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58" r:id="rId5"/>
    <p:sldId id="259" r:id="rId6"/>
    <p:sldId id="280" r:id="rId7"/>
    <p:sldId id="260" r:id="rId8"/>
    <p:sldId id="261" r:id="rId9"/>
    <p:sldId id="262" r:id="rId10"/>
    <p:sldId id="263" r:id="rId11"/>
    <p:sldId id="281" r:id="rId12"/>
    <p:sldId id="277" r:id="rId13"/>
    <p:sldId id="265" r:id="rId14"/>
    <p:sldId id="266" r:id="rId15"/>
    <p:sldId id="267" r:id="rId16"/>
    <p:sldId id="268" r:id="rId17"/>
    <p:sldId id="269" r:id="rId18"/>
    <p:sldId id="282" r:id="rId19"/>
    <p:sldId id="270" r:id="rId20"/>
    <p:sldId id="271" r:id="rId21"/>
    <p:sldId id="272" r:id="rId22"/>
    <p:sldId id="273" r:id="rId23"/>
    <p:sldId id="285" r:id="rId24"/>
    <p:sldId id="283" r:id="rId25"/>
    <p:sldId id="278" r:id="rId26"/>
    <p:sldId id="284" r:id="rId27"/>
    <p:sldId id="274" r:id="rId28"/>
    <p:sldId id="276" r:id="rId2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4BE-BF09-442C-96D1-C6BFC01E0D53}" type="datetimeFigureOut">
              <a:rPr lang="en-DE" smtClean="0"/>
              <a:t>17/02/2020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12708-C6BE-4D53-86EB-F42B7834BA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45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DB78-DEF5-42C6-866F-15B0AA418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8C70E-BA7D-4A96-ABA6-4DEB20A6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8100-6619-4401-90FD-7BA43055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BB21-860E-4968-A0D5-C6370406F4AA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B347-146F-409C-BB04-F3DBF1BB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7DFA-CF43-4BBB-8B83-7A70033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955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D192-9769-45D5-8751-8F3248D8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7B91-D163-48CF-AB6E-80579FA6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B429-5EDB-434E-ABA9-51C6AACE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48F6-CA75-44A7-AAD9-4CA66C1644FF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1ADD-DB92-4483-86A9-546D213F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D2F2-7CD5-4CD6-9F92-A386BA57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10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EF576-C2D7-4E6E-BE94-DDD7E5223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26799-E3D1-46D3-9D6F-58D49DB2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A8D9-3661-4765-977F-BAE78D06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FF6F-B372-4728-8797-4C6A1E5633A0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7BD4-8E45-4E52-8648-E23FE4E4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33BE-2CD5-47BB-B145-A50BEFB0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6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7970-A998-4693-BA9C-DAFF5301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6CC3-2F64-47F4-83A0-BA17DF24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0D2E-19D4-4361-ACE9-F50D8120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BAA-FBE2-40BF-BFAD-C717FA6B11A1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BAC9-2E06-4AA3-9855-8BBFD5C7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FB23-0351-44A0-A20B-3E6B4A4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1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45E-25D4-4B34-9E39-38C7DD8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D7AB-441F-4247-95B6-F258ACDD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6EB8-4C76-4BDA-8095-46499502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06F-AFE8-45F6-A86A-C755D0EEDFB1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8CBD-90E8-409B-BC5B-861747E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5E19-4356-4121-8469-65B987F9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423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D9B0-D31D-4EEC-942D-8138A90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A07C-91EC-48D2-9528-38D055CF1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2BC95-0D54-42DD-BBE3-804051F7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47BF-8D75-480C-A532-4CFE4F4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BB6-2F89-4C10-B707-5C13CC1DBA72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F05D-718E-416E-8250-2184D177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9FE3-C280-4062-9666-0BECEDC5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39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552C-B432-4EFE-8868-207D69F8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3ADB-9A44-46AA-95FC-F9F37ED3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EDFA-E5E4-4B24-AF36-AEE68D89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D6E4-6C25-4575-B629-E7B07249A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463BD-AA22-4D7A-9181-94CACF661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599CB-8076-4027-AEB3-4C22759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F11-9272-4643-B5C5-1FD0970E199C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63A15-AC87-4E41-A769-D151D46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BFD7B-5856-40F5-AF06-ED5AB8D2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7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4F36-34C4-40A7-94B7-4D0449C5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66570-1874-4849-8D83-323263AA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96F-C9A0-44A5-96F5-12D3DE5059BA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D7179-9A7D-4F0F-88C5-916A150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5D5BE-0878-45B6-AF91-CE009737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398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28517-5167-4C24-AF70-7B66DA3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8312-621B-4D38-838C-E9823E9D63AF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D73A5-7101-425F-8C54-00A148A0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8353-D0EE-4A3F-BC51-0BCE84B5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15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4674-37EB-4A85-8EAB-82370BC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94CA-587C-4068-BD30-4DEE855A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0CBCF-AC7F-4A89-A565-EC569D33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9EC0E-EA39-46E0-B3B7-5ED645F1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ACC2-A823-46E1-A4CE-7BD43990DD55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2AE3-274C-4AC2-BBF4-F02D4D5D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BA85-C109-44CC-BDB7-B3474423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2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5A1C-ECEC-4EA4-B4FD-32D155D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3EC6C-EE41-48FA-9E8B-4671287F3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333-BEC7-44C8-89DE-B858F83DF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116E4-B5DF-4248-9772-8305C4DA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B31-0F1D-4DFB-B264-2ACA58D5F0F1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FEB6-D76C-4C17-8CB1-B2476124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Ali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652A-267F-489D-B80B-82E0324A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81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BCBCF-E0DE-4D80-9306-C427FA4B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2866-A882-4469-8DAC-2595E58E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6212-4C08-470D-82BB-13E5311F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A958-5C60-409A-BBFD-F99039700EB6}" type="datetime8">
              <a:rPr lang="en-DE" smtClean="0"/>
              <a:t>17/02/2020 08:08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92D8-3844-4DF0-AE2B-EB4517C3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Ali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3D9A-A50C-4969-BE67-7C48D464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C2E4-DC49-4D88-8B1C-3100EE19E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582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AA01F-9C7E-4E31-9FCC-71528CEE6DC7}"/>
              </a:ext>
            </a:extLst>
          </p:cNvPr>
          <p:cNvSpPr txBox="1"/>
          <p:nvPr/>
        </p:nvSpPr>
        <p:spPr>
          <a:xfrm>
            <a:off x="248573" y="3859942"/>
            <a:ext cx="302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+mj-lt"/>
              </a:rPr>
              <a:t>Muhammad Sajid Ali</a:t>
            </a:r>
          </a:p>
          <a:p>
            <a:r>
              <a:rPr lang="en-IN" i="1" dirty="0" err="1">
                <a:latin typeface="+mj-lt"/>
              </a:rPr>
              <a:t>Shubhaditya</a:t>
            </a:r>
            <a:r>
              <a:rPr lang="en-IN" i="1" dirty="0">
                <a:latin typeface="+mj-lt"/>
              </a:rPr>
              <a:t> </a:t>
            </a:r>
            <a:r>
              <a:rPr lang="en-IN" i="1" dirty="0" err="1">
                <a:latin typeface="+mj-lt"/>
              </a:rPr>
              <a:t>Burela</a:t>
            </a:r>
            <a:r>
              <a:rPr lang="en-IN" i="1" dirty="0">
                <a:latin typeface="+mj-lt"/>
              </a:rPr>
              <a:t> </a:t>
            </a:r>
          </a:p>
          <a:p>
            <a:r>
              <a:rPr lang="en-IN" i="1" dirty="0">
                <a:latin typeface="+mj-lt"/>
              </a:rPr>
              <a:t>Aneesh </a:t>
            </a:r>
            <a:r>
              <a:rPr lang="en-IN" i="1" dirty="0" err="1">
                <a:latin typeface="+mj-lt"/>
              </a:rPr>
              <a:t>Futane</a:t>
            </a:r>
            <a:endParaRPr lang="en-IN" i="1" dirty="0">
              <a:latin typeface="+mj-lt"/>
            </a:endParaRPr>
          </a:p>
          <a:p>
            <a:r>
              <a:rPr lang="en-IN" i="1" dirty="0" err="1">
                <a:latin typeface="+mj-lt"/>
              </a:rPr>
              <a:t>Pourya</a:t>
            </a:r>
            <a:r>
              <a:rPr lang="en-IN" i="1" dirty="0">
                <a:latin typeface="+mj-lt"/>
              </a:rPr>
              <a:t> </a:t>
            </a:r>
            <a:r>
              <a:rPr lang="en-IN" i="1" dirty="0" err="1">
                <a:latin typeface="+mj-lt"/>
              </a:rPr>
              <a:t>Pilva</a:t>
            </a:r>
            <a:endParaRPr lang="en-DE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DEF9F-633E-47D2-AF46-F41B9DDF414C}"/>
              </a:ext>
            </a:extLst>
          </p:cNvPr>
          <p:cNvSpPr txBox="1"/>
          <p:nvPr/>
        </p:nvSpPr>
        <p:spPr>
          <a:xfrm>
            <a:off x="248573" y="3081566"/>
            <a:ext cx="286452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tx1"/>
                </a:solidFill>
                <a:latin typeface="+mj-lt"/>
              </a:rPr>
              <a:t>SiSc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 Laboratory </a:t>
            </a:r>
          </a:p>
          <a:p>
            <a:r>
              <a:rPr lang="en-IN" b="1" dirty="0">
                <a:solidFill>
                  <a:schemeClr val="tx1"/>
                </a:solidFill>
                <a:latin typeface="+mj-lt"/>
              </a:rPr>
              <a:t>Project group 2</a:t>
            </a:r>
            <a:endParaRPr lang="en-DE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D69C-4CDD-499B-8659-B9EF15CD6F3B}"/>
              </a:ext>
            </a:extLst>
          </p:cNvPr>
          <p:cNvSpPr txBox="1"/>
          <p:nvPr/>
        </p:nvSpPr>
        <p:spPr>
          <a:xfrm>
            <a:off x="248573" y="5192316"/>
            <a:ext cx="38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+mj-lt"/>
              </a:rPr>
              <a:t>Supervisors:</a:t>
            </a:r>
          </a:p>
          <a:p>
            <a:r>
              <a:rPr lang="en-IN" i="1" dirty="0">
                <a:latin typeface="+mj-lt"/>
              </a:rPr>
              <a:t>Univ.-Prof. </a:t>
            </a:r>
            <a:r>
              <a:rPr lang="en-IN" i="1" dirty="0" err="1">
                <a:latin typeface="+mj-lt"/>
              </a:rPr>
              <a:t>Dr.rer</a:t>
            </a:r>
            <a:r>
              <a:rPr lang="en-IN" i="1" dirty="0">
                <a:latin typeface="+mj-lt"/>
              </a:rPr>
              <a:t>. nat. Uwe Naumann</a:t>
            </a:r>
          </a:p>
          <a:p>
            <a:r>
              <a:rPr lang="en-IN" i="1" dirty="0" err="1">
                <a:latin typeface="+mj-lt"/>
              </a:rPr>
              <a:t>Leppkes</a:t>
            </a:r>
            <a:r>
              <a:rPr lang="en-IN" i="1" dirty="0">
                <a:latin typeface="+mj-lt"/>
              </a:rPr>
              <a:t> Klaus</a:t>
            </a:r>
            <a:endParaRPr lang="en-DE" i="1" dirty="0">
              <a:latin typeface="+mj-l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99BA97B-4624-4531-ADC5-1124AAA51DD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2000" cy="246799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4000" b="1" kern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rwth ITC center">
            <a:extLst>
              <a:ext uri="{FF2B5EF4-FFF2-40B4-BE49-F238E27FC236}">
                <a16:creationId xmlns:a16="http://schemas.microsoft.com/office/drawing/2014/main" id="{D1C483D4-FFAE-452C-95F9-263CBB6C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00" y="5341893"/>
            <a:ext cx="5261500" cy="1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5592CF-40DA-42D5-A5C1-3B6FF5E79BF3}"/>
              </a:ext>
            </a:extLst>
          </p:cNvPr>
          <p:cNvSpPr txBox="1"/>
          <p:nvPr/>
        </p:nvSpPr>
        <p:spPr>
          <a:xfrm>
            <a:off x="248573" y="2533128"/>
            <a:ext cx="1177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kern="0" dirty="0">
                <a:solidFill>
                  <a:schemeClr val="accent1"/>
                </a:solidFill>
                <a:latin typeface="+mj-lt"/>
              </a:rPr>
              <a:t>Parameter Estimation Of 2D Heat Distribution In Heterogeneous Media</a:t>
            </a:r>
            <a:endParaRPr lang="en-DE" sz="3200" b="1" dirty="0">
              <a:solidFill>
                <a:schemeClr val="accent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A4E2CD-222C-464E-B620-39D07ED8DE03}"/>
                  </a:ext>
                </a:extLst>
              </p:cNvPr>
              <p:cNvSpPr txBox="1"/>
              <p:nvPr/>
            </p:nvSpPr>
            <p:spPr>
              <a:xfrm rot="20774551">
                <a:off x="532657" y="837330"/>
                <a:ext cx="548640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A4E2CD-222C-464E-B620-39D07ED8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4551">
                <a:off x="532657" y="837330"/>
                <a:ext cx="548640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3">
                <a:extLst>
                  <a:ext uri="{FF2B5EF4-FFF2-40B4-BE49-F238E27FC236}">
                    <a16:creationId xmlns:a16="http://schemas.microsoft.com/office/drawing/2014/main" id="{E9C3457D-A63C-4B35-8A30-1AD255BE6AAD}"/>
                  </a:ext>
                </a:extLst>
              </p:cNvPr>
              <p:cNvSpPr txBox="1">
                <a:spLocks/>
              </p:cNvSpPr>
              <p:nvPr/>
            </p:nvSpPr>
            <p:spPr>
              <a:xfrm rot="20708014">
                <a:off x="5238607" y="318161"/>
                <a:ext cx="4561599" cy="166068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 Placeholder 3">
                <a:extLst>
                  <a:ext uri="{FF2B5EF4-FFF2-40B4-BE49-F238E27FC236}">
                    <a16:creationId xmlns:a16="http://schemas.microsoft.com/office/drawing/2014/main" id="{E9C3457D-A63C-4B35-8A30-1AD255BE6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8014">
                <a:off x="5238607" y="318161"/>
                <a:ext cx="4561599" cy="166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1EA45-6503-4F7B-A7FF-95DA04B1BEE4}"/>
                  </a:ext>
                </a:extLst>
              </p:cNvPr>
              <p:cNvSpPr txBox="1"/>
              <p:nvPr/>
            </p:nvSpPr>
            <p:spPr>
              <a:xfrm>
                <a:off x="248573" y="-48156"/>
                <a:ext cx="6589280" cy="11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>
                  <a:solidFill>
                    <a:schemeClr val="bg1"/>
                  </a:solidFill>
                  <a:latin typeface="Bahnschrift SemiBold Condensed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l-GR" sz="800" dirty="0">
                            <a:solidFill>
                              <a:schemeClr val="bg1"/>
                            </a:solidFill>
                          </a:rPr>
                          <m:t>Δ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800" dirty="0">
                                <a:solidFill>
                                  <a:schemeClr val="bg1"/>
                                </a:solidFill>
                              </a:rPr>
                              <m:t>Δ</m:t>
                            </m:r>
                            <m: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800" dirty="0">
                                <a:solidFill>
                                  <a:schemeClr val="bg1"/>
                                </a:solidFill>
                              </a:rPr>
                              <m:t>Δ</m:t>
                            </m:r>
                            <m: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800" dirty="0">
                                    <a:solidFill>
                                      <a:schemeClr val="bg1"/>
                                    </a:solidFill>
                                  </a:rPr>
                                  <m:t>Δ</m:t>
                                </m:r>
                                <m:r>
                                  <a:rPr lang="en-US" sz="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pt-BR" sz="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d>
                          <m:dPr>
                            <m:ctrlPr>
                              <a:rPr lang="pt-B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800" dirty="0">
                                    <a:solidFill>
                                      <a:schemeClr val="bg1"/>
                                    </a:solidFill>
                                  </a:rPr>
                                  <m:t>Δ</m:t>
                                </m:r>
                                <m:r>
                                  <a:rPr lang="en-US" sz="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pt-BR" sz="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d>
                          <m:dPr>
                            <m:ctrlPr>
                              <a:rPr lang="pt-B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800" dirty="0">
                  <a:solidFill>
                    <a:schemeClr val="bg1"/>
                  </a:solidFill>
                </a:endParaRPr>
              </a:p>
              <a:p>
                <a:r>
                  <a:rPr lang="en-US" sz="8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800" dirty="0">
                                <a:solidFill>
                                  <a:schemeClr val="bg1"/>
                                </a:solidFill>
                              </a:rPr>
                              <m:t>Δ</m:t>
                            </m:r>
                            <m: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800" dirty="0">
                                <a:solidFill>
                                  <a:schemeClr val="bg1"/>
                                </a:solidFill>
                              </a:rPr>
                              <m:t>Δ</m:t>
                            </m:r>
                            <m: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800" dirty="0">
                  <a:solidFill>
                    <a:schemeClr val="bg1"/>
                  </a:solidFill>
                </a:endParaRPr>
              </a:p>
              <a:p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:endParaRPr lang="en-US" sz="800" dirty="0">
                  <a:solidFill>
                    <a:schemeClr val="bg1"/>
                  </a:solidFill>
                  <a:latin typeface="Bahnschrift SemiBold Condensed" panose="020B0502040204020203" pitchFamily="34" charset="0"/>
                </a:endParaRPr>
              </a:p>
              <a:p>
                <a:endParaRPr lang="en-US" sz="800" dirty="0">
                  <a:solidFill>
                    <a:schemeClr val="bg1"/>
                  </a:solidFill>
                  <a:latin typeface="Bahnschrift SemiBold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1EA45-6503-4F7B-A7FF-95DA04B1B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3" y="-48156"/>
                <a:ext cx="6589280" cy="1117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A9E33-B345-48EB-A9FF-CA16F25CC6AA}"/>
                  </a:ext>
                </a:extLst>
              </p:cNvPr>
              <p:cNvSpPr txBox="1"/>
              <p:nvPr/>
            </p:nvSpPr>
            <p:spPr>
              <a:xfrm>
                <a:off x="3113101" y="1862252"/>
                <a:ext cx="256564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>
                    <a:solidFill>
                      <a:schemeClr val="bg1"/>
                    </a:solidFill>
                  </a:rPr>
                  <a:t>Δ𝑥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chemeClr val="bg1"/>
                        </a:solidFill>
                      </a:rPr>
                      <m:t>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A9E33-B345-48EB-A9FF-CA16F25CC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01" y="1862252"/>
                <a:ext cx="2565647" cy="564450"/>
              </a:xfrm>
              <a:prstGeom prst="rect">
                <a:avLst/>
              </a:prstGeom>
              <a:blipFill>
                <a:blip r:embed="rId6"/>
                <a:stretch>
                  <a:fillRect l="-2138" b="-215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3">
                <a:extLst>
                  <a:ext uri="{FF2B5EF4-FFF2-40B4-BE49-F238E27FC236}">
                    <a16:creationId xmlns:a16="http://schemas.microsoft.com/office/drawing/2014/main" id="{C6703B04-61D6-4378-81F1-DB1D71E32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0644" y="-14948"/>
                <a:ext cx="3879541" cy="2392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8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800" i="1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800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800" i="1" dirty="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𝑇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𝑛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800" i="1" dirty="0"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𝑇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𝑛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800" i="1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800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800" i="1" dirty="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𝑇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𝑛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800" i="1" dirty="0"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𝑇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𝑛</m:t>
                                                                            </m:r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+1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800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800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800" i="1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800" i="1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800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800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𝑄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𝑄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800" i="1" dirty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800" i="1" dirty="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𝑄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 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800" i="1" dirty="0"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800" i="1" dirty="0"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𝑄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800" i="1" dirty="0">
                                                                                    <a:solidFill>
                                                                                      <a:schemeClr val="bg1"/>
                                                                                    </a:solidFill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800" i="1" dirty="0">
                                                                                <a:solidFill>
                                                                                  <a:schemeClr val="bg1"/>
                                                                                </a:solidFill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 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 Placeholder 3">
                <a:extLst>
                  <a:ext uri="{FF2B5EF4-FFF2-40B4-BE49-F238E27FC236}">
                    <a16:creationId xmlns:a16="http://schemas.microsoft.com/office/drawing/2014/main" id="{C6703B04-61D6-4378-81F1-DB1D71E3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644" y="-14948"/>
                <a:ext cx="3879541" cy="23922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The linear system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10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47E618-AF74-474E-95C7-E8950BA2B05F}"/>
                  </a:ext>
                </a:extLst>
              </p:cNvPr>
              <p:cNvSpPr txBox="1"/>
              <p:nvPr/>
            </p:nvSpPr>
            <p:spPr>
              <a:xfrm>
                <a:off x="292963" y="834501"/>
                <a:ext cx="11665258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In matrix form :</a:t>
                </a:r>
              </a:p>
              <a:p>
                <a:pPr algn="ctr"/>
                <a:r>
                  <a:rPr lang="en-US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b="1" dirty="0"/>
                          <m:t>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+</a:t>
                </a:r>
                <a:r>
                  <a:rPr lang="el-GR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47E618-AF74-474E-95C7-E8950BA2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" y="834501"/>
                <a:ext cx="11665258" cy="929550"/>
              </a:xfrm>
              <a:prstGeom prst="rect">
                <a:avLst/>
              </a:prstGeom>
              <a:blipFill>
                <a:blip r:embed="rId3"/>
                <a:stretch>
                  <a:fillRect l="-313" t="-39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8B036962-27AD-46BC-8C69-CA05A5F7D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266" y="1616473"/>
                <a:ext cx="11594237" cy="4012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11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1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11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1100" i="1" dirty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𝑇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𝑛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1100" i="1" dirty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𝑇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𝑛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1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11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1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11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𝑇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1100" i="1" dirty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𝑇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𝑛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1100" i="1" dirty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𝑇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𝑛</m:t>
                                                                            </m:r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+1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1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2,0</m:t>
                                        </m:r>
                                      </m:sub>
                                      <m:sup>
                                        <m: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11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−1,0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0,1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1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1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11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−1,</m:t>
                                                          </m:r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11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𝑄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𝑄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+1,</m:t>
                                                                </m:r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sz="1100" i="1" dirty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1100" i="1" dirty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𝑄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,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𝑗</m:t>
                                                                      </m:r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+1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 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sz="1100" i="1" dirty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sz="1100" i="1" dirty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sSubSup>
                                                                          <m:sSubSupPr>
                                                                            <m:ctrlP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SupPr>
                                                                          <m:e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𝑄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𝑥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−1,</m:t>
                                                                            </m:r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𝑛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sz="1100" i="1" dirty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𝑦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−1</m:t>
                                                                            </m:r>
                                                                          </m:sub>
                                                                          <m:sup>
                                                                            <m:r>
                                                                              <a:rPr lang="en-US" sz="1100" i="1" dirty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 </m:t>
                                                                            </m:r>
                                                                          </m:sup>
                                                                        </m:sSubSup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1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100" dirty="0"/>
                  <a:t>          </a:t>
                </a:r>
              </a:p>
              <a:p>
                <a:pPr marL="0" indent="0" algn="r">
                  <a:buNone/>
                </a:pPr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100" dirty="0"/>
                  <a:t>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100" dirty="0"/>
                              <m:t>Δ</m:t>
                            </m:r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/>
                  <a:t>. Similarly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100" dirty="0"/>
                              <m:t>Δ</m:t>
                            </m:r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100" dirty="0"/>
                              <m:t>Δ</m:t>
                            </m:r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100" dirty="0"/>
                              <m:t>Δ</m:t>
                            </m:r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8B036962-27AD-46BC-8C69-CA05A5F7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6" y="1616473"/>
                <a:ext cx="11594237" cy="401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01ED49A-77E1-46CB-8550-1CCD5EA9C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05" y="1857578"/>
            <a:ext cx="5570956" cy="3236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5B1F7-C435-423B-BC99-25656B5B93F4}"/>
              </a:ext>
            </a:extLst>
          </p:cNvPr>
          <p:cNvSpPr/>
          <p:nvPr/>
        </p:nvSpPr>
        <p:spPr>
          <a:xfrm>
            <a:off x="4829452" y="1038687"/>
            <a:ext cx="2956265" cy="51064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435003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11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Implementation</a:t>
            </a:r>
            <a:endParaRPr lang="en-DE" sz="7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96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The code: Flowchart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42612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12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A7B4F-116F-430D-8867-203CA1318109}"/>
              </a:ext>
            </a:extLst>
          </p:cNvPr>
          <p:cNvSpPr/>
          <p:nvPr/>
        </p:nvSpPr>
        <p:spPr>
          <a:xfrm>
            <a:off x="230820" y="1115908"/>
            <a:ext cx="1093694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input file</a:t>
            </a:r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7505E-0B7E-4C07-BE5C-336E22EBE623}"/>
              </a:ext>
            </a:extLst>
          </p:cNvPr>
          <p:cNvSpPr/>
          <p:nvPr/>
        </p:nvSpPr>
        <p:spPr>
          <a:xfrm>
            <a:off x="2444231" y="1115421"/>
            <a:ext cx="2106706" cy="70821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T, C, Q, </a:t>
            </a:r>
          </a:p>
          <a:p>
            <a:pPr algn="ctr"/>
            <a:r>
              <a:rPr lang="en-IN" dirty="0"/>
              <a:t>Compute </a:t>
            </a:r>
            <a:r>
              <a:rPr lang="el-GR" dirty="0"/>
              <a:t>Δ</a:t>
            </a:r>
            <a:r>
              <a:rPr lang="en-IN" dirty="0"/>
              <a:t>x,</a:t>
            </a:r>
            <a:r>
              <a:rPr lang="el-GR" dirty="0"/>
              <a:t> Δ</a:t>
            </a:r>
            <a:r>
              <a:rPr lang="en-IN" dirty="0"/>
              <a:t>y,</a:t>
            </a:r>
            <a:r>
              <a:rPr lang="el-GR" dirty="0"/>
              <a:t> Δ</a:t>
            </a:r>
            <a:r>
              <a:rPr lang="en-IN" dirty="0"/>
              <a:t>t 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B6024C-429F-4F91-9F35-86E14168A874}"/>
              </a:ext>
            </a:extLst>
          </p:cNvPr>
          <p:cNvSpPr/>
          <p:nvPr/>
        </p:nvSpPr>
        <p:spPr>
          <a:xfrm>
            <a:off x="2581139" y="4659133"/>
            <a:ext cx="2106706" cy="70821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</a:t>
            </a:r>
            <a:r>
              <a:rPr lang="en-IN" dirty="0" err="1"/>
              <a:t>C</a:t>
            </a:r>
            <a:r>
              <a:rPr lang="en-IN" baseline="-25000" dirty="0" err="1"/>
              <a:t>pert</a:t>
            </a:r>
            <a:endParaRPr lang="en-IN" baseline="-25000" dirty="0"/>
          </a:p>
          <a:p>
            <a:pPr algn="ctr"/>
            <a:r>
              <a:rPr lang="en-IN" dirty="0" err="1"/>
              <a:t>T</a:t>
            </a:r>
            <a:r>
              <a:rPr lang="en-IN" baseline="-25000" dirty="0" err="1"/>
              <a:t>obs</a:t>
            </a:r>
            <a:r>
              <a:rPr lang="en-IN" dirty="0"/>
              <a:t> = T</a:t>
            </a:r>
            <a:r>
              <a:rPr lang="en-IN" baseline="30000" dirty="0"/>
              <a:t>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90D9E5-9CED-41FB-A2EF-71664E8E5F3C}"/>
              </a:ext>
            </a:extLst>
          </p:cNvPr>
          <p:cNvSpPr/>
          <p:nvPr/>
        </p:nvSpPr>
        <p:spPr>
          <a:xfrm>
            <a:off x="1983723" y="2618757"/>
            <a:ext cx="3027722" cy="12272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While(error &gt; </a:t>
            </a:r>
            <a:r>
              <a:rPr lang="en-IN" dirty="0" err="1"/>
              <a:t>opt_err</a:t>
            </a:r>
            <a:r>
              <a:rPr lang="en-IN" dirty="0"/>
              <a:t>){</a:t>
            </a:r>
          </a:p>
          <a:p>
            <a:pPr algn="ctr"/>
            <a:r>
              <a:rPr lang="en-IN" dirty="0" err="1">
                <a:solidFill>
                  <a:schemeClr val="bg1"/>
                </a:solidFill>
              </a:rPr>
              <a:t>dJdc</a:t>
            </a:r>
            <a:r>
              <a:rPr lang="en-IN" dirty="0">
                <a:solidFill>
                  <a:schemeClr val="bg1"/>
                </a:solidFill>
              </a:rPr>
              <a:t> = Compute gradient()</a:t>
            </a:r>
            <a:endParaRPr lang="en-IN" dirty="0"/>
          </a:p>
          <a:p>
            <a:pPr algn="ctr"/>
            <a:r>
              <a:rPr lang="en-IN" dirty="0"/>
              <a:t>c</a:t>
            </a:r>
            <a:r>
              <a:rPr lang="en-IN" baseline="-25000" dirty="0"/>
              <a:t>i+1</a:t>
            </a:r>
            <a:r>
              <a:rPr lang="en-IN" dirty="0"/>
              <a:t> = c</a:t>
            </a:r>
            <a:r>
              <a:rPr lang="en-IN" baseline="-25000" dirty="0"/>
              <a:t>i</a:t>
            </a:r>
            <a:r>
              <a:rPr lang="en-IN" dirty="0"/>
              <a:t> - </a:t>
            </a:r>
            <a:r>
              <a:rPr lang="el-GR" dirty="0"/>
              <a:t>α</a:t>
            </a:r>
            <a:r>
              <a:rPr lang="en-IN" dirty="0"/>
              <a:t> * </a:t>
            </a:r>
            <a:r>
              <a:rPr lang="en-IN" dirty="0" err="1"/>
              <a:t>dJdc</a:t>
            </a:r>
            <a:endParaRPr lang="en-IN" dirty="0"/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43A328-B316-4255-9BA1-9CB10BD5BB77}"/>
              </a:ext>
            </a:extLst>
          </p:cNvPr>
          <p:cNvSpPr/>
          <p:nvPr/>
        </p:nvSpPr>
        <p:spPr>
          <a:xfrm>
            <a:off x="10463119" y="2767998"/>
            <a:ext cx="1409287" cy="62577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</a:t>
            </a:r>
            <a:r>
              <a:rPr lang="en-IN" dirty="0" err="1"/>
              <a:t>vtk</a:t>
            </a:r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4780752-A45E-4830-8B7D-E5F118F4D68E}"/>
              </a:ext>
            </a:extLst>
          </p:cNvPr>
          <p:cNvSpPr/>
          <p:nvPr/>
        </p:nvSpPr>
        <p:spPr>
          <a:xfrm>
            <a:off x="1544192" y="1246094"/>
            <a:ext cx="645459" cy="27790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D819028-99F0-471D-9340-D2A210FBA7BC}"/>
              </a:ext>
            </a:extLst>
          </p:cNvPr>
          <p:cNvSpPr/>
          <p:nvPr/>
        </p:nvSpPr>
        <p:spPr>
          <a:xfrm rot="10800000">
            <a:off x="4912658" y="4846133"/>
            <a:ext cx="904761" cy="27790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85DEE01-1030-45D8-9628-20097B57B6BA}"/>
              </a:ext>
            </a:extLst>
          </p:cNvPr>
          <p:cNvSpPr/>
          <p:nvPr/>
        </p:nvSpPr>
        <p:spPr>
          <a:xfrm rot="16200000">
            <a:off x="3448204" y="4179957"/>
            <a:ext cx="416532" cy="27790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36C8B90-B95D-46AC-88D1-51E3C465DD13}"/>
              </a:ext>
            </a:extLst>
          </p:cNvPr>
          <p:cNvSpPr/>
          <p:nvPr/>
        </p:nvSpPr>
        <p:spPr>
          <a:xfrm>
            <a:off x="5204106" y="3061777"/>
            <a:ext cx="645459" cy="27790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B1076D8-568D-4C62-9C63-5791CAA4D140}"/>
              </a:ext>
            </a:extLst>
          </p:cNvPr>
          <p:cNvSpPr/>
          <p:nvPr/>
        </p:nvSpPr>
        <p:spPr>
          <a:xfrm>
            <a:off x="9716286" y="2970372"/>
            <a:ext cx="645459" cy="27790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4FBF9E-87F0-4C02-A903-A957488C641E}"/>
              </a:ext>
            </a:extLst>
          </p:cNvPr>
          <p:cNvSpPr/>
          <p:nvPr/>
        </p:nvSpPr>
        <p:spPr>
          <a:xfrm>
            <a:off x="1801906" y="2175717"/>
            <a:ext cx="3334260" cy="18122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DD681-2A49-4D7C-AE1D-8C4203463DA3}"/>
              </a:ext>
            </a:extLst>
          </p:cNvPr>
          <p:cNvGrpSpPr/>
          <p:nvPr/>
        </p:nvGrpSpPr>
        <p:grpSpPr>
          <a:xfrm>
            <a:off x="4771920" y="995082"/>
            <a:ext cx="4838941" cy="4706471"/>
            <a:chOff x="4771920" y="995082"/>
            <a:chExt cx="4838941" cy="470647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226A22A-6A29-4C43-9279-9933100D49C2}"/>
                </a:ext>
              </a:extLst>
            </p:cNvPr>
            <p:cNvSpPr/>
            <p:nvPr/>
          </p:nvSpPr>
          <p:spPr>
            <a:xfrm>
              <a:off x="6680666" y="1931519"/>
              <a:ext cx="2106706" cy="708212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Make R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Make LHS</a:t>
              </a:r>
              <a:r>
                <a:rPr lang="en-IN" dirty="0"/>
                <a:t> I -</a:t>
              </a:r>
              <a:r>
                <a:rPr lang="el-GR" dirty="0"/>
                <a:t> Δ</a:t>
              </a:r>
              <a:r>
                <a:rPr lang="en-IN" dirty="0"/>
                <a:t>t 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E623DB-CAF0-4E06-BE70-DB9EB5B29B5F}"/>
                </a:ext>
              </a:extLst>
            </p:cNvPr>
            <p:cNvSpPr/>
            <p:nvPr/>
          </p:nvSpPr>
          <p:spPr>
            <a:xfrm>
              <a:off x="6291875" y="3426074"/>
              <a:ext cx="3027722" cy="1499591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While(</a:t>
              </a:r>
              <a:r>
                <a:rPr lang="en-IN" dirty="0" err="1"/>
                <a:t>iter</a:t>
              </a:r>
              <a:r>
                <a:rPr lang="en-IN" dirty="0"/>
                <a:t> &lt; m ){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Make RHS </a:t>
              </a:r>
              <a:r>
                <a:rPr lang="en-IN" dirty="0"/>
                <a:t>T</a:t>
              </a:r>
              <a:r>
                <a:rPr lang="en-IN" baseline="30000" dirty="0"/>
                <a:t>n</a:t>
              </a:r>
              <a:r>
                <a:rPr lang="en-IN" dirty="0"/>
                <a:t> + </a:t>
              </a:r>
              <a:r>
                <a:rPr lang="el-GR" dirty="0"/>
                <a:t>Δ</a:t>
              </a:r>
              <a:r>
                <a:rPr lang="en-IN" dirty="0"/>
                <a:t>t Q</a:t>
              </a:r>
            </a:p>
            <a:p>
              <a:pPr algn="ctr"/>
              <a:r>
                <a:rPr lang="en-IN" dirty="0"/>
                <a:t>Solve (I -</a:t>
              </a:r>
              <a:r>
                <a:rPr lang="el-GR" dirty="0"/>
                <a:t> Δ</a:t>
              </a:r>
              <a:r>
                <a:rPr lang="en-IN" dirty="0"/>
                <a:t>t R)T</a:t>
              </a:r>
              <a:r>
                <a:rPr lang="en-IN" baseline="30000" dirty="0"/>
                <a:t>n+1 </a:t>
              </a:r>
              <a:r>
                <a:rPr lang="en-IN" dirty="0"/>
                <a:t>= T</a:t>
              </a:r>
              <a:r>
                <a:rPr lang="en-IN" baseline="30000" dirty="0"/>
                <a:t>n</a:t>
              </a:r>
              <a:r>
                <a:rPr lang="en-IN" dirty="0"/>
                <a:t> + </a:t>
              </a:r>
              <a:r>
                <a:rPr lang="el-GR" dirty="0"/>
                <a:t>Δ</a:t>
              </a:r>
              <a:r>
                <a:rPr lang="en-IN" dirty="0"/>
                <a:t>t Q </a:t>
              </a:r>
            </a:p>
            <a:p>
              <a:pPr algn="ctr"/>
              <a:r>
                <a:rPr lang="en-IN" dirty="0"/>
                <a:t>T</a:t>
              </a:r>
              <a:r>
                <a:rPr lang="en-IN" baseline="30000" dirty="0"/>
                <a:t>n </a:t>
              </a:r>
              <a:r>
                <a:rPr lang="en-IN" dirty="0"/>
                <a:t>= T</a:t>
              </a:r>
              <a:r>
                <a:rPr lang="en-IN" baseline="30000" dirty="0"/>
                <a:t>n+1</a:t>
              </a:r>
              <a:endParaRPr lang="en-IN" dirty="0"/>
            </a:p>
            <a:p>
              <a:pPr algn="ctr"/>
              <a:r>
                <a:rPr lang="en-IN" dirty="0"/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CD74DA-86F1-47C9-A6BC-4AC901FB1465}"/>
                </a:ext>
              </a:extLst>
            </p:cNvPr>
            <p:cNvSpPr/>
            <p:nvPr/>
          </p:nvSpPr>
          <p:spPr>
            <a:xfrm>
              <a:off x="5988424" y="995082"/>
              <a:ext cx="3622437" cy="4706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AD043AB-4B85-4887-9891-CACB2A6BC5D5}"/>
                </a:ext>
              </a:extLst>
            </p:cNvPr>
            <p:cNvSpPr/>
            <p:nvPr/>
          </p:nvSpPr>
          <p:spPr>
            <a:xfrm>
              <a:off x="4771920" y="1271981"/>
              <a:ext cx="1060708" cy="277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29D868-4FD3-41AF-A815-939D2F8D767C}"/>
                </a:ext>
              </a:extLst>
            </p:cNvPr>
            <p:cNvSpPr txBox="1"/>
            <p:nvPr/>
          </p:nvSpPr>
          <p:spPr>
            <a:xfrm>
              <a:off x="7220892" y="1183762"/>
              <a:ext cx="1157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C00000"/>
                  </a:solidFill>
                </a:rPr>
                <a:t>Solver</a:t>
              </a:r>
              <a:endParaRPr lang="en-DE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5758040-1B2F-42DC-B665-880D0FAE1486}"/>
              </a:ext>
            </a:extLst>
          </p:cNvPr>
          <p:cNvSpPr txBox="1"/>
          <p:nvPr/>
        </p:nvSpPr>
        <p:spPr>
          <a:xfrm>
            <a:off x="2684618" y="2116511"/>
            <a:ext cx="176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Optimizer</a:t>
            </a:r>
            <a:endParaRPr lang="en-DE" sz="28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EA4FD-1767-423D-A106-BADF9C729522}"/>
              </a:ext>
            </a:extLst>
          </p:cNvPr>
          <p:cNvSpPr txBox="1"/>
          <p:nvPr/>
        </p:nvSpPr>
        <p:spPr>
          <a:xfrm>
            <a:off x="5243834" y="2714150"/>
            <a:ext cx="6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c</a:t>
            </a:r>
            <a:r>
              <a:rPr lang="en-IN" i="1" baseline="-25000" dirty="0" err="1"/>
              <a:t>opt</a:t>
            </a:r>
            <a:endParaRPr lang="en-DE" i="1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755F75-ADFB-4C75-B89E-6F5D16B0BCC3}"/>
              </a:ext>
            </a:extLst>
          </p:cNvPr>
          <p:cNvSpPr txBox="1"/>
          <p:nvPr/>
        </p:nvSpPr>
        <p:spPr>
          <a:xfrm>
            <a:off x="9722362" y="2639731"/>
            <a:ext cx="6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T, C</a:t>
            </a:r>
            <a:endParaRPr lang="en-DE" i="1" baseline="-25000" dirty="0"/>
          </a:p>
        </p:txBody>
      </p:sp>
    </p:spTree>
    <p:extLst>
      <p:ext uri="{BB962C8B-B14F-4D97-AF65-F5344CB8AC3E}">
        <p14:creationId xmlns:p14="http://schemas.microsoft.com/office/powerpoint/2010/main" val="8124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The code: Structure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13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503CF-BA05-4C6F-90BC-6C65DFAD43F1}"/>
              </a:ext>
            </a:extLst>
          </p:cNvPr>
          <p:cNvSpPr/>
          <p:nvPr/>
        </p:nvSpPr>
        <p:spPr>
          <a:xfrm>
            <a:off x="4455841" y="1917045"/>
            <a:ext cx="2881554" cy="158050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Main.cpp</a:t>
            </a:r>
          </a:p>
          <a:p>
            <a:pPr algn="ctr"/>
            <a:r>
              <a:rPr lang="en-IN" dirty="0"/>
              <a:t>The main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72FE93-C65F-4968-9DEC-D711463A7B29}"/>
              </a:ext>
            </a:extLst>
          </p:cNvPr>
          <p:cNvSpPr/>
          <p:nvPr/>
        </p:nvSpPr>
        <p:spPr>
          <a:xfrm>
            <a:off x="727220" y="856633"/>
            <a:ext cx="2743200" cy="1376039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Input.h</a:t>
            </a:r>
            <a:endParaRPr lang="en-IN" b="1" dirty="0"/>
          </a:p>
          <a:p>
            <a:pPr algn="ctr"/>
            <a:r>
              <a:rPr lang="en-IN" dirty="0"/>
              <a:t>Input class to read from an input json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9B79B-7F47-4FF3-B4DC-F129F5D74194}"/>
              </a:ext>
            </a:extLst>
          </p:cNvPr>
          <p:cNvSpPr/>
          <p:nvPr/>
        </p:nvSpPr>
        <p:spPr>
          <a:xfrm>
            <a:off x="8322816" y="887486"/>
            <a:ext cx="2743200" cy="137603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Diffusion.h</a:t>
            </a:r>
            <a:endParaRPr lang="en-IN" b="1" dirty="0"/>
          </a:p>
          <a:p>
            <a:pPr algn="ctr"/>
            <a:r>
              <a:rPr lang="en-IN" dirty="0"/>
              <a:t>All helper functions required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F5DBA8-8EF7-4C69-8948-C944D1AC1424}"/>
              </a:ext>
            </a:extLst>
          </p:cNvPr>
          <p:cNvSpPr/>
          <p:nvPr/>
        </p:nvSpPr>
        <p:spPr>
          <a:xfrm>
            <a:off x="727220" y="3273362"/>
            <a:ext cx="2743200" cy="1376039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Solver.h</a:t>
            </a:r>
            <a:endParaRPr lang="en-IN" b="1" dirty="0"/>
          </a:p>
          <a:p>
            <a:pPr algn="ctr"/>
            <a:r>
              <a:rPr lang="en-IN" dirty="0"/>
              <a:t>The main time loop with gauss/dense/sparse solver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B85AC8-B5FF-4E07-A191-9B25015D7849}"/>
              </a:ext>
            </a:extLst>
          </p:cNvPr>
          <p:cNvSpPr/>
          <p:nvPr/>
        </p:nvSpPr>
        <p:spPr>
          <a:xfrm>
            <a:off x="4514296" y="4600603"/>
            <a:ext cx="2743200" cy="1376039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Visualize.h</a:t>
            </a:r>
            <a:endParaRPr lang="en-IN" b="1" dirty="0"/>
          </a:p>
          <a:p>
            <a:pPr algn="ctr"/>
            <a:r>
              <a:rPr lang="en-IN" dirty="0" err="1"/>
              <a:t>Vtk</a:t>
            </a:r>
            <a:r>
              <a:rPr lang="en-IN" dirty="0"/>
              <a:t> files written 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FE9A54-72F0-4126-87AD-58BA037A0DDB}"/>
              </a:ext>
            </a:extLst>
          </p:cNvPr>
          <p:cNvSpPr/>
          <p:nvPr/>
        </p:nvSpPr>
        <p:spPr>
          <a:xfrm>
            <a:off x="8322816" y="3273362"/>
            <a:ext cx="2743200" cy="137603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Optimizer.h</a:t>
            </a:r>
            <a:endParaRPr lang="en-IN" b="1" dirty="0"/>
          </a:p>
          <a:p>
            <a:pPr algn="ctr"/>
            <a:r>
              <a:rPr lang="en-IN" dirty="0"/>
              <a:t>Optimization loop with computation of gradients and cost function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9CA09-FA80-49E5-8E4C-694EBAF380C7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3470420" y="1544653"/>
            <a:ext cx="985421" cy="1162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86D5AC-E6E2-41D1-BD76-F1D70D065204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3470420" y="2707298"/>
            <a:ext cx="985421" cy="1254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61FB5-FB05-40D7-805D-A298AE749E22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5885896" y="3497551"/>
            <a:ext cx="10722" cy="11030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B9292-3622-4C38-82CD-1E564D96EBB4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337395" y="2707298"/>
            <a:ext cx="985421" cy="1254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FBA075-A898-4E05-85E0-2DCF563879E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7337395" y="1575506"/>
            <a:ext cx="985421" cy="1131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4F671-6CD5-4E09-ADB1-6F031508C14E}"/>
              </a:ext>
            </a:extLst>
          </p:cNvPr>
          <p:cNvSpPr/>
          <p:nvPr/>
        </p:nvSpPr>
        <p:spPr>
          <a:xfrm>
            <a:off x="1222976" y="5181076"/>
            <a:ext cx="1751688" cy="77084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Tests_solve.cpp</a:t>
            </a:r>
          </a:p>
          <a:p>
            <a:pPr algn="ctr"/>
            <a:r>
              <a:rPr lang="en-IN" dirty="0"/>
              <a:t>Google tests</a:t>
            </a:r>
          </a:p>
        </p:txBody>
      </p:sp>
    </p:spTree>
    <p:extLst>
      <p:ext uri="{BB962C8B-B14F-4D97-AF65-F5344CB8AC3E}">
        <p14:creationId xmlns:p14="http://schemas.microsoft.com/office/powerpoint/2010/main" val="25057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Input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14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AE92F5-21B9-4DA1-BFCE-FAB75D973889}"/>
              </a:ext>
            </a:extLst>
          </p:cNvPr>
          <p:cNvSpPr txBox="1"/>
          <p:nvPr/>
        </p:nvSpPr>
        <p:spPr>
          <a:xfrm>
            <a:off x="292963" y="932155"/>
            <a:ext cx="1159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Json file to read input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i="1" dirty="0" err="1"/>
              <a:t>Rapidjson</a:t>
            </a:r>
            <a:r>
              <a:rPr lang="en-IN" dirty="0"/>
              <a:t> library used </a:t>
            </a:r>
          </a:p>
          <a:p>
            <a:pPr>
              <a:buClr>
                <a:srgbClr val="0070C0"/>
              </a:buClr>
            </a:pPr>
            <a:endParaRPr lang="en-IN" dirty="0"/>
          </a:p>
          <a:p>
            <a:pPr marL="3486150" lvl="7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1AD0C-6B59-48C5-834D-839EEAA9D8C3}"/>
              </a:ext>
            </a:extLst>
          </p:cNvPr>
          <p:cNvSpPr txBox="1"/>
          <p:nvPr/>
        </p:nvSpPr>
        <p:spPr>
          <a:xfrm>
            <a:off x="363983" y="1759129"/>
            <a:ext cx="5069151" cy="41857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Name - The name of the test case</a:t>
            </a:r>
          </a:p>
          <a:p>
            <a:r>
              <a:rPr lang="en-IN" sz="1400" dirty="0"/>
              <a:t>Lx - Length in x-direction</a:t>
            </a:r>
          </a:p>
          <a:p>
            <a:r>
              <a:rPr lang="en-IN" sz="1400" dirty="0"/>
              <a:t>Ly - Length in y-direction</a:t>
            </a:r>
          </a:p>
          <a:p>
            <a:r>
              <a:rPr lang="en-GB" sz="1400" dirty="0" err="1"/>
              <a:t>nx</a:t>
            </a:r>
            <a:r>
              <a:rPr lang="en-GB" sz="1400" dirty="0"/>
              <a:t> - Number of points in x-direction</a:t>
            </a:r>
          </a:p>
          <a:p>
            <a:r>
              <a:rPr lang="en-GB" sz="1400" dirty="0" err="1"/>
              <a:t>ny</a:t>
            </a:r>
            <a:r>
              <a:rPr lang="en-GB" sz="1400" dirty="0"/>
              <a:t> - Number of points in y-direction</a:t>
            </a:r>
          </a:p>
          <a:p>
            <a:r>
              <a:rPr lang="en-IN" sz="1400" dirty="0" err="1"/>
              <a:t>tf</a:t>
            </a:r>
            <a:r>
              <a:rPr lang="en-IN" sz="1400" dirty="0"/>
              <a:t> - Final time</a:t>
            </a:r>
          </a:p>
          <a:p>
            <a:r>
              <a:rPr lang="en-GB" sz="1400" dirty="0"/>
              <a:t>m - Number of time steps</a:t>
            </a:r>
          </a:p>
          <a:p>
            <a:r>
              <a:rPr lang="en-IN" sz="1400" dirty="0" err="1"/>
              <a:t>T_init</a:t>
            </a:r>
            <a:r>
              <a:rPr lang="en-IN" sz="1400" dirty="0"/>
              <a:t> - Initial temperature</a:t>
            </a:r>
          </a:p>
          <a:p>
            <a:r>
              <a:rPr lang="en-GB" sz="1400" dirty="0" err="1"/>
              <a:t>T_left</a:t>
            </a:r>
            <a:r>
              <a:rPr lang="en-GB" sz="1400" dirty="0"/>
              <a:t> - Left wall boundary temperature</a:t>
            </a:r>
          </a:p>
          <a:p>
            <a:r>
              <a:rPr lang="en-GB" sz="1400" dirty="0" err="1"/>
              <a:t>T_right</a:t>
            </a:r>
            <a:r>
              <a:rPr lang="en-GB" sz="1400" dirty="0"/>
              <a:t> - Right wall boundary temperature</a:t>
            </a:r>
          </a:p>
          <a:p>
            <a:r>
              <a:rPr lang="en-GB" sz="1400" dirty="0" err="1"/>
              <a:t>nc</a:t>
            </a:r>
            <a:r>
              <a:rPr lang="en-GB" sz="1400" dirty="0"/>
              <a:t> - Number of different heat diffusivity cases</a:t>
            </a:r>
          </a:p>
          <a:p>
            <a:r>
              <a:rPr lang="en-GB" sz="1400" dirty="0"/>
              <a:t>c1 - Heat diffusivity values in the form of [c; x-start; x-end; y-start; y-end]</a:t>
            </a:r>
          </a:p>
          <a:p>
            <a:r>
              <a:rPr lang="en-GB" sz="1400" dirty="0"/>
              <a:t>q - Heat source values in the form of [q; x-start; x-end; y-start; y-end]</a:t>
            </a:r>
          </a:p>
          <a:p>
            <a:r>
              <a:rPr lang="en-GB" sz="1400" dirty="0" err="1"/>
              <a:t>c_init</a:t>
            </a:r>
            <a:r>
              <a:rPr lang="en-GB" sz="1400" dirty="0"/>
              <a:t> - Heat diffusivity starting value for parameter optimization</a:t>
            </a:r>
          </a:p>
          <a:p>
            <a:r>
              <a:rPr lang="el-GR" sz="1400" dirty="0"/>
              <a:t>α</a:t>
            </a:r>
            <a:r>
              <a:rPr lang="en-IN" sz="1400" dirty="0"/>
              <a:t>-  Descent step size</a:t>
            </a:r>
          </a:p>
          <a:p>
            <a:r>
              <a:rPr lang="en-GB" sz="1400" dirty="0"/>
              <a:t>opt steps - Number of maximum optimization steps</a:t>
            </a:r>
          </a:p>
          <a:p>
            <a:r>
              <a:rPr lang="en-GB" sz="1400" dirty="0"/>
              <a:t>opt err - RMS error of gradient to stop the optimization loop</a:t>
            </a:r>
            <a:endParaRPr lang="en-DE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5079EA-2B09-4099-9688-BD32B4780382}"/>
              </a:ext>
            </a:extLst>
          </p:cNvPr>
          <p:cNvGrpSpPr/>
          <p:nvPr/>
        </p:nvGrpSpPr>
        <p:grpSpPr>
          <a:xfrm>
            <a:off x="7696939" y="1135779"/>
            <a:ext cx="4263411" cy="4350619"/>
            <a:chOff x="7696939" y="1135779"/>
            <a:chExt cx="4263411" cy="43506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6F3E3A-9E15-47AD-AD3E-6C05A5CB34A2}"/>
                </a:ext>
              </a:extLst>
            </p:cNvPr>
            <p:cNvSpPr txBox="1"/>
            <p:nvPr/>
          </p:nvSpPr>
          <p:spPr>
            <a:xfrm>
              <a:off x="7696940" y="1135779"/>
              <a:ext cx="4261281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Case_1.json</a:t>
              </a:r>
              <a:endParaRPr lang="en-DE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36E6CA-B2B1-45DB-BC67-88809AA8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6939" y="1512733"/>
              <a:ext cx="4263411" cy="3973665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067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Linear solvers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15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055395-95EA-45FB-B97F-49A6DF16EEBE}"/>
              </a:ext>
            </a:extLst>
          </p:cNvPr>
          <p:cNvSpPr txBox="1"/>
          <p:nvPr/>
        </p:nvSpPr>
        <p:spPr>
          <a:xfrm>
            <a:off x="230820" y="914461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Gauss elimination</a:t>
            </a:r>
            <a:endParaRPr lang="en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11EBE0-C7F8-4F3B-B3AD-7F9C71DDB018}"/>
              </a:ext>
            </a:extLst>
          </p:cNvPr>
          <p:cNvGrpSpPr/>
          <p:nvPr/>
        </p:nvGrpSpPr>
        <p:grpSpPr>
          <a:xfrm>
            <a:off x="642937" y="1372768"/>
            <a:ext cx="11201769" cy="1249928"/>
            <a:chOff x="642937" y="1372768"/>
            <a:chExt cx="11201769" cy="12499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1A9A82-CE9A-462F-A5FB-A78A3C213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6656" y="1372768"/>
              <a:ext cx="3324132" cy="124992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09AC00-D572-4F34-9A23-F15ED135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2628" y="1438576"/>
              <a:ext cx="2586176" cy="11841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666509-5601-4DE3-BE2D-39AE9C2CF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9115" y="1829011"/>
              <a:ext cx="2865591" cy="274783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E8F8CBD-98F6-4065-9EE4-FCBE4AE32732}"/>
                </a:ext>
              </a:extLst>
            </p:cNvPr>
            <p:cNvSpPr/>
            <p:nvPr/>
          </p:nvSpPr>
          <p:spPr>
            <a:xfrm>
              <a:off x="5450889" y="1899821"/>
              <a:ext cx="381739" cy="13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0D78782-6854-48FB-B18E-1B5775B55673}"/>
                </a:ext>
              </a:extLst>
            </p:cNvPr>
            <p:cNvSpPr/>
            <p:nvPr/>
          </p:nvSpPr>
          <p:spPr>
            <a:xfrm>
              <a:off x="8418804" y="1931149"/>
              <a:ext cx="381739" cy="13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4DFFD2D-EBB4-4913-BE5E-57FAA8DDA28A}"/>
                </a:ext>
              </a:extLst>
            </p:cNvPr>
            <p:cNvSpPr/>
            <p:nvPr/>
          </p:nvSpPr>
          <p:spPr>
            <a:xfrm>
              <a:off x="1780089" y="1899821"/>
              <a:ext cx="381739" cy="13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6A73F7-9FF3-4102-8A6D-82B2AD897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937" y="1762328"/>
              <a:ext cx="1066569" cy="39180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15006A-BABE-4EA3-AC63-6D46D0ACFFFF}"/>
              </a:ext>
            </a:extLst>
          </p:cNvPr>
          <p:cNvSpPr txBox="1"/>
          <p:nvPr/>
        </p:nvSpPr>
        <p:spPr>
          <a:xfrm>
            <a:off x="292963" y="2515991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Eigen/Dense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D886A-96CB-4683-B5E9-9F5A7EB65D8C}"/>
              </a:ext>
            </a:extLst>
          </p:cNvPr>
          <p:cNvSpPr txBox="1"/>
          <p:nvPr/>
        </p:nvSpPr>
        <p:spPr>
          <a:xfrm>
            <a:off x="4327440" y="3421649"/>
            <a:ext cx="28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- permutation matrix</a:t>
            </a:r>
          </a:p>
          <a:p>
            <a:r>
              <a:rPr lang="en-IN" dirty="0"/>
              <a:t>L - Lower triangular matrix</a:t>
            </a:r>
          </a:p>
          <a:p>
            <a:r>
              <a:rPr lang="en-IN" dirty="0"/>
              <a:t>U - upper triangular matrix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5963F-E26B-4741-AFCB-FD138AE1729D}"/>
              </a:ext>
            </a:extLst>
          </p:cNvPr>
          <p:cNvSpPr txBox="1"/>
          <p:nvPr/>
        </p:nvSpPr>
        <p:spPr>
          <a:xfrm>
            <a:off x="363984" y="4326361"/>
            <a:ext cx="1159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Eigen/Sparse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LU decomposition (same as Eigen/Dense)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Sparse column major storage of matrix A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FF95E-BCB5-4F2A-9120-E1D283C70E13}"/>
              </a:ext>
            </a:extLst>
          </p:cNvPr>
          <p:cNvGrpSpPr/>
          <p:nvPr/>
        </p:nvGrpSpPr>
        <p:grpSpPr>
          <a:xfrm>
            <a:off x="4256857" y="2908206"/>
            <a:ext cx="2903431" cy="571450"/>
            <a:chOff x="4327440" y="2912374"/>
            <a:chExt cx="2903431" cy="5714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C7A9C9-D655-47F5-BD01-D01D6013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7440" y="2984423"/>
              <a:ext cx="1066569" cy="391801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DE8B147-9661-4348-A350-4B7E48DD4DB3}"/>
                </a:ext>
              </a:extLst>
            </p:cNvPr>
            <p:cNvSpPr/>
            <p:nvPr/>
          </p:nvSpPr>
          <p:spPr>
            <a:xfrm>
              <a:off x="5464592" y="3131517"/>
              <a:ext cx="381739" cy="13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031D75-DC4F-47C4-8CA9-53F4AD19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7497" y="2912374"/>
              <a:ext cx="1243374" cy="5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47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Optimizer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16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AB81FE-AA06-4FD8-B83B-082ABFB67844}"/>
              </a:ext>
            </a:extLst>
          </p:cNvPr>
          <p:cNvSpPr txBox="1"/>
          <p:nvPr/>
        </p:nvSpPr>
        <p:spPr>
          <a:xfrm>
            <a:off x="1613648" y="1299882"/>
            <a:ext cx="538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DB3C58-2E1B-4EB6-BBD6-72BB0F403715}"/>
              </a:ext>
            </a:extLst>
          </p:cNvPr>
          <p:cNvGrpSpPr/>
          <p:nvPr/>
        </p:nvGrpSpPr>
        <p:grpSpPr>
          <a:xfrm>
            <a:off x="363983" y="763008"/>
            <a:ext cx="4883726" cy="4965438"/>
            <a:chOff x="363983" y="763008"/>
            <a:chExt cx="4883726" cy="49654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DBF1B2-2ABC-487E-8920-1DA21AC4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83" y="1149953"/>
              <a:ext cx="4883726" cy="4578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0E1D53-53F3-441F-BC46-9492957F1B2A}"/>
                </a:ext>
              </a:extLst>
            </p:cNvPr>
            <p:cNvSpPr txBox="1"/>
            <p:nvPr/>
          </p:nvSpPr>
          <p:spPr>
            <a:xfrm>
              <a:off x="363983" y="763008"/>
              <a:ext cx="4883726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Adjoint mode</a:t>
              </a:r>
              <a:endParaRPr lang="en-DE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85F88-7873-43AF-B827-FA418BC1AD24}"/>
              </a:ext>
            </a:extLst>
          </p:cNvPr>
          <p:cNvGrpSpPr/>
          <p:nvPr/>
        </p:nvGrpSpPr>
        <p:grpSpPr>
          <a:xfrm>
            <a:off x="6637842" y="763008"/>
            <a:ext cx="4883726" cy="3540051"/>
            <a:chOff x="6637842" y="763008"/>
            <a:chExt cx="4883726" cy="35400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4E36A5-AD34-4633-B819-FDBE146DA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07"/>
            <a:stretch/>
          </p:blipFill>
          <p:spPr>
            <a:xfrm>
              <a:off x="6661844" y="1149953"/>
              <a:ext cx="4846276" cy="3153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16B3F-3F19-42FC-859B-F4A90B59A13A}"/>
                </a:ext>
              </a:extLst>
            </p:cNvPr>
            <p:cNvSpPr txBox="1"/>
            <p:nvPr/>
          </p:nvSpPr>
          <p:spPr>
            <a:xfrm>
              <a:off x="6637842" y="763008"/>
              <a:ext cx="4883726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Tangent mode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9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Visualize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17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D8F312-BB0A-425B-A92F-2F18C149E36C}"/>
              </a:ext>
            </a:extLst>
          </p:cNvPr>
          <p:cNvSpPr txBox="1"/>
          <p:nvPr/>
        </p:nvSpPr>
        <p:spPr>
          <a:xfrm>
            <a:off x="230820" y="914461"/>
            <a:ext cx="11594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 err="1"/>
              <a:t>Vtk</a:t>
            </a:r>
            <a:r>
              <a:rPr lang="en-IN" dirty="0"/>
              <a:t> files written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Rectilinear grid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Field data 2</a:t>
            </a:r>
          </a:p>
          <a:p>
            <a:pPr marL="1657350" lvl="3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Temperature</a:t>
            </a:r>
          </a:p>
          <a:p>
            <a:pPr marL="1657350" lvl="3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Heat diffusivity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3486150" lvl="7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Visualized with </a:t>
            </a:r>
            <a:r>
              <a:rPr lang="en-IN" dirty="0" err="1"/>
              <a:t>Paraview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415E6-D63C-4852-B3B2-97A8E44B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81" y="683018"/>
            <a:ext cx="5251142" cy="5313762"/>
          </a:xfrm>
          <a:prstGeom prst="rect">
            <a:avLst/>
          </a:prstGeom>
        </p:spPr>
      </p:pic>
      <p:pic>
        <p:nvPicPr>
          <p:cNvPr id="5122" name="Picture 2" descr="Image result for paraview logo">
            <a:extLst>
              <a:ext uri="{FF2B5EF4-FFF2-40B4-BE49-F238E27FC236}">
                <a16:creationId xmlns:a16="http://schemas.microsoft.com/office/drawing/2014/main" id="{37F681FF-57D5-484D-BE87-9AD6AF52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7" y="4064654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8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42612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18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1055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Test case 1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19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753E04F-5D64-4B12-A248-006709CB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8" y="856632"/>
            <a:ext cx="2666250" cy="2160000"/>
          </a:xfrm>
          <a:prstGeom prst="rect">
            <a:avLst/>
          </a:prstGeom>
        </p:spPr>
      </p:pic>
      <p:pic>
        <p:nvPicPr>
          <p:cNvPr id="15" name="Picture 14" descr="A picture containing screen, red, sitting&#10;&#10;Description automatically generated">
            <a:extLst>
              <a:ext uri="{FF2B5EF4-FFF2-40B4-BE49-F238E27FC236}">
                <a16:creationId xmlns:a16="http://schemas.microsoft.com/office/drawing/2014/main" id="{FE68C4C2-0842-4DEF-B279-C5B75F00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8" y="3662089"/>
            <a:ext cx="2640413" cy="2160000"/>
          </a:xfrm>
          <a:prstGeom prst="rect">
            <a:avLst/>
          </a:prstGeom>
        </p:spPr>
      </p:pic>
      <p:pic>
        <p:nvPicPr>
          <p:cNvPr id="17" name="Picture 16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76C7B-CAB2-4DD9-B845-FE6AFD45B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1" y="843728"/>
            <a:ext cx="2695353" cy="21600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36011C6-90D9-439A-9723-9A405755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09" y="3662089"/>
            <a:ext cx="2767972" cy="21600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A808CE-D07E-4626-B380-993D528767E2}"/>
              </a:ext>
            </a:extLst>
          </p:cNvPr>
          <p:cNvSpPr/>
          <p:nvPr/>
        </p:nvSpPr>
        <p:spPr>
          <a:xfrm>
            <a:off x="7915835" y="1828800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2970A52-3A2F-4F98-B9E1-BBB00957D516}"/>
              </a:ext>
            </a:extLst>
          </p:cNvPr>
          <p:cNvSpPr/>
          <p:nvPr/>
        </p:nvSpPr>
        <p:spPr>
          <a:xfrm>
            <a:off x="7915835" y="4620436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9EEBA-82BB-4A3F-9099-38600720A05E}"/>
              </a:ext>
            </a:extLst>
          </p:cNvPr>
          <p:cNvSpPr txBox="1"/>
          <p:nvPr/>
        </p:nvSpPr>
        <p:spPr>
          <a:xfrm>
            <a:off x="5256363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Target heat diffusivity</a:t>
            </a:r>
            <a:endParaRPr lang="en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422-F929-4D09-ACFC-2590EC112FC6}"/>
              </a:ext>
            </a:extLst>
          </p:cNvPr>
          <p:cNvSpPr txBox="1"/>
          <p:nvPr/>
        </p:nvSpPr>
        <p:spPr>
          <a:xfrm>
            <a:off x="8985681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Observed temperature</a:t>
            </a:r>
            <a:endParaRPr lang="en-DE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40934-11D1-4AE0-B457-19F82B617C33}"/>
              </a:ext>
            </a:extLst>
          </p:cNvPr>
          <p:cNvSpPr txBox="1"/>
          <p:nvPr/>
        </p:nvSpPr>
        <p:spPr>
          <a:xfrm>
            <a:off x="5198015" y="5770397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Optimized heat diffusivity</a:t>
            </a:r>
            <a:endParaRPr lang="en-DE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DF1C-77E4-45D4-B10B-98608601E9E9}"/>
              </a:ext>
            </a:extLst>
          </p:cNvPr>
          <p:cNvSpPr txBox="1"/>
          <p:nvPr/>
        </p:nvSpPr>
        <p:spPr>
          <a:xfrm>
            <a:off x="8985681" y="5777132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Measured temperature</a:t>
            </a:r>
            <a:endParaRPr lang="en-DE" sz="12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CEA4BE-F3D3-4597-8116-C868D60A95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0082" y="2612630"/>
            <a:ext cx="2736941" cy="786645"/>
          </a:xfrm>
          <a:prstGeom prst="bentConnector3">
            <a:avLst>
              <a:gd name="adj1" fmla="val 3722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1FF534-C8F5-482E-BEE4-2D1B67427188}"/>
              </a:ext>
            </a:extLst>
          </p:cNvPr>
          <p:cNvCxnSpPr>
            <a:cxnSpLocks/>
          </p:cNvCxnSpPr>
          <p:nvPr/>
        </p:nvCxnSpPr>
        <p:spPr>
          <a:xfrm>
            <a:off x="6090081" y="3399275"/>
            <a:ext cx="0" cy="3479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8A8692-17DD-4DFB-BBC1-4AF46CC7EC6B}"/>
              </a:ext>
            </a:extLst>
          </p:cNvPr>
          <p:cNvSpPr txBox="1"/>
          <p:nvPr/>
        </p:nvSpPr>
        <p:spPr>
          <a:xfrm>
            <a:off x="292963" y="856633"/>
            <a:ext cx="42612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Case_1.json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F9C38-AFEF-46F7-AF8C-060177657666}"/>
              </a:ext>
            </a:extLst>
          </p:cNvPr>
          <p:cNvSpPr txBox="1"/>
          <p:nvPr/>
        </p:nvSpPr>
        <p:spPr>
          <a:xfrm>
            <a:off x="7842340" y="1663131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F515AC-C174-4EC8-8046-8594A60C5591}"/>
              </a:ext>
            </a:extLst>
          </p:cNvPr>
          <p:cNvSpPr txBox="1"/>
          <p:nvPr/>
        </p:nvSpPr>
        <p:spPr>
          <a:xfrm>
            <a:off x="7842340" y="4465090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F60386-77BC-4EA1-B31F-1A1652ED18EC}"/>
              </a:ext>
            </a:extLst>
          </p:cNvPr>
          <p:cNvSpPr txBox="1"/>
          <p:nvPr/>
        </p:nvSpPr>
        <p:spPr>
          <a:xfrm>
            <a:off x="6927195" y="3166538"/>
            <a:ext cx="99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optimization</a:t>
            </a:r>
            <a:endParaRPr lang="en-DE" sz="12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2A7AEDA-E692-43A2-818E-930350BFB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18" y="1225903"/>
            <a:ext cx="4228257" cy="39409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434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25" grpId="0"/>
      <p:bldP spid="47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Overview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3C133-8177-4771-85C0-695217F67048}"/>
              </a:ext>
            </a:extLst>
          </p:cNvPr>
          <p:cNvSpPr txBox="1"/>
          <p:nvPr/>
        </p:nvSpPr>
        <p:spPr>
          <a:xfrm>
            <a:off x="292963" y="983481"/>
            <a:ext cx="5085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Heat Distribution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Parameter Estimation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FDM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Discretization in space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Discretization in time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Linear system of equations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Implementation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The code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Input file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Linear solvers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Optimization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Visualization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BDFE4-F1A8-477C-9E17-9D22B24E017B}"/>
              </a:ext>
            </a:extLst>
          </p:cNvPr>
          <p:cNvSpPr txBox="1"/>
          <p:nvPr/>
        </p:nvSpPr>
        <p:spPr>
          <a:xfrm>
            <a:off x="5378824" y="983481"/>
            <a:ext cx="508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Results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Test case 1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Test case 2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Test case 3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Solver timings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Adjoint vs Tangent timings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Project management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866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Test case 2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20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A808CE-D07E-4626-B380-993D528767E2}"/>
              </a:ext>
            </a:extLst>
          </p:cNvPr>
          <p:cNvSpPr/>
          <p:nvPr/>
        </p:nvSpPr>
        <p:spPr>
          <a:xfrm>
            <a:off x="7915835" y="1828800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2970A52-3A2F-4F98-B9E1-BBB00957D516}"/>
              </a:ext>
            </a:extLst>
          </p:cNvPr>
          <p:cNvSpPr/>
          <p:nvPr/>
        </p:nvSpPr>
        <p:spPr>
          <a:xfrm>
            <a:off x="7915835" y="4620436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9EEBA-82BB-4A3F-9099-38600720A05E}"/>
              </a:ext>
            </a:extLst>
          </p:cNvPr>
          <p:cNvSpPr txBox="1"/>
          <p:nvPr/>
        </p:nvSpPr>
        <p:spPr>
          <a:xfrm>
            <a:off x="5256363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Target heat diffusivity</a:t>
            </a:r>
            <a:endParaRPr lang="en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422-F929-4D09-ACFC-2590EC112FC6}"/>
              </a:ext>
            </a:extLst>
          </p:cNvPr>
          <p:cNvSpPr txBox="1"/>
          <p:nvPr/>
        </p:nvSpPr>
        <p:spPr>
          <a:xfrm>
            <a:off x="8985681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Observed temperature</a:t>
            </a:r>
            <a:endParaRPr lang="en-DE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40934-11D1-4AE0-B457-19F82B617C33}"/>
              </a:ext>
            </a:extLst>
          </p:cNvPr>
          <p:cNvSpPr txBox="1"/>
          <p:nvPr/>
        </p:nvSpPr>
        <p:spPr>
          <a:xfrm>
            <a:off x="5198015" y="5770397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Optimized heat diffusivity</a:t>
            </a:r>
            <a:endParaRPr lang="en-DE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DF1C-77E4-45D4-B10B-98608601E9E9}"/>
              </a:ext>
            </a:extLst>
          </p:cNvPr>
          <p:cNvSpPr txBox="1"/>
          <p:nvPr/>
        </p:nvSpPr>
        <p:spPr>
          <a:xfrm>
            <a:off x="8985681" y="5777132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Measured temperature</a:t>
            </a:r>
            <a:endParaRPr lang="en-DE" sz="12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CEA4BE-F3D3-4597-8116-C868D60A95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0082" y="2612630"/>
            <a:ext cx="2736941" cy="786645"/>
          </a:xfrm>
          <a:prstGeom prst="bentConnector3">
            <a:avLst>
              <a:gd name="adj1" fmla="val 3722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8A8692-17DD-4DFB-BBC1-4AF46CC7EC6B}"/>
              </a:ext>
            </a:extLst>
          </p:cNvPr>
          <p:cNvSpPr txBox="1"/>
          <p:nvPr/>
        </p:nvSpPr>
        <p:spPr>
          <a:xfrm>
            <a:off x="292963" y="856633"/>
            <a:ext cx="42612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Case_2.json</a:t>
            </a:r>
            <a:endParaRPr lang="en-DE" dirty="0"/>
          </a:p>
        </p:txBody>
      </p:sp>
      <p:pic>
        <p:nvPicPr>
          <p:cNvPr id="18" name="Picture 17" descr="A picture containing brick, food&#10;&#10;Description automatically generated">
            <a:extLst>
              <a:ext uri="{FF2B5EF4-FFF2-40B4-BE49-F238E27FC236}">
                <a16:creationId xmlns:a16="http://schemas.microsoft.com/office/drawing/2014/main" id="{D0CBFCD5-D3A8-4442-A49B-D525BF62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8" y="824395"/>
            <a:ext cx="2677500" cy="2160000"/>
          </a:xfrm>
          <a:prstGeom prst="rect">
            <a:avLst/>
          </a:prstGeom>
        </p:spPr>
      </p:pic>
      <p:pic>
        <p:nvPicPr>
          <p:cNvPr id="27" name="Picture 26" descr="A picture containing screen, food&#10;&#10;Description automatically generated">
            <a:extLst>
              <a:ext uri="{FF2B5EF4-FFF2-40B4-BE49-F238E27FC236}">
                <a16:creationId xmlns:a16="http://schemas.microsoft.com/office/drawing/2014/main" id="{D496529F-471A-4654-AC23-51C004B40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3" y="3672628"/>
            <a:ext cx="2704664" cy="21600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1FF534-C8F5-482E-BEE4-2D1B67427188}"/>
              </a:ext>
            </a:extLst>
          </p:cNvPr>
          <p:cNvCxnSpPr>
            <a:cxnSpLocks/>
          </p:cNvCxnSpPr>
          <p:nvPr/>
        </p:nvCxnSpPr>
        <p:spPr>
          <a:xfrm>
            <a:off x="6090081" y="3399275"/>
            <a:ext cx="0" cy="3479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D7DB4848-CD45-432E-8852-18A46B4C4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09" y="856633"/>
            <a:ext cx="2640414" cy="216000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9051B329-68D3-4D1A-8589-6975BAD5B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23" y="3669357"/>
            <a:ext cx="2668901" cy="216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66370A-742A-4730-A827-36A7A3DDE362}"/>
              </a:ext>
            </a:extLst>
          </p:cNvPr>
          <p:cNvSpPr txBox="1"/>
          <p:nvPr/>
        </p:nvSpPr>
        <p:spPr>
          <a:xfrm>
            <a:off x="7842340" y="1663131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06F536-AEB3-4866-A3C9-2C771EDB1393}"/>
              </a:ext>
            </a:extLst>
          </p:cNvPr>
          <p:cNvSpPr txBox="1"/>
          <p:nvPr/>
        </p:nvSpPr>
        <p:spPr>
          <a:xfrm>
            <a:off x="7842340" y="4465090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FBA2B-475B-4879-B53B-B217E74BDE23}"/>
              </a:ext>
            </a:extLst>
          </p:cNvPr>
          <p:cNvSpPr txBox="1"/>
          <p:nvPr/>
        </p:nvSpPr>
        <p:spPr>
          <a:xfrm>
            <a:off x="6927195" y="3166538"/>
            <a:ext cx="99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optimization</a:t>
            </a:r>
            <a:endParaRPr lang="en-DE" sz="1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A4A220-A32B-4198-AC13-ED9CB3468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53" y="1225902"/>
            <a:ext cx="4232130" cy="4393662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703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25" grpId="0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Test case 3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21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A808CE-D07E-4626-B380-993D528767E2}"/>
              </a:ext>
            </a:extLst>
          </p:cNvPr>
          <p:cNvSpPr/>
          <p:nvPr/>
        </p:nvSpPr>
        <p:spPr>
          <a:xfrm>
            <a:off x="7915835" y="1828800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2970A52-3A2F-4F98-B9E1-BBB00957D516}"/>
              </a:ext>
            </a:extLst>
          </p:cNvPr>
          <p:cNvSpPr/>
          <p:nvPr/>
        </p:nvSpPr>
        <p:spPr>
          <a:xfrm>
            <a:off x="7915835" y="4620436"/>
            <a:ext cx="502024" cy="2433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9EEBA-82BB-4A3F-9099-38600720A05E}"/>
              </a:ext>
            </a:extLst>
          </p:cNvPr>
          <p:cNvSpPr txBox="1"/>
          <p:nvPr/>
        </p:nvSpPr>
        <p:spPr>
          <a:xfrm>
            <a:off x="5256363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Target heat diffusivity</a:t>
            </a:r>
            <a:endParaRPr lang="en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422-F929-4D09-ACFC-2590EC112FC6}"/>
              </a:ext>
            </a:extLst>
          </p:cNvPr>
          <p:cNvSpPr txBox="1"/>
          <p:nvPr/>
        </p:nvSpPr>
        <p:spPr>
          <a:xfrm>
            <a:off x="8985681" y="2980899"/>
            <a:ext cx="166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Observed temperature</a:t>
            </a:r>
            <a:endParaRPr lang="en-DE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40934-11D1-4AE0-B457-19F82B617C33}"/>
              </a:ext>
            </a:extLst>
          </p:cNvPr>
          <p:cNvSpPr txBox="1"/>
          <p:nvPr/>
        </p:nvSpPr>
        <p:spPr>
          <a:xfrm>
            <a:off x="5198015" y="5770397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Optimized heat diffusivity</a:t>
            </a:r>
            <a:endParaRPr lang="en-DE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DF1C-77E4-45D4-B10B-98608601E9E9}"/>
              </a:ext>
            </a:extLst>
          </p:cNvPr>
          <p:cNvSpPr txBox="1"/>
          <p:nvPr/>
        </p:nvSpPr>
        <p:spPr>
          <a:xfrm>
            <a:off x="8985681" y="5777132"/>
            <a:ext cx="19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Measured temperature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A8692-17DD-4DFB-BBC1-4AF46CC7EC6B}"/>
              </a:ext>
            </a:extLst>
          </p:cNvPr>
          <p:cNvSpPr txBox="1"/>
          <p:nvPr/>
        </p:nvSpPr>
        <p:spPr>
          <a:xfrm>
            <a:off x="292963" y="856633"/>
            <a:ext cx="42612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Case_3.json</a:t>
            </a:r>
            <a:endParaRPr lang="en-DE" dirty="0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753AB0F-1846-4D4C-8DC5-35C1EA1F6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3" y="845952"/>
            <a:ext cx="2640000" cy="21600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D17AFB3-1F3F-45DC-9AE4-F743C1CB5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3" y="3669357"/>
            <a:ext cx="2659617" cy="21600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CEA4BE-F3D3-4597-8116-C868D60A95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0082" y="2612630"/>
            <a:ext cx="2736941" cy="786645"/>
          </a:xfrm>
          <a:prstGeom prst="bentConnector3">
            <a:avLst>
              <a:gd name="adj1" fmla="val 3722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1FF534-C8F5-482E-BEE4-2D1B67427188}"/>
              </a:ext>
            </a:extLst>
          </p:cNvPr>
          <p:cNvCxnSpPr>
            <a:cxnSpLocks/>
          </p:cNvCxnSpPr>
          <p:nvPr/>
        </p:nvCxnSpPr>
        <p:spPr>
          <a:xfrm>
            <a:off x="6090081" y="3399275"/>
            <a:ext cx="0" cy="3479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35A8436-4BE2-44E4-A858-2880010CC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27" y="845952"/>
            <a:ext cx="2627128" cy="21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B645F4-5E84-453D-B425-5F1AF2772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17" y="3685446"/>
            <a:ext cx="2637078" cy="21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3CD65B4-9FC4-4E2A-B8EB-7E190BA22552}"/>
              </a:ext>
            </a:extLst>
          </p:cNvPr>
          <p:cNvSpPr txBox="1"/>
          <p:nvPr/>
        </p:nvSpPr>
        <p:spPr>
          <a:xfrm>
            <a:off x="7842340" y="1663131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E8E34-647D-4B6B-96DD-634968942B32}"/>
              </a:ext>
            </a:extLst>
          </p:cNvPr>
          <p:cNvSpPr txBox="1"/>
          <p:nvPr/>
        </p:nvSpPr>
        <p:spPr>
          <a:xfrm>
            <a:off x="7842340" y="4465090"/>
            <a:ext cx="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solve</a:t>
            </a:r>
            <a:endParaRPr lang="en-DE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63D3F3-E6DF-4F06-BE2F-22CB13A2D815}"/>
              </a:ext>
            </a:extLst>
          </p:cNvPr>
          <p:cNvSpPr txBox="1"/>
          <p:nvPr/>
        </p:nvSpPr>
        <p:spPr>
          <a:xfrm>
            <a:off x="6927195" y="3166538"/>
            <a:ext cx="99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optimization</a:t>
            </a:r>
            <a:endParaRPr lang="en-DE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D61FAD5-63E7-4D4D-A47A-EC9288F5B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19" y="1234781"/>
            <a:ext cx="4249990" cy="445883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95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25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Solver Timings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22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13F17E-238A-40F1-93AD-415D459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69" y="1135779"/>
            <a:ext cx="9385486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298CA-976B-452F-B501-A42862D16FE5}"/>
              </a:ext>
            </a:extLst>
          </p:cNvPr>
          <p:cNvSpPr txBox="1"/>
          <p:nvPr/>
        </p:nvSpPr>
        <p:spPr>
          <a:xfrm>
            <a:off x="292963" y="5593221"/>
            <a:ext cx="303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Note: Timings for 1 solve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490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Tangent vs Adjoint Timings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23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3D6619-C6DF-4E92-82D5-30C255D4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56" y="1039128"/>
            <a:ext cx="9433275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7D926-1609-4D3F-80AB-784922059481}"/>
              </a:ext>
            </a:extLst>
          </p:cNvPr>
          <p:cNvSpPr txBox="1"/>
          <p:nvPr/>
        </p:nvSpPr>
        <p:spPr>
          <a:xfrm>
            <a:off x="292963" y="5593221"/>
            <a:ext cx="355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Note: Timings for 20 optimization steps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165408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24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44046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150138" y="120784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Project management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25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AE942E-1636-48E1-9252-3720F7166E08}"/>
              </a:ext>
            </a:extLst>
          </p:cNvPr>
          <p:cNvSpPr txBox="1"/>
          <p:nvPr/>
        </p:nvSpPr>
        <p:spPr>
          <a:xfrm>
            <a:off x="230820" y="914461"/>
            <a:ext cx="115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Code written in C++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RWTH GitLab used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C7456A0-0A5C-460F-A241-7B5A257E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63402"/>
              </p:ext>
            </p:extLst>
          </p:nvPr>
        </p:nvGraphicFramePr>
        <p:xfrm>
          <a:off x="1612980" y="2181082"/>
          <a:ext cx="8128000" cy="239268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{7DF18680-E054-41AD-8BC1-D1AEF772440D}</a:tableStyleId>
              </a:tblPr>
              <a:tblGrid>
                <a:gridCol w="4079609">
                  <a:extLst>
                    <a:ext uri="{9D8B030D-6E8A-4147-A177-3AD203B41FA5}">
                      <a16:colId xmlns:a16="http://schemas.microsoft.com/office/drawing/2014/main" val="3216591869"/>
                    </a:ext>
                  </a:extLst>
                </a:gridCol>
                <a:gridCol w="4048391">
                  <a:extLst>
                    <a:ext uri="{9D8B030D-6E8A-4147-A177-3AD203B41FA5}">
                      <a16:colId xmlns:a16="http://schemas.microsoft.com/office/drawing/2014/main" val="338831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 Responsibility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Muhammad Sajid Ali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 code, input parser, solvers, </a:t>
                      </a:r>
                      <a:r>
                        <a:rPr lang="en-IN"/>
                        <a:t>code integration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9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Shubhaditya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Burela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Optimizer (</a:t>
                      </a:r>
                      <a:r>
                        <a:rPr lang="en-IN" dirty="0" err="1"/>
                        <a:t>dco</a:t>
                      </a:r>
                      <a:r>
                        <a:rPr lang="en-IN" dirty="0"/>
                        <a:t>), </a:t>
                      </a:r>
                      <a:r>
                        <a:rPr lang="en-IN" dirty="0" err="1"/>
                        <a:t>cmake</a:t>
                      </a:r>
                      <a:r>
                        <a:rPr lang="en-IN" dirty="0"/>
                        <a:t>, RWTH cluster integration, running tests on cluster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2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Aneesh </a:t>
                      </a:r>
                      <a:r>
                        <a:rPr lang="en-IN" dirty="0" err="1"/>
                        <a:t>Futane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Google tests, presentation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Pourya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Pilva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Visualization (</a:t>
                      </a:r>
                      <a:r>
                        <a:rPr lang="en-IN" dirty="0" err="1"/>
                        <a:t>vtk</a:t>
                      </a:r>
                      <a:r>
                        <a:rPr lang="en-IN" dirty="0"/>
                        <a:t>), report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7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7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426129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26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349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150138" y="120784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Conclusion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27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AE942E-1636-48E1-9252-3720F7166E08}"/>
              </a:ext>
            </a:extLst>
          </p:cNvPr>
          <p:cNvSpPr txBox="1"/>
          <p:nvPr/>
        </p:nvSpPr>
        <p:spPr>
          <a:xfrm>
            <a:off x="230820" y="914461"/>
            <a:ext cx="1159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The problem successfully solved with FDM and parameters successfully optimized by Gradient Descent method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Sparse solvers the fastest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Adjoint mode better than Tangent mode for our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575C0-0C96-40A1-8030-C76FF48B77EE}"/>
              </a:ext>
            </a:extLst>
          </p:cNvPr>
          <p:cNvSpPr txBox="1"/>
          <p:nvPr/>
        </p:nvSpPr>
        <p:spPr>
          <a:xfrm>
            <a:off x="230820" y="1782333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Parallelize?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69EE3-71B3-47F0-ADCB-6F31BF66DB57}"/>
              </a:ext>
            </a:extLst>
          </p:cNvPr>
          <p:cNvSpPr txBox="1"/>
          <p:nvPr/>
        </p:nvSpPr>
        <p:spPr>
          <a:xfrm>
            <a:off x="292961" y="2136059"/>
            <a:ext cx="115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Max time taken by linear solver and </a:t>
            </a:r>
            <a:r>
              <a:rPr lang="en-IN" dirty="0" err="1"/>
              <a:t>dco</a:t>
            </a:r>
            <a:r>
              <a:rPr lang="en-IN" dirty="0"/>
              <a:t>::</a:t>
            </a:r>
            <a:r>
              <a:rPr lang="en-IN" dirty="0" err="1"/>
              <a:t>interpret_adjoint</a:t>
            </a:r>
            <a:r>
              <a:rPr lang="en-IN"/>
              <a:t>()</a:t>
            </a:r>
            <a:endParaRPr lang="en-IN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Both are external libraries and hence hard to parallelize them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B00E9-6F3A-4952-BD0F-3A748004AD6F}"/>
              </a:ext>
            </a:extLst>
          </p:cNvPr>
          <p:cNvSpPr txBox="1"/>
          <p:nvPr/>
        </p:nvSpPr>
        <p:spPr>
          <a:xfrm>
            <a:off x="292962" y="2983369"/>
            <a:ext cx="1159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IN" dirty="0"/>
              <a:t>Scope for further work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Non-gradient optimization methods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Training Neural Networks using the inputs and/or gradients to predict temperature  	</a:t>
            </a:r>
          </a:p>
        </p:txBody>
      </p:sp>
    </p:spTree>
    <p:extLst>
      <p:ext uri="{BB962C8B-B14F-4D97-AF65-F5344CB8AC3E}">
        <p14:creationId xmlns:p14="http://schemas.microsoft.com/office/powerpoint/2010/main" val="10209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3" y="6245441"/>
            <a:ext cx="363237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28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gh GIF">
            <a:extLst>
              <a:ext uri="{FF2B5EF4-FFF2-40B4-BE49-F238E27FC236}">
                <a16:creationId xmlns:a16="http://schemas.microsoft.com/office/drawing/2014/main" id="{96B50E16-3C8F-40ED-98C2-7851304BB2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96" y="2070847"/>
            <a:ext cx="4804608" cy="36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0F134-BFFD-4DD3-B3FB-ADBC75605833}"/>
              </a:ext>
            </a:extLst>
          </p:cNvPr>
          <p:cNvSpPr txBox="1"/>
          <p:nvPr/>
        </p:nvSpPr>
        <p:spPr>
          <a:xfrm>
            <a:off x="4638684" y="1004768"/>
            <a:ext cx="290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Thank you </a:t>
            </a:r>
            <a:r>
              <a:rPr lang="en-IN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IN" sz="2800" b="1" dirty="0">
              <a:solidFill>
                <a:srgbClr val="0070C0"/>
              </a:solidFill>
            </a:endParaRP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Any questions???</a:t>
            </a:r>
            <a:endParaRPr lang="en-D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3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Introduction</a:t>
            </a:r>
            <a:endParaRPr lang="en-DE" sz="7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74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Introduction: Heat Distribution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4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7E3352-D9BE-4D39-A93D-5E72E3EEF036}"/>
                  </a:ext>
                </a:extLst>
              </p:cNvPr>
              <p:cNvSpPr txBox="1"/>
              <p:nvPr/>
            </p:nvSpPr>
            <p:spPr>
              <a:xfrm>
                <a:off x="466311" y="952152"/>
                <a:ext cx="7386953" cy="1314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2D Heat Equation with heat source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7E3352-D9BE-4D39-A93D-5E72E3EE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1" y="952152"/>
                <a:ext cx="7386953" cy="1314847"/>
              </a:xfrm>
              <a:prstGeom prst="rect">
                <a:avLst/>
              </a:prstGeom>
              <a:blipFill>
                <a:blip r:embed="rId3"/>
                <a:stretch>
                  <a:fillRect l="-1898" b="-101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05626-463A-4CB5-BD4B-DAFF81C0DF1E}"/>
                  </a:ext>
                </a:extLst>
              </p:cNvPr>
              <p:cNvSpPr txBox="1"/>
              <p:nvPr/>
            </p:nvSpPr>
            <p:spPr>
              <a:xfrm>
                <a:off x="363984" y="2266999"/>
                <a:ext cx="19854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𝑥 ∶ Space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∶ Space</a:t>
                </a:r>
              </a:p>
              <a:p>
                <a:r>
                  <a:rPr lang="en-US" dirty="0"/>
                  <a:t>𝑡 ∶ Time</a:t>
                </a:r>
              </a:p>
              <a:p>
                <a:r>
                  <a:rPr lang="en-US" dirty="0"/>
                  <a:t>𝑐 ∶ Heat diffusivity</a:t>
                </a:r>
              </a:p>
              <a:p>
                <a:r>
                  <a:rPr lang="en-US" dirty="0"/>
                  <a:t>𝑇 ∶ Temperature</a:t>
                </a:r>
              </a:p>
              <a:p>
                <a:r>
                  <a:rPr lang="en-US" dirty="0"/>
                  <a:t>𝑞 ∶ Heat flux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05626-463A-4CB5-BD4B-DAFF81C0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" y="2266999"/>
                <a:ext cx="1985480" cy="1754326"/>
              </a:xfrm>
              <a:prstGeom prst="rect">
                <a:avLst/>
              </a:prstGeom>
              <a:blipFill>
                <a:blip r:embed="rId4"/>
                <a:stretch>
                  <a:fillRect l="-2769" t="-2778" b="-4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64E109-3A3F-44E5-AB33-0F6FA6EF4460}"/>
                  </a:ext>
                </a:extLst>
              </p:cNvPr>
              <p:cNvSpPr txBox="1"/>
              <p:nvPr/>
            </p:nvSpPr>
            <p:spPr>
              <a:xfrm>
                <a:off x="363984" y="4404977"/>
                <a:ext cx="2592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Boundary Conditions: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050" dirty="0"/>
                  <a:t>init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050" dirty="0"/>
                  <a:t>left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050" dirty="0"/>
                  <a:t>right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64E109-3A3F-44E5-AB33-0F6FA6EF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" y="4404977"/>
                <a:ext cx="2592736" cy="1200329"/>
              </a:xfrm>
              <a:prstGeom prst="rect">
                <a:avLst/>
              </a:prstGeom>
              <a:blipFill>
                <a:blip r:embed="rId5"/>
                <a:stretch>
                  <a:fillRect l="-2118" t="-3046" b="-71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2CFE4B0-1A35-4DEE-B801-01BD0F5AD7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64" t="12159" r="4321" b="9166"/>
          <a:stretch/>
        </p:blipFill>
        <p:spPr>
          <a:xfrm>
            <a:off x="7164279" y="1553030"/>
            <a:ext cx="4722921" cy="316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79E674-C86A-43F9-AA93-948C875461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64" y="3405476"/>
            <a:ext cx="889923" cy="889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6E87AA-AE95-462F-B077-FAF4A4CC7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640" y="2680754"/>
            <a:ext cx="4276422" cy="315220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CD8C75-2E0F-442D-88D6-1F114BC46834}"/>
              </a:ext>
            </a:extLst>
          </p:cNvPr>
          <p:cNvCxnSpPr/>
          <p:nvPr/>
        </p:nvCxnSpPr>
        <p:spPr>
          <a:xfrm>
            <a:off x="4258235" y="2788024"/>
            <a:ext cx="0" cy="2653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B247C2-5A7B-4192-B738-42B3C170B59A}"/>
              </a:ext>
            </a:extLst>
          </p:cNvPr>
          <p:cNvCxnSpPr/>
          <p:nvPr/>
        </p:nvCxnSpPr>
        <p:spPr>
          <a:xfrm>
            <a:off x="6893859" y="2805953"/>
            <a:ext cx="0" cy="2653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EADED-9119-4A24-A95F-6B7C76CF7BE9}"/>
              </a:ext>
            </a:extLst>
          </p:cNvPr>
          <p:cNvSpPr/>
          <p:nvPr/>
        </p:nvSpPr>
        <p:spPr>
          <a:xfrm>
            <a:off x="4225775" y="1495612"/>
            <a:ext cx="3719743" cy="941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Introduction: Parameter Estimation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5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7AA54EEF-E09B-4328-BA2F-22D185385E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962" y="949348"/>
                <a:ext cx="11594237" cy="50025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Minimizing the objective function: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pt-B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...….with the help of gradient descent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is the optimal parameter</a:t>
                </a:r>
              </a:p>
              <a:p>
                <a:pPr lvl="1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/>
                  <a:t> is the objective function</a:t>
                </a:r>
              </a:p>
              <a:p>
                <a:pPr lvl="1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sz="1800" dirty="0"/>
                  <a:t> is the observed temperature</a:t>
                </a:r>
              </a:p>
              <a:p>
                <a:pPr lvl="1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1800" dirty="0"/>
                  <a:t> is the measured temperature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7AA54EEF-E09B-4328-BA2F-22D18538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" y="949348"/>
                <a:ext cx="11594237" cy="5002572"/>
              </a:xfrm>
              <a:prstGeom prst="rect">
                <a:avLst/>
              </a:prstGeom>
              <a:blipFill>
                <a:blip r:embed="rId3"/>
                <a:stretch>
                  <a:fillRect l="-421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gradient descent">
            <a:extLst>
              <a:ext uri="{FF2B5EF4-FFF2-40B4-BE49-F238E27FC236}">
                <a16:creationId xmlns:a16="http://schemas.microsoft.com/office/drawing/2014/main" id="{9ADC7843-947D-41C6-862E-2694E091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89" y="3329126"/>
            <a:ext cx="4265683" cy="23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F84AFC-0101-4D84-8517-3EFE2535C4F2}"/>
              </a:ext>
            </a:extLst>
          </p:cNvPr>
          <p:cNvSpPr txBox="1"/>
          <p:nvPr/>
        </p:nvSpPr>
        <p:spPr>
          <a:xfrm>
            <a:off x="9090737" y="5725347"/>
            <a:ext cx="152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</a:t>
            </a:r>
            <a:r>
              <a:rPr lang="en-IN" sz="1200" dirty="0" err="1"/>
              <a:t>easyai.tech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93993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6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815BFB-7431-41E3-930E-23C847F7033C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  <a:latin typeface="+mj-lt"/>
              </a:rPr>
              <a:t>FDM</a:t>
            </a:r>
            <a:endParaRPr lang="en-DE" sz="7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5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Discretization in Space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7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CC9B122C-2325-4E82-861C-61CC04F81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963" y="983603"/>
                <a:ext cx="11594237" cy="25818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Δ𝑥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I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l-GR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l-G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l-GR" sz="1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l-G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CC9B122C-2325-4E82-861C-61CC04F8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" y="983603"/>
                <a:ext cx="11594237" cy="258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07554EE-B929-4726-B5B5-F19FF4681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756" y="3699931"/>
            <a:ext cx="2419350" cy="1933575"/>
          </a:xfrm>
          <a:prstGeom prst="rect">
            <a:avLst/>
          </a:prstGeom>
          <a:ln w="19050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AA51F59-C30A-43FD-BEA6-2DED8E994B03}"/>
              </a:ext>
            </a:extLst>
          </p:cNvPr>
          <p:cNvGrpSpPr/>
          <p:nvPr/>
        </p:nvGrpSpPr>
        <p:grpSpPr>
          <a:xfrm>
            <a:off x="510465" y="3285659"/>
            <a:ext cx="7932199" cy="1811096"/>
            <a:chOff x="510465" y="3285659"/>
            <a:chExt cx="7932199" cy="1811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11BE37-B6C3-45B6-A7D2-EB0220121A34}"/>
                    </a:ext>
                  </a:extLst>
                </p:cNvPr>
                <p:cNvSpPr txBox="1"/>
                <p:nvPr/>
              </p:nvSpPr>
              <p:spPr>
                <a:xfrm>
                  <a:off x="510465" y="3679316"/>
                  <a:ext cx="7932199" cy="1417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dirty="0"/>
                    <a:t>+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Δ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Δ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11BE37-B6C3-45B6-A7D2-EB0220121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65" y="3679316"/>
                  <a:ext cx="7932199" cy="1417439"/>
                </a:xfrm>
                <a:prstGeom prst="rect">
                  <a:avLst/>
                </a:prstGeom>
                <a:blipFill>
                  <a:blip r:embed="rId5"/>
                  <a:stretch>
                    <a:fillRect b="-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AC316-1817-41CA-BCB2-659AA05923A7}"/>
                </a:ext>
              </a:extLst>
            </p:cNvPr>
            <p:cNvSpPr txBox="1"/>
            <p:nvPr/>
          </p:nvSpPr>
          <p:spPr>
            <a:xfrm>
              <a:off x="510465" y="3285659"/>
              <a:ext cx="170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IN" dirty="0"/>
                <a:t>Combining</a:t>
              </a:r>
              <a:endParaRPr lang="en-DE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9EA10F-322C-421B-855A-9A6E7AE20A0E}"/>
              </a:ext>
            </a:extLst>
          </p:cNvPr>
          <p:cNvSpPr txBox="1"/>
          <p:nvPr/>
        </p:nvSpPr>
        <p:spPr>
          <a:xfrm>
            <a:off x="363984" y="824753"/>
            <a:ext cx="30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Central difference scheme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897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Discretization in Time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8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5983AE7-DEA8-44B3-B040-BF8E11F5BBAA}"/>
                  </a:ext>
                </a:extLst>
              </p:cNvPr>
              <p:cNvSpPr/>
              <p:nvPr/>
            </p:nvSpPr>
            <p:spPr>
              <a:xfrm>
                <a:off x="292962" y="1593288"/>
                <a:ext cx="11665259" cy="1235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is the final time and m is the no. of steps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5983AE7-DEA8-44B3-B040-BF8E11F5B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" y="1593288"/>
                <a:ext cx="11665259" cy="1235082"/>
              </a:xfrm>
              <a:prstGeom prst="rect">
                <a:avLst/>
              </a:prstGeom>
              <a:blipFill>
                <a:blip r:embed="rId3"/>
                <a:stretch>
                  <a:fillRect l="-418" b="-14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hourglass">
            <a:extLst>
              <a:ext uri="{FF2B5EF4-FFF2-40B4-BE49-F238E27FC236}">
                <a16:creationId xmlns:a16="http://schemas.microsoft.com/office/drawing/2014/main" id="{19A14E76-E0CC-41B6-8F20-6B66554A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12" y="1637081"/>
            <a:ext cx="3139186" cy="31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B1FB2-9FFB-49DD-B39F-59D933A60F59}"/>
              </a:ext>
            </a:extLst>
          </p:cNvPr>
          <p:cNvSpPr txBox="1"/>
          <p:nvPr/>
        </p:nvSpPr>
        <p:spPr>
          <a:xfrm>
            <a:off x="363984" y="824753"/>
            <a:ext cx="30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/>
              <a:t>Implicit Euler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15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31B81-0092-4592-B812-F1707DE1B62E}"/>
              </a:ext>
            </a:extLst>
          </p:cNvPr>
          <p:cNvSpPr txBox="1"/>
          <p:nvPr/>
        </p:nvSpPr>
        <p:spPr>
          <a:xfrm>
            <a:off x="230820" y="159798"/>
            <a:ext cx="858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+mj-lt"/>
              </a:rPr>
              <a:t>Combining</a:t>
            </a:r>
            <a:endParaRPr lang="en-DE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166BF-595E-4D56-8FB0-ED5940EFD41F}"/>
              </a:ext>
            </a:extLst>
          </p:cNvPr>
          <p:cNvCxnSpPr>
            <a:cxnSpLocks/>
          </p:cNvCxnSpPr>
          <p:nvPr/>
        </p:nvCxnSpPr>
        <p:spPr>
          <a:xfrm flipV="1">
            <a:off x="292963" y="612559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ADFC-FB6A-43A1-8258-3B6C332A1666}"/>
              </a:ext>
            </a:extLst>
          </p:cNvPr>
          <p:cNvCxnSpPr>
            <a:cxnSpLocks/>
          </p:cNvCxnSpPr>
          <p:nvPr/>
        </p:nvCxnSpPr>
        <p:spPr>
          <a:xfrm flipV="1">
            <a:off x="363984" y="6019061"/>
            <a:ext cx="11594237" cy="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wth ITC center">
            <a:extLst>
              <a:ext uri="{FF2B5EF4-FFF2-40B4-BE49-F238E27FC236}">
                <a16:creationId xmlns:a16="http://schemas.microsoft.com/office/drawing/2014/main" id="{71224AC6-F5D4-4F53-87CA-FB933742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2" y="6087156"/>
            <a:ext cx="2675138" cy="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21678-113E-4058-BA84-084D977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229" y="6263135"/>
            <a:ext cx="5105399" cy="36512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  <a:latin typeface="+mj-lt"/>
              </a:rPr>
              <a:t>Parameter Estimation of 2D Heat Distribution in Heterogeneous Media</a:t>
            </a:r>
            <a:br>
              <a:rPr lang="en-IN" dirty="0">
                <a:solidFill>
                  <a:srgbClr val="0070C0"/>
                </a:solidFill>
                <a:latin typeface="+mj-lt"/>
              </a:rPr>
            </a:br>
            <a:r>
              <a:rPr lang="en-IN" dirty="0">
                <a:solidFill>
                  <a:srgbClr val="0070C0"/>
                </a:solidFill>
                <a:latin typeface="+mj-lt"/>
              </a:rPr>
              <a:t>Ali,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Burela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Futane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0070C0"/>
                </a:solidFill>
                <a:latin typeface="+mj-lt"/>
              </a:rPr>
              <a:t>Pilva</a:t>
            </a:r>
            <a:endParaRPr lang="en-D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87A5D5-DB06-4544-A271-20E9AC5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84" y="6245441"/>
            <a:ext cx="292964" cy="365125"/>
          </a:xfrm>
        </p:spPr>
        <p:txBody>
          <a:bodyPr/>
          <a:lstStyle/>
          <a:p>
            <a:pPr algn="l"/>
            <a:fld id="{7DD1C2E4-DC49-4D88-8B1C-3100EE19E97E}" type="slidenum">
              <a:rPr lang="en-DE" smtClean="0">
                <a:solidFill>
                  <a:srgbClr val="0070C0"/>
                </a:solidFill>
              </a:rPr>
              <a:pPr algn="l"/>
              <a:t>9</a:t>
            </a:fld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A62BC-8F7C-415B-AA0D-91D0FEA6FE09}"/>
              </a:ext>
            </a:extLst>
          </p:cNvPr>
          <p:cNvCxnSpPr/>
          <p:nvPr/>
        </p:nvCxnSpPr>
        <p:spPr>
          <a:xfrm>
            <a:off x="691717" y="6156661"/>
            <a:ext cx="0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0E6E92-0F18-4CA7-A33F-74BB5347A3BC}"/>
                  </a:ext>
                </a:extLst>
              </p:cNvPr>
              <p:cNvSpPr txBox="1"/>
              <p:nvPr/>
            </p:nvSpPr>
            <p:spPr>
              <a:xfrm>
                <a:off x="292963" y="905522"/>
                <a:ext cx="11594237" cy="20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On combining..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Δ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Δ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0E6E92-0F18-4CA7-A33F-74BB5347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" y="905522"/>
                <a:ext cx="11594237" cy="2039597"/>
              </a:xfrm>
              <a:prstGeom prst="rect">
                <a:avLst/>
              </a:prstGeom>
              <a:blipFill>
                <a:blip r:embed="rId3"/>
                <a:stretch>
                  <a:fillRect l="-31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8C502-73D0-4858-8367-70F102C5BE4E}"/>
                  </a:ext>
                </a:extLst>
              </p:cNvPr>
              <p:cNvSpPr txBox="1"/>
              <p:nvPr/>
            </p:nvSpPr>
            <p:spPr>
              <a:xfrm>
                <a:off x="363983" y="3056707"/>
                <a:ext cx="11709647" cy="1908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IN" dirty="0"/>
                  <a:t>On rearranging</a:t>
                </a:r>
              </a:p>
              <a:p>
                <a:endParaRPr lang="en-IN" dirty="0"/>
              </a:p>
              <a:p>
                <a:pPr algn="ctr"/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1+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Δ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Δ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   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Bahnschrift SemiBold Condensed" panose="020B0502040204020203" pitchFamily="34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8C502-73D0-4858-8367-70F102C5B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3" y="3056707"/>
                <a:ext cx="11709647" cy="1908408"/>
              </a:xfrm>
              <a:prstGeom prst="rect">
                <a:avLst/>
              </a:prstGeom>
              <a:blipFill>
                <a:blip r:embed="rId4"/>
                <a:stretch>
                  <a:fillRect l="-36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8F6650-EB6B-4290-994C-34E33B8F0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667" y="1317083"/>
            <a:ext cx="2419350" cy="193357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2466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1365</Words>
  <Application>Microsoft Office PowerPoint</Application>
  <PresentationFormat>Widescreen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Bahnschrift SemiBold Condensed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OF 2D HEAT DISTRIBUTION IN HETEROGENEOUS MEDIA</dc:title>
  <dc:creator>Sajid Ali</dc:creator>
  <cp:lastModifiedBy>Sajid Ali</cp:lastModifiedBy>
  <cp:revision>97</cp:revision>
  <dcterms:created xsi:type="dcterms:W3CDTF">2020-02-12T21:13:50Z</dcterms:created>
  <dcterms:modified xsi:type="dcterms:W3CDTF">2020-02-17T07:41:14Z</dcterms:modified>
</cp:coreProperties>
</file>