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Condensed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c4DD9zWSjcu2Y4RLlqTkL7eLi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1FF6AC-6E60-4E5F-832C-9A12FE6C7BB8}">
  <a:tblStyle styleId="{4B1FF6AC-6E60-4E5F-832C-9A12FE6C7B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Condensed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Condense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eaafe388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eaafe388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7eaafe388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ctrTitle"/>
          </p:nvPr>
        </p:nvSpPr>
        <p:spPr>
          <a:xfrm>
            <a:off x="448965" y="1502815"/>
            <a:ext cx="8093365" cy="19851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D3A00"/>
              </a:buClr>
              <a:buSzPts val="3600"/>
              <a:buFont typeface="Calibri"/>
              <a:buNone/>
              <a:defRPr sz="3600">
                <a:solidFill>
                  <a:srgbClr val="1D3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448965" y="348798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601670" y="281175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D3A00"/>
              </a:buClr>
              <a:buSzPts val="3600"/>
              <a:buFont typeface="Calibri"/>
              <a:buNone/>
              <a:defRPr sz="3600">
                <a:solidFill>
                  <a:srgbClr val="1D3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01670" y="1350110"/>
            <a:ext cx="7940660" cy="3512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448965" y="281175"/>
            <a:ext cx="6413610" cy="91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D3A00"/>
              </a:buClr>
              <a:buSzPts val="3600"/>
              <a:buFont typeface="Calibri"/>
              <a:buNone/>
              <a:defRPr sz="3600">
                <a:solidFill>
                  <a:srgbClr val="1D3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448965" y="1197405"/>
            <a:ext cx="6413610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448965" y="128470"/>
            <a:ext cx="824607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D3A00"/>
              </a:buClr>
              <a:buSzPts val="3600"/>
              <a:buFont typeface="Calibri"/>
              <a:buNone/>
              <a:defRPr sz="3600">
                <a:solidFill>
                  <a:srgbClr val="1D3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536877" y="165552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536877" y="2127916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3"/>
          <p:cNvSpPr txBox="1"/>
          <p:nvPr>
            <p:ph idx="3" type="body"/>
          </p:nvPr>
        </p:nvSpPr>
        <p:spPr>
          <a:xfrm>
            <a:off x="4572000" y="165552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4" type="body"/>
          </p:nvPr>
        </p:nvSpPr>
        <p:spPr>
          <a:xfrm>
            <a:off x="4572000" y="2127916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9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6193" y="460648"/>
            <a:ext cx="5650085" cy="16796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3A00"/>
              </a:buClr>
              <a:buSzPts val="2800"/>
              <a:buFont typeface="Roboto Condensed"/>
              <a:buNone/>
            </a:pPr>
            <a:r>
              <a:rPr b="1" lang="en-US" sz="2800">
                <a:latin typeface="Roboto Condensed"/>
                <a:ea typeface="Roboto Condensed"/>
                <a:cs typeface="Roboto Condensed"/>
                <a:sym typeface="Roboto Condensed"/>
              </a:rPr>
              <a:t>Fire Fighting and </a:t>
            </a:r>
            <a:br>
              <a:rPr b="1" lang="en-US" sz="28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-US" sz="2800">
                <a:latin typeface="Roboto Condensed"/>
                <a:ea typeface="Roboto Condensed"/>
                <a:cs typeface="Roboto Condensed"/>
                <a:sym typeface="Roboto Condensed"/>
              </a:rPr>
              <a:t>Rescue Bot with Bangla</a:t>
            </a:r>
            <a:br>
              <a:rPr b="1" lang="en-US" sz="28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-US" sz="2800">
                <a:latin typeface="Roboto Condensed"/>
                <a:ea typeface="Roboto Condensed"/>
                <a:cs typeface="Roboto Condensed"/>
                <a:sym typeface="Roboto Condensed"/>
              </a:rPr>
              <a:t>Voice Detection Technology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0" y="2137772"/>
            <a:ext cx="4733855" cy="2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Presented by-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Group: 03</a:t>
            </a:r>
            <a:endParaRPr/>
          </a:p>
          <a:p>
            <a:pPr indent="-457200" lvl="0" marL="4572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Nowshin Lubaba- 1906038</a:t>
            </a:r>
            <a:endParaRPr/>
          </a:p>
          <a:p>
            <a:pPr indent="-457200" lvl="0" marL="4572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Abrar Mahir- 1906039</a:t>
            </a:r>
            <a:endParaRPr/>
          </a:p>
          <a:p>
            <a:pPr indent="-457200" lvl="0" marL="4572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Al Mahmud Sajid- 1906050</a:t>
            </a:r>
            <a:endParaRPr/>
          </a:p>
          <a:p>
            <a:pPr indent="-457200" lvl="0" marL="4572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Mohammad Ismail Chowdhury- 1906058</a:t>
            </a:r>
            <a:endParaRPr/>
          </a:p>
          <a:p>
            <a:pPr indent="-457200" lvl="0" marL="4572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Hasib Ur Rashid Ifti- 1906059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300" y="312193"/>
            <a:ext cx="4848700" cy="437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601671" y="281175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3A00"/>
              </a:buClr>
              <a:buSzPts val="3600"/>
              <a:buFont typeface="Calibri"/>
              <a:buNone/>
            </a:pPr>
            <a:r>
              <a:rPr lang="en-US"/>
              <a:t>Working 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601670" y="1350110"/>
            <a:ext cx="7940660" cy="3512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623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Detects fire using IR sensor and MQ2 gas sensor</a:t>
            </a:r>
            <a:endParaRPr/>
          </a:p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Moves towards the fire </a:t>
            </a:r>
            <a:endParaRPr/>
          </a:p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Mitigates fire using DC pump</a:t>
            </a:r>
            <a:endParaRPr/>
          </a:p>
          <a:p>
            <a:pPr indent="-31623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Detects presence of victim when called for help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and notifies control authority using voice recognition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technology in Bangla</a:t>
            </a:r>
            <a:endParaRPr/>
          </a:p>
          <a:p>
            <a:pPr indent="-37973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Community of practice: Laboratories and other specialised rooms in risk of fire hazard at high rise buildings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eaafe388f_0_0"/>
          <p:cNvSpPr txBox="1"/>
          <p:nvPr>
            <p:ph type="title"/>
          </p:nvPr>
        </p:nvSpPr>
        <p:spPr>
          <a:xfrm>
            <a:off x="601670" y="281175"/>
            <a:ext cx="794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</a:t>
            </a:r>
            <a:endParaRPr/>
          </a:p>
        </p:txBody>
      </p:sp>
      <p:pic>
        <p:nvPicPr>
          <p:cNvPr id="111" name="Google Shape;111;g27eaafe388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913" y="1298150"/>
            <a:ext cx="6658237" cy="37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448965" y="-24235"/>
            <a:ext cx="51919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3A00"/>
              </a:buClr>
              <a:buSzPts val="3600"/>
              <a:buFont typeface="Calibri"/>
              <a:buNone/>
            </a:pPr>
            <a:r>
              <a:rPr lang="en-US"/>
              <a:t>Demonstration Video</a:t>
            </a:r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080" y="891995"/>
            <a:ext cx="64611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448965" y="128470"/>
            <a:ext cx="824607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3A00"/>
              </a:buClr>
              <a:buSzPts val="3600"/>
              <a:buFont typeface="Calibri"/>
              <a:buNone/>
            </a:pPr>
            <a:r>
              <a:rPr lang="en-US"/>
              <a:t>Novelty 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448965" y="1655520"/>
            <a:ext cx="48865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a MQ2 gas sensor otherwise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 in commercial fire fighting bots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voice recognition using Elechouse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Recognition Module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solar powered charger to recharge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Batteries used. SDG goal 7 aims to ensure access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affordable, reliable and sustainable energy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and it is a step in that direction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SDG goal 9 aims to provide safe, resilient and sustainable infrastructure and industrialisation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568" y="3543022"/>
            <a:ext cx="2956074" cy="139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1755" y="1502815"/>
            <a:ext cx="1679755" cy="167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48965" y="128470"/>
            <a:ext cx="824607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3A00"/>
              </a:buClr>
              <a:buSzPts val="3600"/>
              <a:buFont typeface="Calibri"/>
              <a:buNone/>
            </a:pPr>
            <a:r>
              <a:rPr lang="en-US"/>
              <a:t>Scopes of Improvement</a:t>
            </a:r>
            <a:endParaRPr/>
          </a:p>
        </p:txBody>
      </p:sp>
      <p:sp>
        <p:nvSpPr>
          <p:cNvPr id="131" name="Google Shape;131;p5"/>
          <p:cNvSpPr txBox="1"/>
          <p:nvPr>
            <p:ph idx="4" type="body"/>
          </p:nvPr>
        </p:nvSpPr>
        <p:spPr>
          <a:xfrm>
            <a:off x="642300" y="1374345"/>
            <a:ext cx="8052735" cy="394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337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Image processing would’ve given a more accurate result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along with high end alternatives like Raspberry Pi (Around 17000 BDT compared to Arduino Uno’s 800 BDT price point)</a:t>
            </a:r>
            <a:endParaRPr/>
          </a:p>
          <a:p>
            <a:pPr indent="-33337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Alternatively, use high-end IR sensors and motor drivers (6650 BDT compared to 450 BDT). </a:t>
            </a:r>
            <a:endParaRPr/>
          </a:p>
          <a:p>
            <a:pPr indent="-33337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Use higher quality microphones for voice recognition (13500 BDT)</a:t>
            </a:r>
            <a:endParaRPr/>
          </a:p>
          <a:p>
            <a:pPr indent="-33337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Use aluminum based batteries as a cleaner alternative since they’re one of the most recyclable options (6.5-7.5 USD each)</a:t>
            </a:r>
            <a:endParaRPr/>
          </a:p>
          <a:p>
            <a:pPr indent="-33337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OTA (Over the air firmware update) which updates features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easily when bot is deployed at client end</a:t>
            </a:r>
            <a:endParaRPr/>
          </a:p>
          <a:p>
            <a:pPr indent="-333375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Data acquisition and monitoring system from user end like gas or temperature parameters which can give alarm if trend goes wrong for 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      forecasts and prevent potential fire incident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700"/>
              <a:t> </a:t>
            </a:r>
            <a:r>
              <a:rPr b="1" lang="en-US" sz="1100"/>
              <a:t>Reference: Munirul Alam, CEO, Inovace Technologies</a:t>
            </a:r>
            <a:r>
              <a:rPr b="1" lang="en-US" sz="1700"/>
              <a:t> </a:t>
            </a:r>
            <a:endParaRPr/>
          </a:p>
          <a:p>
            <a:pPr indent="0" lvl="0" marL="0" rtl="0" algn="l"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100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448965" y="128470"/>
            <a:ext cx="824607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3A00"/>
              </a:buClr>
              <a:buSzPts val="3600"/>
              <a:buFont typeface="Calibri"/>
              <a:buNone/>
            </a:pPr>
            <a:r>
              <a:rPr lang="en-US"/>
              <a:t>Scalability 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296260" y="1502815"/>
            <a:ext cx="8551480" cy="386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Existing market of current Tech Firms like Inovace Technology don’t have fire fighting robot in their pipeline, providing a prospect for us to be the first ones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good and commercially sustainable product as per industry experts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Since fire spreads rapidly in high rise buildings, a fire mitigation and rescue bot in high rise buildings could ease the job of fire fighters beforehand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Md. Al Masud, Inspector, Palashi Barrack Fire Station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601670" y="281175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3A00"/>
              </a:buClr>
              <a:buSzPts val="3600"/>
              <a:buFont typeface="Calibri"/>
              <a:buNone/>
            </a:pPr>
            <a:r>
              <a:rPr lang="en-US"/>
              <a:t>Cost Analysis </a:t>
            </a:r>
            <a:endParaRPr/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448965" y="1350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{4B1FF6AC-6E60-4E5F-832C-9A12FE6C7BB8}</a:tableStyleId>
              </a:tblPr>
              <a:tblGrid>
                <a:gridCol w="1679750"/>
                <a:gridCol w="1527050"/>
              </a:tblGrid>
              <a:tr h="29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9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Arduino x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Elechouse module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Breadboard x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9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GSM 900a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4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Chassis, wheel and motor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Motor Driver L298D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4" name="Google Shape;144;p7"/>
          <p:cNvGraphicFramePr/>
          <p:nvPr/>
        </p:nvGraphicFramePr>
        <p:xfrm>
          <a:off x="4113885" y="1350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{4B1FF6AC-6E60-4E5F-832C-9A12FE6C7BB8}</a:tableStyleId>
              </a:tblPr>
              <a:tblGrid>
                <a:gridCol w="2137875"/>
                <a:gridCol w="2137875"/>
              </a:tblGrid>
              <a:tr h="50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 Sensors x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Gas Sensor MQ2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Relay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Servo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Battery and Holder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Others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9665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>
            <a:off x="3503065" y="2113635"/>
            <a:ext cx="512905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0" sz="5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55" y="1655520"/>
            <a:ext cx="3110048" cy="3206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