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24"/>
  </p:notesMasterIdLst>
  <p:handoutMasterIdLst>
    <p:handoutMasterId r:id="rId25"/>
  </p:handoutMasterIdLst>
  <p:sldIdLst>
    <p:sldId id="261" r:id="rId2"/>
    <p:sldId id="257" r:id="rId3"/>
    <p:sldId id="263" r:id="rId4"/>
    <p:sldId id="271" r:id="rId5"/>
    <p:sldId id="287" r:id="rId6"/>
    <p:sldId id="294" r:id="rId7"/>
    <p:sldId id="276" r:id="rId8"/>
    <p:sldId id="300" r:id="rId9"/>
    <p:sldId id="297" r:id="rId10"/>
    <p:sldId id="272" r:id="rId11"/>
    <p:sldId id="278" r:id="rId12"/>
    <p:sldId id="295" r:id="rId13"/>
    <p:sldId id="296" r:id="rId14"/>
    <p:sldId id="305" r:id="rId15"/>
    <p:sldId id="304" r:id="rId16"/>
    <p:sldId id="298" r:id="rId17"/>
    <p:sldId id="281" r:id="rId18"/>
    <p:sldId id="301" r:id="rId19"/>
    <p:sldId id="302" r:id="rId20"/>
    <p:sldId id="275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388FE-CC5E-4EE5-BF72-6953791F7B89}" v="10" dt="2025-04-18T06:26:03.307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706" autoAdjust="0"/>
  </p:normalViewPr>
  <p:slideViewPr>
    <p:cSldViewPr snapToGrid="0">
      <p:cViewPr varScale="1">
        <p:scale>
          <a:sx n="98" d="100"/>
          <a:sy n="98" d="100"/>
        </p:scale>
        <p:origin x="110" y="31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id ." userId="b4280cbfa5ca6037" providerId="LiveId" clId="{0B6388FE-CC5E-4EE5-BF72-6953791F7B89}"/>
    <pc:docChg chg="custSel addSld delSld modSld sldOrd">
      <pc:chgData name="sajid ." userId="b4280cbfa5ca6037" providerId="LiveId" clId="{0B6388FE-CC5E-4EE5-BF72-6953791F7B89}" dt="2025-04-18T11:16:38.573" v="45" actId="1035"/>
      <pc:docMkLst>
        <pc:docMk/>
      </pc:docMkLst>
      <pc:sldChg chg="addSp modSp mod">
        <pc:chgData name="sajid ." userId="b4280cbfa5ca6037" providerId="LiveId" clId="{0B6388FE-CC5E-4EE5-BF72-6953791F7B89}" dt="2025-04-18T11:16:38.573" v="45" actId="1035"/>
        <pc:sldMkLst>
          <pc:docMk/>
          <pc:sldMk cId="4074128134" sldId="298"/>
        </pc:sldMkLst>
        <pc:picChg chg="add mod">
          <ac:chgData name="sajid ." userId="b4280cbfa5ca6037" providerId="LiveId" clId="{0B6388FE-CC5E-4EE5-BF72-6953791F7B89}" dt="2025-04-18T06:14:28.489" v="14" actId="1076"/>
          <ac:picMkLst>
            <pc:docMk/>
            <pc:sldMk cId="4074128134" sldId="298"/>
            <ac:picMk id="3" creationId="{0C56EF56-E85B-0240-AB69-DE33BF802B7B}"/>
          </ac:picMkLst>
        </pc:picChg>
        <pc:picChg chg="mod">
          <ac:chgData name="sajid ." userId="b4280cbfa5ca6037" providerId="LiveId" clId="{0B6388FE-CC5E-4EE5-BF72-6953791F7B89}" dt="2025-04-18T11:16:38.573" v="45" actId="1035"/>
          <ac:picMkLst>
            <pc:docMk/>
            <pc:sldMk cId="4074128134" sldId="298"/>
            <ac:picMk id="5" creationId="{C6918474-04E1-6104-AA11-9F9DDE2802CC}"/>
          </ac:picMkLst>
        </pc:picChg>
      </pc:sldChg>
      <pc:sldChg chg="addSp delSp modSp del mod delAnim">
        <pc:chgData name="sajid ." userId="b4280cbfa5ca6037" providerId="LiveId" clId="{0B6388FE-CC5E-4EE5-BF72-6953791F7B89}" dt="2025-04-18T05:50:02.053" v="4" actId="2696"/>
        <pc:sldMkLst>
          <pc:docMk/>
          <pc:sldMk cId="1992958764" sldId="303"/>
        </pc:sldMkLst>
        <pc:spChg chg="add mod">
          <ac:chgData name="sajid ." userId="b4280cbfa5ca6037" providerId="LiveId" clId="{0B6388FE-CC5E-4EE5-BF72-6953791F7B89}" dt="2025-04-18T05:49:55.299" v="3" actId="478"/>
          <ac:spMkLst>
            <pc:docMk/>
            <pc:sldMk cId="1992958764" sldId="303"/>
            <ac:spMk id="7" creationId="{904BF35F-7B78-94D5-FE7E-143D8BC071F7}"/>
          </ac:spMkLst>
        </pc:spChg>
        <pc:picChg chg="del">
          <ac:chgData name="sajid ." userId="b4280cbfa5ca6037" providerId="LiveId" clId="{0B6388FE-CC5E-4EE5-BF72-6953791F7B89}" dt="2025-04-18T05:49:55.299" v="3" actId="478"/>
          <ac:picMkLst>
            <pc:docMk/>
            <pc:sldMk cId="1992958764" sldId="303"/>
            <ac:picMk id="6" creationId="{C84B657F-F0B2-36EF-1302-86F11F3A9F4D}"/>
          </ac:picMkLst>
        </pc:picChg>
      </pc:sldChg>
      <pc:sldChg chg="addSp delSp modSp new mod ord">
        <pc:chgData name="sajid ." userId="b4280cbfa5ca6037" providerId="LiveId" clId="{0B6388FE-CC5E-4EE5-BF72-6953791F7B89}" dt="2025-04-18T06:16:33.108" v="20" actId="14100"/>
        <pc:sldMkLst>
          <pc:docMk/>
          <pc:sldMk cId="2343673565" sldId="304"/>
        </pc:sldMkLst>
        <pc:spChg chg="mod">
          <ac:chgData name="sajid ." userId="b4280cbfa5ca6037" providerId="LiveId" clId="{0B6388FE-CC5E-4EE5-BF72-6953791F7B89}" dt="2025-04-18T05:49:35.604" v="2"/>
          <ac:spMkLst>
            <pc:docMk/>
            <pc:sldMk cId="2343673565" sldId="304"/>
            <ac:spMk id="2" creationId="{05909211-A235-F7AB-4128-A1500B146D72}"/>
          </ac:spMkLst>
        </pc:spChg>
        <pc:spChg chg="del">
          <ac:chgData name="sajid ." userId="b4280cbfa5ca6037" providerId="LiveId" clId="{0B6388FE-CC5E-4EE5-BF72-6953791F7B89}" dt="2025-04-18T05:49:17.940" v="1" actId="22"/>
          <ac:spMkLst>
            <pc:docMk/>
            <pc:sldMk cId="2343673565" sldId="304"/>
            <ac:spMk id="3" creationId="{1F954682-314A-9202-9BD9-F7C649AC899C}"/>
          </ac:spMkLst>
        </pc:spChg>
        <pc:spChg chg="del">
          <ac:chgData name="sajid ." userId="b4280cbfa5ca6037" providerId="LiveId" clId="{0B6388FE-CC5E-4EE5-BF72-6953791F7B89}" dt="2025-04-18T06:16:10.885" v="15" actId="22"/>
          <ac:spMkLst>
            <pc:docMk/>
            <pc:sldMk cId="2343673565" sldId="304"/>
            <ac:spMk id="4" creationId="{FA48CA5D-2A21-D179-C1F7-C16A36E209EE}"/>
          </ac:spMkLst>
        </pc:spChg>
        <pc:spChg chg="add del mod">
          <ac:chgData name="sajid ." userId="b4280cbfa5ca6037" providerId="LiveId" clId="{0B6388FE-CC5E-4EE5-BF72-6953791F7B89}" dt="2025-04-18T06:09:31.630" v="8"/>
          <ac:spMkLst>
            <pc:docMk/>
            <pc:sldMk cId="2343673565" sldId="304"/>
            <ac:spMk id="9" creationId="{5C1868AD-01FE-9F78-136B-1AD8FFA12C98}"/>
          </ac:spMkLst>
        </pc:spChg>
        <pc:picChg chg="add del mod ord">
          <ac:chgData name="sajid ." userId="b4280cbfa5ca6037" providerId="LiveId" clId="{0B6388FE-CC5E-4EE5-BF72-6953791F7B89}" dt="2025-04-18T05:55:50.826" v="7" actId="478"/>
          <ac:picMkLst>
            <pc:docMk/>
            <pc:sldMk cId="2343673565" sldId="304"/>
            <ac:picMk id="7" creationId="{E53D3888-5F73-FE34-331D-3F9DE61E1889}"/>
          </ac:picMkLst>
        </pc:picChg>
        <pc:picChg chg="add mod">
          <ac:chgData name="sajid ." userId="b4280cbfa5ca6037" providerId="LiveId" clId="{0B6388FE-CC5E-4EE5-BF72-6953791F7B89}" dt="2025-04-18T06:09:31.630" v="8"/>
          <ac:picMkLst>
            <pc:docMk/>
            <pc:sldMk cId="2343673565" sldId="304"/>
            <ac:picMk id="11" creationId="{627490F4-EDF1-A057-C85A-37DC56F2209D}"/>
          </ac:picMkLst>
        </pc:picChg>
        <pc:picChg chg="add mod ord">
          <ac:chgData name="sajid ." userId="b4280cbfa5ca6037" providerId="LiveId" clId="{0B6388FE-CC5E-4EE5-BF72-6953791F7B89}" dt="2025-04-18T06:16:33.108" v="20" actId="14100"/>
          <ac:picMkLst>
            <pc:docMk/>
            <pc:sldMk cId="2343673565" sldId="304"/>
            <ac:picMk id="13" creationId="{B6FBEF7D-4439-33D2-3521-E3DFEE6CA99D}"/>
          </ac:picMkLst>
        </pc:picChg>
      </pc:sldChg>
      <pc:sldChg chg="addSp delSp modSp new mod ord">
        <pc:chgData name="sajid ." userId="b4280cbfa5ca6037" providerId="LiveId" clId="{0B6388FE-CC5E-4EE5-BF72-6953791F7B89}" dt="2025-04-18T06:26:25.757" v="44"/>
        <pc:sldMkLst>
          <pc:docMk/>
          <pc:sldMk cId="3656356016" sldId="305"/>
        </pc:sldMkLst>
        <pc:spChg chg="mod">
          <ac:chgData name="sajid ." userId="b4280cbfa5ca6037" providerId="LiveId" clId="{0B6388FE-CC5E-4EE5-BF72-6953791F7B89}" dt="2025-04-18T06:24:56.530" v="32"/>
          <ac:spMkLst>
            <pc:docMk/>
            <pc:sldMk cId="3656356016" sldId="305"/>
            <ac:spMk id="2" creationId="{1EEADF0B-47A9-CF83-1881-21BBF6DA8559}"/>
          </ac:spMkLst>
        </pc:spChg>
        <pc:spChg chg="del">
          <ac:chgData name="sajid ." userId="b4280cbfa5ca6037" providerId="LiveId" clId="{0B6388FE-CC5E-4EE5-BF72-6953791F7B89}" dt="2025-04-18T06:23:17.737" v="22" actId="22"/>
          <ac:spMkLst>
            <pc:docMk/>
            <pc:sldMk cId="3656356016" sldId="305"/>
            <ac:spMk id="3" creationId="{C4E213BD-0996-F70F-CE32-87592C7AB27B}"/>
          </ac:spMkLst>
        </pc:spChg>
        <pc:spChg chg="del">
          <ac:chgData name="sajid ." userId="b4280cbfa5ca6037" providerId="LiveId" clId="{0B6388FE-CC5E-4EE5-BF72-6953791F7B89}" dt="2025-04-18T06:25:07.968" v="33"/>
          <ac:spMkLst>
            <pc:docMk/>
            <pc:sldMk cId="3656356016" sldId="305"/>
            <ac:spMk id="4" creationId="{47522A95-60ED-FF52-0656-02C6E8700E04}"/>
          </ac:spMkLst>
        </pc:spChg>
        <pc:spChg chg="add del mod">
          <ac:chgData name="sajid ." userId="b4280cbfa5ca6037" providerId="LiveId" clId="{0B6388FE-CC5E-4EE5-BF72-6953791F7B89}" dt="2025-04-18T06:24:17.418" v="29"/>
          <ac:spMkLst>
            <pc:docMk/>
            <pc:sldMk cId="3656356016" sldId="305"/>
            <ac:spMk id="9" creationId="{1C3645C7-33B8-FEC3-DA88-7863F407FABC}"/>
          </ac:spMkLst>
        </pc:spChg>
        <pc:spChg chg="add del mod">
          <ac:chgData name="sajid ." userId="b4280cbfa5ca6037" providerId="LiveId" clId="{0B6388FE-CC5E-4EE5-BF72-6953791F7B89}" dt="2025-04-18T06:25:39.756" v="36"/>
          <ac:spMkLst>
            <pc:docMk/>
            <pc:sldMk cId="3656356016" sldId="305"/>
            <ac:spMk id="13" creationId="{72EA32BE-7876-94DE-5B48-A011E19740F8}"/>
          </ac:spMkLst>
        </pc:spChg>
        <pc:spChg chg="add">
          <ac:chgData name="sajid ." userId="b4280cbfa5ca6037" providerId="LiveId" clId="{0B6388FE-CC5E-4EE5-BF72-6953791F7B89}" dt="2025-04-18T06:25:31.911" v="34"/>
          <ac:spMkLst>
            <pc:docMk/>
            <pc:sldMk cId="3656356016" sldId="305"/>
            <ac:spMk id="14" creationId="{F1E93BA4-ACA4-8B18-E950-58E5AB1C96AD}"/>
          </ac:spMkLst>
        </pc:spChg>
        <pc:spChg chg="add mod">
          <ac:chgData name="sajid ." userId="b4280cbfa5ca6037" providerId="LiveId" clId="{0B6388FE-CC5E-4EE5-BF72-6953791F7B89}" dt="2025-04-18T06:26:03.307" v="40" actId="14100"/>
          <ac:spMkLst>
            <pc:docMk/>
            <pc:sldMk cId="3656356016" sldId="305"/>
            <ac:spMk id="15" creationId="{4B6CE96A-2D60-81CF-9A29-525847BC743B}"/>
          </ac:spMkLst>
        </pc:spChg>
        <pc:picChg chg="add del mod ord">
          <ac:chgData name="sajid ." userId="b4280cbfa5ca6037" providerId="LiveId" clId="{0B6388FE-CC5E-4EE5-BF72-6953791F7B89}" dt="2025-04-18T06:23:22.384" v="23" actId="478"/>
          <ac:picMkLst>
            <pc:docMk/>
            <pc:sldMk cId="3656356016" sldId="305"/>
            <ac:picMk id="7" creationId="{887283B6-21E9-8672-096E-6464C88ACA8E}"/>
          </ac:picMkLst>
        </pc:picChg>
        <pc:picChg chg="add del mod">
          <ac:chgData name="sajid ." userId="b4280cbfa5ca6037" providerId="LiveId" clId="{0B6388FE-CC5E-4EE5-BF72-6953791F7B89}" dt="2025-04-18T06:24:14.919" v="28" actId="478"/>
          <ac:picMkLst>
            <pc:docMk/>
            <pc:sldMk cId="3656356016" sldId="305"/>
            <ac:picMk id="11" creationId="{A1D40C9A-D10B-16E3-EC16-989DC095835E}"/>
          </ac:picMkLst>
        </pc:picChg>
        <pc:picChg chg="add mod">
          <ac:chgData name="sajid ." userId="b4280cbfa5ca6037" providerId="LiveId" clId="{0B6388FE-CC5E-4EE5-BF72-6953791F7B89}" dt="2025-04-18T06:25:58.348" v="39" actId="14100"/>
          <ac:picMkLst>
            <pc:docMk/>
            <pc:sldMk cId="3656356016" sldId="305"/>
            <ac:picMk id="12" creationId="{42D8003E-F84B-C97F-E1DB-E9134C2BFC0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pPr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pPr/>
              <a:t>4/18/2025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AD0CADE-6186-C45A-DCE8-0F32D8D3655B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BB664E-F68A-50CD-41AE-4932854FAC4E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DADA0CF-5AAE-2C2D-F10C-0E4B7AC73069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B78C45-5637-D513-DCC9-D56B0AABBF06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9A54917-7688-2F0C-A465-2871057C0806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1421E4-4F36-F774-726C-C8F6ED94AFC4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7857B9-C226-4FE8-41CB-492B0873259C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08C504-EFBA-6844-9A7B-AE76E8D65A4E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51C14D-816B-E868-E907-04788951DE47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74F5FF-6E27-AB88-B084-2E5F4996A43E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02CCB8-8804-8EA2-4A96-CD9749C43D46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DEA037-42AE-ED93-C693-1EE90CA01157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ADACAB-1B4F-CDE1-1984-6B17EB079D2E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5CD7541-45B4-6B5F-F057-EE370B93B902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D52EC65-0F51-2E9D-0EBA-951A07C188DB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32260B-4AC8-A9B8-CCFA-C3170F6B905C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A4298A-E3C3-1C6A-5BD2-4A431F563C85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776F9EF-3ED2-7C6D-09BB-315690188BEA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979225-EDF5-D71F-D470-30E4FB4E64B5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831179C-B515-63B9-7DB2-F2C79645E999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9830B2B-8E3D-94EF-455C-78CF7CFB8E8B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EC661C2-0225-7233-BA81-0B9C325275BF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5BAA19A-BE30-72BC-B21B-376E8E567B58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D626470-0923-31E9-F32B-E9FAFDEEAE54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91379B0-A627-2367-0BE3-913406019053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4262A9D-809A-A946-FBC2-6F09881E8821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CD6DD31-A319-D7E3-1903-D3E9ED814792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1882F13-1F9B-E06A-AD1D-D89113559F9B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D8929AA-BCA3-F7FE-99ED-23FD5C5DFED8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FAE74B3-1741-188C-1C6C-6D172E3A987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6F88BF5-0385-BE7F-D706-5A33E27AF81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433B5BC-5AD6-F8F2-1791-E2CDC86F488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EA5D283-5AE3-64C0-6CA6-10C1CB5A62A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73862E7-321B-0F4F-152A-A02CC08077E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661065E-5224-9D84-8B02-DD76DF190119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A585C6C-60F4-54C5-4EBD-1C80AA30B9F4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CCB1AE7-2521-57E8-6EBC-BCD7F3CAC484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34F820A-EB26-38E0-B0A3-1300D0F9663F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55D624D-9810-8E93-C941-B26EC58B0F8D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372811F-84DD-D9AC-9731-82D858D2A07A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CB40DC4-9768-A8FD-1CEA-8730CEA13083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893F838-320F-9D80-87F3-C895CE0617D9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B373C5D-5171-F5F3-59D3-2FA6DF913689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1D3EC3F-B9FF-8A28-7576-097428452D2A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C8D9CEA-516E-3727-A3A4-76EDAFEE915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FA826EC-1481-1051-6706-C2D2131C188A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2BC2A51-E9C7-16E4-3755-BE3257E681E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9D1E49F-41BC-2C78-4936-0246DE25A15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E61B5CD-21F9-326C-74EF-55BE739BF4D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195FF2E-CBE9-EC04-6CC8-BD8D668B5E3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C397145-6972-351C-9D03-9B0E564CFBE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EE43FC-3879-36F0-EE1A-B9C9631E310A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2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7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61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9819EE1-7234-2122-23A8-C348B45153DB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584A62-43C4-BD6A-412A-3F384EF87F43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027EFD4-2314-5600-1503-8251D3AF33D3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11F7FCD-76D3-B679-0B30-7D2777CEFEAD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14E38CA-1260-F82F-BFD8-1D461C311CAC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EB7565F-091F-9CFE-5488-DA398E082D6D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204738-D84D-67F1-57D6-C6FE919ACAA0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2DAFCD-474C-83AC-E8EB-7CC2A906F962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8C6BC6-5FD9-9027-AE71-7A9A54F24D64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AF9214-0E98-61F5-EF2F-70ADE15DC42F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558471-8115-41CF-9C4C-5B364D10602B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FD92F7D-5F41-B229-5BDC-8C74D37EA0E5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99E5FE-EBFD-6DFA-2AD8-80F1B2F81751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2AA0EA8-4660-EBC9-CC14-6221DF30CC11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D52C2D-6368-472D-667F-5624070C686A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49FC618-31CE-0A30-F64C-58D3E1209BE4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DD2C03-F2DD-3811-489C-3DDA56708A65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43CBDDC-E018-C69D-F5B9-F962DE6A14FD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CFBFC53-E463-6848-E7A8-CCF9098DE229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9C36786-A25B-7DBB-3798-560DC2104F20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9B22DEF-427E-410D-AD4E-8485F4D1D806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DD96805-A078-3039-1275-68FD35D5B942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B348F5A-B06E-FF96-8A51-BAB9617E2603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E4F58AE-54FF-F94C-793D-8301D53D59D0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E0EF8F3-419E-2960-34BA-F32385A94F49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B3DAB55-A8A3-C1E0-3CA9-867D752DA055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1D57D32-1C34-1F35-66E9-6AF13A19644B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8BBAA60-A712-0E20-95F7-766CA40725B3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C582EE1-E967-FF4A-7EAB-623B6047CAFB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CC9FD05-7843-7607-2F53-8564EBB9746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D98E46F-257C-3EBF-8B96-92304B9FA3D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82D0786-43C9-9E6D-BD1B-337977A85B7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6083F88-752B-80F6-8ABD-C50A124926A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B076C1F-941A-4BCB-6615-79C59057AAA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E6E023C-516C-7C5E-30F6-DCA44819C6FC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3C55401-309C-697E-5892-D3DAC469B9FE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3DD8928-D841-3BF9-3322-1253B368231D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BA05767-F912-65D2-0453-7E9177204703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D3AB3E8-1D37-4B3E-E052-A829D9FA8491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B6D0F30-C4C4-A0FF-56D7-4EC41B3962D1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B99D039-F47F-59B9-242D-5C9E6F223460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130F2AE-AE79-B6F9-BFE4-3FC52500F9CE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42A806B-C88B-2E8C-B172-865C689E468F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970C591-6F92-80E4-9F91-BDC2E7B78088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F683C29-AB73-FF20-5899-95B1DF48A448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2EA99B4-2E98-8789-EDCB-0FF445646471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87CE53-3C70-D208-604A-1C30BC7D394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C1AF381-71A6-33ED-F07D-E662620202F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D7338F6-A92A-75D6-ED30-5CEE714A711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5A07BFB-3B6E-CD5E-411B-D42F6E3D6E1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71F4CE8-E462-C422-B82E-7BC56D970D9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5F3B9A-F87B-D73A-37E9-DD18224D2594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9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8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9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8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CE9F76-93B5-76EE-6B61-F295E94E0FC6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A614DB-80EA-4B8B-45C6-A780B4D22F53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BE1EE8E-F970-2F69-026B-97C6CAB7691D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F44505-4F13-5BF6-9C66-955B937D3867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A9DBDEE-AB6A-756A-A690-C0F4D71DD27E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781BFF6-4F39-C6DF-4ED2-02445C40E44F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6D4EB3-263F-F4A7-0F90-542499C8BB04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827780-63EB-1E07-9FB4-2656F5FEDEFE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80C0B8-4563-FCC3-809C-E561D7629CD7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BBB0EA-399F-7A70-9254-F62CFBB7FA79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DE9E59-C64B-F10D-E6D0-4670BA898C86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D05FE1-528B-B130-4B86-925E944FEBF9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C97607-9C55-FE41-66EB-6C36BF4B94F8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394989-6824-4481-AE2C-5BAD1F97DFD4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673B957-CB01-F30B-73C7-CAA3A47E8898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D9A4C4-9346-9BD3-C5C2-CE4C41C7AE01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56011B-A5A1-7D03-4CE8-CE5E79514FD6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4BED64-3089-363F-53F8-D4CA87A01D62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3D20A49-418F-874D-1131-9A38771C9D4F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4959E96-2978-CB0B-F9EC-2EC8B3EB97C9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A3AE8BA-EAD6-CC41-FB6B-775A5A99DCD2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300B7F1-F299-7FD5-8B48-2D5FE72D80D6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174BDB6-1714-360C-EB40-9AF4A332502F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1C11492-74F3-B0AC-4325-95A057E16147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AC5B12E-C883-7796-1933-08B9FE99CA83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6D418D1-5ED5-00A4-7037-0105E4F01387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BB9C694-CB59-32F0-4F61-F5A79D659DD7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90D569B-BC22-FFA9-9D55-1FDB3F409076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6C95EAD-C722-0C42-F622-BB617702D4A9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3050F5A-E52E-196B-1DBA-CF20AB86E32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D8C9414-2AE1-EBB7-3082-1A1E4F4275E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BD882B8-5E31-BBAF-9056-04415161FD8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8B067E9-699C-A27B-0B11-A62FF259EB3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E6F27E6-7600-364D-C757-B4488BB3643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1C7C52-E2A8-73AF-73FE-7CDDCEAC8A36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FE67CE0-0FD6-B1F5-4865-83D14ACB52D9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BD95EAE-ABB9-7CCD-C4B9-94EE7F880508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B8CA29B-2205-99E2-B7DA-2DE37B6DF979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A48E215-83E3-211B-41A9-40D88AFD4F91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84A9450-9DC0-6B78-781C-8E1B8A977A9D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1E718C-FEFF-6DA4-BC89-B6D2CE4E0B3C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F6C4F83-E131-0E91-311C-AF89336A1B54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20AC9488-4EAB-A8E6-1BEA-545F5E62AAB6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588BA4D-B798-2EBC-A537-0DCF1DBBFCC7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BC9AB14-6C9D-2AA1-62CD-A50F11DC66E7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EB6BF937-A5AD-7518-0108-BECBD6596BFF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10E09F4-77B5-D0E4-5322-9C25128760F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AC9EBA3-9888-DA1A-67E2-41CB5A28A0A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8AD59F9-2605-F75F-0362-592D656A5A2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E83766F-6B93-0A8F-E07D-A2EE529C47A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FC789D3-2CCC-642A-7727-FC5C75B94FC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157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DB9EDFA-B399-2D7D-B5B6-7CEA6873C741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A76348-CE69-24CA-7BFC-69CF57BB0349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79597E-2FF5-536A-9F36-55BE7AD260D7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23EFBE-F9BD-8DBE-2F64-E99404A1781A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B1E2F03-EF1B-F22E-6C33-3E851FDC45C0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E9D056-022B-1FCF-A554-85D54D4B85DC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8B4D6F-07ED-76BF-45EF-B7F9877B3257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543C69-369C-583B-2CD3-9738CD2123E8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9730C68-F642-6F21-8FCA-88D1565446F6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375AF4C-B229-3205-D037-8B283BF84451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ABB424F-A1DE-EE09-C75D-10013FC73C0A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B432F2B-90A3-DEA7-381D-17C67913963C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EF7133F-45EE-6493-13F4-3CE9AB58DBE5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91540C-D2C2-A34A-89F5-EC9820208903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6E8AEF-3B55-04A5-6103-AF58E0FA7CDB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0611E2-7822-0664-58CD-1EF874C072A1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D5D302-4C92-5838-2E0C-F82E4E8069BF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2BE4E22-21C9-4E25-E5B3-F1A57862BDC5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4511192-0268-CF2E-90BF-6711D80D3F21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C16DF0C-D2B0-4533-BA31-2C7116E72F6B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24F245F-4C68-2F99-D918-4A48F2D544CD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A593000-CB85-7F4C-1DF6-1641EECBF261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531A06F-5E33-BBF4-9102-3C1CEE3EDAA3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C151FF9-5E02-5960-69B2-F6F704A48309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2852E64A-55AB-9085-9F1E-4D32BC6A56EE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3E409952-F591-BFF3-80F9-06ADEFA44DF8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8EFDFCA-3A93-145F-CF53-D13F421BF50C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DAB043D-325E-273A-CE49-C2E6E6065194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DCCF9E0E-9183-E987-0AD1-AADEF76F2A1D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B78D42B-CD0B-B2AB-2863-FAB4FBC7030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1C433E1-51D8-3B07-128B-83480E79F63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DE5DB87-17DD-EA15-2671-1AAC4F12458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E4D684D-CB79-1942-0EA7-E159D9AD4B1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985FCFA-71F3-DDE5-0D81-2B2A7787BB6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27CEF9-EF7E-B866-B91D-76DC48D4703C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E85BC55-AC9E-2640-42C9-7F6D9BFB4C37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6F992E6-EBF9-D6AC-85CF-D233E6DAD11F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823B54D-8531-363B-460F-3C00D4673309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53122D9-9C15-C3F0-069C-23FB74DFE45B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438B485-AC81-3C43-1E70-C784C20419AF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71C48D-60A0-EFB6-3E76-C4863AF8C321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D760E64-9073-DA48-482F-5C92F4EE2AD7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520DD264-D5A8-DDC6-3CBA-73B95B28974A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0307F4F-D16E-B280-D4D2-0441B4F50D4D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554E6BE-90E9-0147-B65B-95E6DBFB1B09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F62043B-F501-0046-0E2A-22F9074132D5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E68B02-7C0D-B7B4-E5A1-5F5DA9DCEE1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A38755B-1553-5AEC-85B1-7CB4D84CFEC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D0891CF-FE16-AFC6-5BE9-7664ADD415A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D5F9C63-6D0B-9E9A-47AA-75614F6848F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971A709-AF23-31C8-9E2A-5B908ECDA06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A43AED4-E8C8-C9DF-6E80-742A715FBB3C}"/>
              </a:ext>
            </a:extLst>
          </p:cNvPr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E5B66CA-2FB2-851B-BC1E-191A0B32A9C2}"/>
              </a:ext>
            </a:extLst>
          </p:cNvPr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9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B5F9544-5958-0C38-0FBA-E8BC1BB726C6}"/>
              </a:ext>
            </a:extLst>
          </p:cNvPr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88EC33B-BC00-CD01-E8C7-187CBAEBA7C2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1E67C1-42B3-FBF3-2931-F679260F13D4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DDFD2C-3565-B52F-395B-A027BEA1C4D5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F70375-B38D-3A95-C665-5FD531ED3FF2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626BAD-462B-8D3D-A9A1-F1A69616CDE3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069401B-F034-60DF-F5FA-09198A961A7C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359536-D9FE-F118-1CA1-8C8AAC06BBA8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8664F8-B12A-1B3B-C8AD-21FDB155A7A5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142E02-3A2E-05F8-8C34-5FCA8502A901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6443C2-5FBB-6D16-744C-4AAECD08A688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7F754A-A745-E181-9A7D-C04DDCE12F32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43428B-2920-165D-EDF7-2D6CA77A4BFC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DF0BF6-BBC9-9832-677D-1ACB084FC40C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31627B-4F6F-8147-AB5D-176E4BFA75D7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829E42-FC85-88E9-E405-45491ABA900E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1D0EEF9-5711-8CF8-7115-C882FD8D5909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F4CD7A0-D919-BC60-1EE8-3636FD344239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0096E18-B340-1BA3-3C4A-392D25DC7B3B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DC5EBA0-FFC3-6BCD-04D8-B4144AD46577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5EB7124-A5E5-2391-21FE-70C9C0C9E769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4F29392-6C4B-C8FA-5391-52A242670ED2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CEA49A2-0E92-8217-3C20-3EFE96600484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E56DF7F-6494-D0A3-3A71-C85B09BCD40C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8D5FDCC-0921-244B-8E14-5D94B2E05DA6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7475435-2349-5F50-3F48-E21373E68165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F2509BD-8BF3-CA54-A959-A4288FD4E67B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C2F851D6-C883-AAAE-EA84-265DB6EA6611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892C55B-CA26-9F61-C3C5-03483C5D0D2A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B7E5E85-34C1-A671-DA3A-21CCCDCDC07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2528760-17DB-DEE1-733F-62AA7B6E661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9D0186F-B9E0-8CDC-F459-4AFC6F7BF9B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3DFC698-DE1C-2E01-27CF-62C05F92175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3F71C1D-FDBC-278D-8C5E-6120114BB85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72FEEF5-7229-1937-9CCF-6F1D7082FFF2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F574796-964B-AF69-55A7-B778511769D6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A09968E-EEC9-57E7-6355-F85C8E341BF0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C691F74-0F8B-D060-EF04-3752582F5A0B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EF66F26-F6AD-25BF-51FD-CB308DF03FAD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E0CE259-0AA2-FDAB-ADDD-4B00690F0F0B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DA0D318-399E-6908-2531-66D01249EF57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2452D1E-9E77-F7ED-7465-60BD41158617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BDEF3E8-2FE1-14E8-A545-2865942E0274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A9F6845-E5FE-5ECD-CE2B-DDB30D80D869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65FD6F28-4043-B719-11C0-30B2443C36FF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5B66536-E24D-7D7C-6BE8-C11612ED958E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4C7E066-157D-6842-8A3F-E4878FA0607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10BC1A4-38D6-6132-1E65-148B4F1F535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305C094-B274-B15F-8A64-745BE1E27F0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A2DCA61-BE52-3366-6F0E-C0FDE3F3E64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655BEDD-7C57-82A4-9BF8-1A8C4B977BA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31CC776-0A64-5666-04B7-AEF62F0F3963}"/>
              </a:ext>
            </a:extLst>
          </p:cNvPr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39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255" y="1828803"/>
            <a:ext cx="9604310" cy="27353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>
                <a:solidFill>
                  <a:schemeClr val="accent1">
                    <a:lumMod val="75000"/>
                  </a:schemeClr>
                </a:solidFill>
              </a:rPr>
              <a:t>Realtime </a:t>
            </a:r>
            <a:r>
              <a:rPr lang="en-IN" sz="5000" dirty="0">
                <a:solidFill>
                  <a:schemeClr val="accent1">
                    <a:lumMod val="75000"/>
                  </a:schemeClr>
                </a:solidFill>
              </a:rPr>
              <a:t>Environmental Monitoring with Raspberry Pi</a:t>
            </a:r>
            <a:br>
              <a:rPr lang="en-US" sz="5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/>
              <a:t>Microprocessor and Microcontrollers Practice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Department of ECE</a:t>
            </a: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IIITDM Kurnool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FF2B0B-57A0-4802-98FA-68DB52551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864" y="5339402"/>
            <a:ext cx="9604310" cy="1204010"/>
          </a:xfrm>
        </p:spPr>
        <p:txBody>
          <a:bodyPr>
            <a:normAutofit/>
          </a:bodyPr>
          <a:lstStyle/>
          <a:p>
            <a:r>
              <a:rPr lang="en-US" dirty="0"/>
              <a:t>December 2024 – April 2025      				D. Sajid Ali(123EC008)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Description of the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FCBF8A-57F6-78ED-F9E2-44FE53AB9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9369911" cy="3810001"/>
          </a:xfrm>
        </p:spPr>
        <p:txBody>
          <a:bodyPr/>
          <a:lstStyle/>
          <a:p>
            <a:r>
              <a:rPr lang="en-IN" b="1" dirty="0"/>
              <a:t>Hardware Setup: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DHT11 sensor</a:t>
            </a:r>
            <a:r>
              <a:rPr lang="en-US" dirty="0"/>
              <a:t> is connected to GPIO4 (Pin 7) of the Raspberry Pi to collect temperature and humidity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MQ-135 sensor</a:t>
            </a:r>
            <a:r>
              <a:rPr lang="en-US" dirty="0"/>
              <a:t> detects air quality and outputs an analog signal, which is converted into a digital format using the MCP3008 ADC.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MCP3008 ADC</a:t>
            </a:r>
            <a:r>
              <a:rPr lang="en-US" dirty="0"/>
              <a:t> is connected to the SPI pins of the Raspberry Pi, allowing it to read multiple sensor inputs simultaneously.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power supply ensures stable operation of all components.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2BE4B-0DF8-40FB-81D1-F16F9D70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96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Description of the Project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A03D45-A7A7-EB9B-625E-9DE5DF005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2211754"/>
            <a:ext cx="9677400" cy="3579446"/>
          </a:xfrm>
        </p:spPr>
        <p:txBody>
          <a:bodyPr/>
          <a:lstStyle/>
          <a:p>
            <a:r>
              <a:rPr lang="en-IN" b="1" dirty="0"/>
              <a:t>Data Collection &amp; Storage: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Python script reads sensor values at regular intervals.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collected data is encrypted using </a:t>
            </a:r>
            <a:r>
              <a:rPr lang="en-US" dirty="0" err="1"/>
              <a:t>SQLCipher</a:t>
            </a:r>
            <a:r>
              <a:rPr lang="en-US" dirty="0"/>
              <a:t> before being stored in an SQLite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transmission is achieved using API keys and MQTT with TLS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masking techniques are applied to prevent exposure of sensitive values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2BE4B-0DF8-40FB-81D1-F16F9D70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Description of the Project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95399" y="2071077"/>
            <a:ext cx="10122877" cy="3720123"/>
          </a:xfrm>
        </p:spPr>
        <p:txBody>
          <a:bodyPr/>
          <a:lstStyle/>
          <a:p>
            <a:r>
              <a:rPr lang="en-IN" b="1" dirty="0"/>
              <a:t>Data Analysis: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Correlation analysis is performed using the Pearson correlation coefficient to determine relationships between temperature, humidity, and air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analysis results help in understanding environmental trends and variations.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Graphical visualizations are created using Matplotlib to represent data insights effectively.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2BE4B-0DF8-40FB-81D1-F16F9D70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Description of the Project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49217" y="1992923"/>
            <a:ext cx="10297306" cy="3618523"/>
          </a:xfrm>
        </p:spPr>
        <p:txBody>
          <a:bodyPr>
            <a:normAutofit/>
          </a:bodyPr>
          <a:lstStyle/>
          <a:p>
            <a:r>
              <a:rPr lang="en-US" b="1" dirty="0"/>
              <a:t>Alert Mechanism &amp; SMS Notification System: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continuously monitors temperature levels and triggers an alert if the values exceed a predefined threshold.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Alerts are sent to the cloud platform (</a:t>
            </a:r>
            <a:r>
              <a:rPr lang="en-US" dirty="0" err="1"/>
              <a:t>ThingSpeak</a:t>
            </a:r>
            <a:r>
              <a:rPr lang="en-US" dirty="0"/>
              <a:t>) and can be accessed remotely.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Python script integrates with the </a:t>
            </a:r>
            <a:r>
              <a:rPr lang="en-US" b="1" dirty="0"/>
              <a:t>Twilio API</a:t>
            </a:r>
            <a:r>
              <a:rPr lang="en-US" dirty="0"/>
              <a:t> to send SMS notifications to registered phone numbers when critical environmental thresholds are breached.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SMS system ensures real-time alerts, providing immediate response capability for users.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2BE4B-0DF8-40FB-81D1-F16F9D70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DF0B-47A9-CF83-1881-21BBF6DA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Description of the Project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08AB0-F00A-F3A5-C96B-A939F233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2D8003E-F84B-C97F-E1DB-E9134C2BFC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217" y="2011363"/>
            <a:ext cx="3622968" cy="4041748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4B6CE96A-2D60-81CF-9A29-525847BC743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25662" y="2583607"/>
            <a:ext cx="55254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Initialization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GPIO, SPI, and serial interfaces are set up on the Raspberry 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 Data Acquisition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Temperature and humidity are read from the DHT11 sensor, and air quality data from the MQ-135 via MCP3008 ADC.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&amp; 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Sensor data is converted, displayed, logged, and alerts are triggered if threshold values are crossed.</a:t>
            </a:r>
          </a:p>
        </p:txBody>
      </p:sp>
    </p:spTree>
    <p:extLst>
      <p:ext uri="{BB962C8B-B14F-4D97-AF65-F5344CB8AC3E}">
        <p14:creationId xmlns:p14="http://schemas.microsoft.com/office/powerpoint/2010/main" val="365635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9211-A235-F7AB-4128-A1500B14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Description of the Project 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6FBEF7D-4439-33D2-3521-E3DFEE6CA9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5754" y="1359877"/>
            <a:ext cx="5056554" cy="481427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23F77-B66A-8333-2C86-72F6F711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7490F4-EDF1-A057-C85A-37DC56F22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46287" y="2011363"/>
            <a:ext cx="3448050" cy="3448050"/>
          </a:xfrm>
        </p:spPr>
      </p:pic>
    </p:spTree>
    <p:extLst>
      <p:ext uri="{BB962C8B-B14F-4D97-AF65-F5344CB8AC3E}">
        <p14:creationId xmlns:p14="http://schemas.microsoft.com/office/powerpoint/2010/main" val="234367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Description of the Project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18474-04E1-6104-AA11-9F9DDE2802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59078"/>
            <a:ext cx="4781062" cy="32742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2BE4B-0DF8-40FB-81D1-F16F9D70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6EF56-E85B-0240-AB69-DE33BF80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433" y="2269141"/>
            <a:ext cx="4697320" cy="30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64D7-5A10-4075-84F3-63A035AB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17980-94C7-4A58-8EB8-5A40DA66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365958-960C-6FC8-AF38-19D97C0B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23352"/>
            <a:ext cx="9603275" cy="3450613"/>
          </a:xfrm>
        </p:spPr>
        <p:txBody>
          <a:bodyPr/>
          <a:lstStyle/>
          <a:p>
            <a:r>
              <a:rPr lang="en-IN" dirty="0"/>
              <a:t>Outputs: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4852F1-1658-535E-D6EA-9D46B89F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36" y="2566888"/>
            <a:ext cx="4731304" cy="23403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390A4A-1D78-8026-2AF3-FB19A4520BD9}"/>
              </a:ext>
            </a:extLst>
          </p:cNvPr>
          <p:cNvSpPr txBox="1"/>
          <p:nvPr/>
        </p:nvSpPr>
        <p:spPr>
          <a:xfrm>
            <a:off x="6929878" y="2574508"/>
            <a:ext cx="526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SMS alert:</a:t>
            </a: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C6089B05-0C49-89B0-B4A9-27FD39B96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879" y="2897224"/>
            <a:ext cx="4620270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3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64D7-5A10-4075-84F3-63A035AB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Discussions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56E1A-C7E9-A829-6C84-DA4ACD612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140" y="2406048"/>
            <a:ext cx="3760997" cy="24728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17980-94C7-4A58-8EB8-5A40DA66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B05FD-5BD2-C2DA-49F0-301F576FE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0" y="1973580"/>
            <a:ext cx="6345694" cy="3368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C8EC97-6FAB-D14A-3D68-7DB26B3F70D0}"/>
              </a:ext>
            </a:extLst>
          </p:cNvPr>
          <p:cNvSpPr txBox="1"/>
          <p:nvPr/>
        </p:nvSpPr>
        <p:spPr>
          <a:xfrm>
            <a:off x="922020" y="2110740"/>
            <a:ext cx="211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Correlation Analysis: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593EA-1B4F-FE96-33F7-EE854625550E}"/>
              </a:ext>
            </a:extLst>
          </p:cNvPr>
          <p:cNvSpPr txBox="1"/>
          <p:nvPr/>
        </p:nvSpPr>
        <p:spPr>
          <a:xfrm>
            <a:off x="4831080" y="1981200"/>
            <a:ext cx="30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 using </a:t>
            </a:r>
            <a:r>
              <a:rPr lang="en-IN" dirty="0" err="1"/>
              <a:t>Matplot</a:t>
            </a:r>
            <a:r>
              <a:rPr lang="en-IN" dirty="0"/>
              <a:t> lib:</a:t>
            </a:r>
          </a:p>
        </p:txBody>
      </p:sp>
    </p:spTree>
    <p:extLst>
      <p:ext uri="{BB962C8B-B14F-4D97-AF65-F5344CB8AC3E}">
        <p14:creationId xmlns:p14="http://schemas.microsoft.com/office/powerpoint/2010/main" val="159633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64D7-5A10-4075-84F3-63A035AB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Discussions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17980-94C7-4A58-8EB8-5A40DA66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A58C5A-B73A-0A1F-4167-7B4EC4D81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19" y="2232660"/>
            <a:ext cx="7519174" cy="31651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reads sensor data (Temperature, Humidity, Air Quality) and triggers alerts for high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SMS alerts and </a:t>
            </a:r>
            <a:r>
              <a:rPr lang="en-US" dirty="0" err="1"/>
              <a:t>ThingSpeak</a:t>
            </a:r>
            <a:r>
              <a:rPr lang="en-US" dirty="0"/>
              <a:t> updates are intelligently managed to avoid redundancy within a 1-hour window.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33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r>
              <a:rPr lang="en-US" dirty="0"/>
              <a:t>Scope 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Equipment/Tools Used</a:t>
            </a:r>
          </a:p>
          <a:p>
            <a:r>
              <a:rPr lang="en-US" dirty="0"/>
              <a:t>Detailed Description of the Project</a:t>
            </a:r>
          </a:p>
          <a:p>
            <a:r>
              <a:rPr lang="en-US" dirty="0"/>
              <a:t>Results and Discussions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16EAE-E42C-40F2-B32A-91E7C97A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969477"/>
            <a:ext cx="9464749" cy="38217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Implemented an IoT-based environmental monitoring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Secure data handling using </a:t>
            </a:r>
            <a:r>
              <a:rPr lang="en-IN" dirty="0" err="1"/>
              <a:t>SQLCipher</a:t>
            </a:r>
            <a:r>
              <a:rPr lang="en-IN" dirty="0"/>
              <a:t> and masking.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Correlation analysis provides insights into environmental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Successful alert triggering and secure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Implemented </a:t>
            </a:r>
            <a:r>
              <a:rPr lang="en-US" dirty="0"/>
              <a:t>SMS notifications using Twilio API for critical alerts.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296AD-A26E-434C-A007-D2E2E36F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0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BAE8-55C1-48AF-987A-BC2976A9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81B71-442E-4372-AD1C-28D3D3BF8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Internet of Things: Principles and Applications - Wiley</a:t>
            </a:r>
          </a:p>
          <a:p>
            <a:pPr>
              <a:buFont typeface="+mj-lt"/>
              <a:buAutoNum type="arabicPeriod"/>
            </a:pPr>
            <a:r>
              <a:rPr lang="en-IN" dirty="0"/>
              <a:t>Raspberry Pi IoT Projects - </a:t>
            </a:r>
            <a:r>
              <a:rPr lang="en-IN" dirty="0" err="1"/>
              <a:t>Packt</a:t>
            </a:r>
            <a:r>
              <a:rPr lang="en-IN" dirty="0"/>
              <a:t> Publishing</a:t>
            </a:r>
          </a:p>
          <a:p>
            <a:pPr>
              <a:buFont typeface="+mj-lt"/>
              <a:buAutoNum type="arabicPeriod"/>
            </a:pPr>
            <a:r>
              <a:rPr lang="en-IN" dirty="0"/>
              <a:t>Sensor Interfacing with Raspberry Pi - Springer</a:t>
            </a:r>
          </a:p>
          <a:p>
            <a:pPr>
              <a:buFont typeface="+mj-lt"/>
              <a:buAutoNum type="arabicPeriod"/>
            </a:pPr>
            <a:r>
              <a:rPr lang="en-IN" dirty="0"/>
              <a:t>Secure Data Storage Techniques - IEEE Xplore</a:t>
            </a:r>
          </a:p>
          <a:p>
            <a:pPr>
              <a:buFont typeface="+mj-lt"/>
              <a:buAutoNum type="arabicPeriod"/>
            </a:pPr>
            <a:r>
              <a:rPr lang="en-US" dirty="0"/>
              <a:t>Gastón C. Hillar. </a:t>
            </a:r>
            <a:r>
              <a:rPr lang="en-US" i="1" dirty="0"/>
              <a:t>Building Arduino Projects for the Internet of Things: Experiments with Real-World Applications</a:t>
            </a:r>
            <a:r>
              <a:rPr lang="en-US" dirty="0"/>
              <a:t>. </a:t>
            </a:r>
            <a:r>
              <a:rPr lang="en-US" dirty="0" err="1"/>
              <a:t>Apress</a:t>
            </a:r>
            <a:r>
              <a:rPr lang="en-US" dirty="0"/>
              <a:t>, 2016.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FB356-841D-47BE-BCFD-6AA598DF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2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2C89-0F62-4981-92C8-FADCACAC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009" y="2286615"/>
            <a:ext cx="9601200" cy="1142385"/>
          </a:xfrm>
        </p:spPr>
        <p:txBody>
          <a:bodyPr>
            <a:normAutofit/>
          </a:bodyPr>
          <a:lstStyle/>
          <a:p>
            <a:r>
              <a:rPr lang="en-US" sz="5000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4D225-D1BF-49E8-A946-4AA9A01A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2461846"/>
            <a:ext cx="9464749" cy="3329354"/>
          </a:xfrm>
        </p:spPr>
        <p:txBody>
          <a:bodyPr/>
          <a:lstStyle/>
          <a:p>
            <a:r>
              <a:rPr lang="en-US" dirty="0"/>
              <a:t>To implement a real-time environmental monitoring system using Raspberry Pi.</a:t>
            </a:r>
          </a:p>
          <a:p>
            <a:r>
              <a:rPr lang="en-US" dirty="0"/>
              <a:t>Integrating temperature, humidity, and air quality sensors.</a:t>
            </a:r>
          </a:p>
          <a:p>
            <a:r>
              <a:rPr lang="en-US" dirty="0"/>
              <a:t>With secure data handling techniques, including encryption and masking.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C5FF9-38A7-4A06-A91A-0F6F1665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2375877"/>
            <a:ext cx="9464749" cy="34153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IoT-based real-time environmental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data transmission and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Correlation analysis for better environmental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applied in smart homes, industrial monitoring, and research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BD7F-E0A4-42C7-A29B-B528032E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0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5399" y="2086708"/>
            <a:ext cx="10505831" cy="3704492"/>
          </a:xfrm>
        </p:spPr>
        <p:txBody>
          <a:bodyPr/>
          <a:lstStyle/>
          <a:p>
            <a:r>
              <a:rPr lang="en-US" dirty="0"/>
              <a:t>The rapid advancements in technology have enabled smart environmental monitoring systems that can provide real-time data for analysis and decision-making. </a:t>
            </a:r>
          </a:p>
          <a:p>
            <a:r>
              <a:rPr lang="en-US" dirty="0"/>
              <a:t>Environmental factors such as temperature, humidity, and air quality play a crucial role in various applications, including industrial automation, healthcare, and smart cities</a:t>
            </a:r>
          </a:p>
          <a:p>
            <a:r>
              <a:rPr lang="en-US" dirty="0"/>
              <a:t>This project focuses on developing an efficient monitoring system using Raspberry Pi , interfacing it with sensors, and ensuring secure data handling. </a:t>
            </a:r>
          </a:p>
          <a:p>
            <a:r>
              <a:rPr lang="en-US" dirty="0"/>
              <a:t>The system is designed to collect data from multiple sensors, process it, and store it securely while enabling real-time monitoring and correlation analysis.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BD7F-E0A4-42C7-A29B-B528032E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5400" y="2211754"/>
            <a:ext cx="8153400" cy="3579446"/>
          </a:xfrm>
        </p:spPr>
        <p:txBody>
          <a:bodyPr/>
          <a:lstStyle/>
          <a:p>
            <a:r>
              <a:rPr lang="en-US" dirty="0"/>
              <a:t>Additionally, data security is a critical aspect of modern systems, and this project incorporates encryption and masking techniques to ensure secure storage and transmission. </a:t>
            </a:r>
          </a:p>
          <a:p>
            <a:r>
              <a:rPr lang="en-US" dirty="0"/>
              <a:t>The implementation of correlation analysis provides valuable insights into environmental changes and their impact, making the system a useful tool for research and practical applications.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BD7F-E0A4-42C7-A29B-B528032E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2063262"/>
            <a:ext cx="9464749" cy="37279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enables real-time data acquisition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experiment utilizes a Raspberry Pi  to collect, store, and analyze environmental data securely.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security is enhanced using encryption and masking techniques.</a:t>
            </a:r>
          </a:p>
          <a:p>
            <a:pPr marL="274320" lvl="1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BD7F-E0A4-42C7-A29B-B528032E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867508"/>
            <a:ext cx="9601200" cy="77372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Equipment/Tools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805354"/>
            <a:ext cx="9464749" cy="4251569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Hardware: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Raspberry Pi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DHT11 (Temperature &amp; Humidity Sensor)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MQ-135 (Air Quality Sensor)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MCP3008 (ADC)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Power Supply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Software: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SQLCipher</a:t>
            </a:r>
            <a:r>
              <a:rPr lang="en-IN" dirty="0"/>
              <a:t> (for encryption)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Matplotlib (for data visualization)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ThingSpeak</a:t>
            </a:r>
            <a:r>
              <a:rPr lang="en-IN" dirty="0"/>
              <a:t> (for cloud monitoring)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Twilio API (for SMS alerts)</a:t>
            </a:r>
          </a:p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34160-1C34-40DE-9B81-37E6BBA9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2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81537"/>
            <a:ext cx="9601200" cy="820617"/>
          </a:xfrm>
        </p:spPr>
        <p:txBody>
          <a:bodyPr/>
          <a:lstStyle/>
          <a:p>
            <a:r>
              <a:rPr lang="en-US" dirty="0"/>
              <a:t>Detailed Description of the Project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95400" y="1953846"/>
            <a:ext cx="7715738" cy="383735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Hardware Setup:</a:t>
            </a:r>
            <a:r>
              <a:rPr lang="en-US" dirty="0"/>
              <a:t> The Raspberry Pi serves as the main controller that interfaces with sensors to collect environmental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Processing and Security:</a:t>
            </a:r>
            <a:r>
              <a:rPr lang="en-US" dirty="0"/>
              <a:t> The collected data is processed and securely stored in an encrypted database.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Analysis and Alerts:</a:t>
            </a:r>
            <a:r>
              <a:rPr lang="en-US" dirty="0"/>
              <a:t> The system analyzes data trends and triggers alerts based on predefined conditions.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SMS Notification System:</a:t>
            </a:r>
            <a:r>
              <a:rPr lang="en-US" dirty="0"/>
              <a:t> Critical alerts are sent to users via SMS using the Twilio API.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2BE4B-0DF8-40FB-81D1-F16F9D70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517</TotalTime>
  <Words>1002</Words>
  <Application>Microsoft Office PowerPoint</Application>
  <PresentationFormat>Widescreen</PresentationFormat>
  <Paragraphs>123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Realtime Environmental Monitoring with Raspberry Pi  Microprocessor and Microcontrollers Practice  Department of ECE    IIITDM Kurnool</vt:lpstr>
      <vt:lpstr>Outline</vt:lpstr>
      <vt:lpstr>Objective</vt:lpstr>
      <vt:lpstr>Scope</vt:lpstr>
      <vt:lpstr> Introduction </vt:lpstr>
      <vt:lpstr> Introduction </vt:lpstr>
      <vt:lpstr> Introduction</vt:lpstr>
      <vt:lpstr> Equipment/Tools Used</vt:lpstr>
      <vt:lpstr>Detailed Description of the Project </vt:lpstr>
      <vt:lpstr>Detailed Description of the Project</vt:lpstr>
      <vt:lpstr>Detailed Description of the Project Contd…</vt:lpstr>
      <vt:lpstr>Detailed Description of the Project Contd…</vt:lpstr>
      <vt:lpstr>Detailed Description of the Project Contd…</vt:lpstr>
      <vt:lpstr>Detailed Description of the Project Contd…</vt:lpstr>
      <vt:lpstr>Detailed Description of the Project </vt:lpstr>
      <vt:lpstr>Detailed Description of the Project Contd…</vt:lpstr>
      <vt:lpstr>Results and Discussions</vt:lpstr>
      <vt:lpstr>Results and Discussions Contd…</vt:lpstr>
      <vt:lpstr>Results and Discussions Contd…</vt:lpstr>
      <vt:lpstr>Summary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IIITDM</dc:creator>
  <cp:lastModifiedBy>sajid .</cp:lastModifiedBy>
  <cp:revision>187</cp:revision>
  <dcterms:created xsi:type="dcterms:W3CDTF">2020-01-03T04:38:34Z</dcterms:created>
  <dcterms:modified xsi:type="dcterms:W3CDTF">2025-04-18T11:16:49Z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