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6" r:id="rId3"/>
    <p:sldId id="270" r:id="rId4"/>
    <p:sldId id="271" r:id="rId5"/>
    <p:sldId id="280" r:id="rId6"/>
    <p:sldId id="272" r:id="rId7"/>
    <p:sldId id="281" r:id="rId8"/>
    <p:sldId id="279" r:id="rId9"/>
    <p:sldId id="282" r:id="rId10"/>
    <p:sldId id="283" r:id="rId11"/>
    <p:sldId id="263" r:id="rId12"/>
    <p:sldId id="264"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97" autoAdjust="0"/>
    <p:restoredTop sz="94660"/>
  </p:normalViewPr>
  <p:slideViewPr>
    <p:cSldViewPr snapToGrid="0">
      <p:cViewPr varScale="1">
        <p:scale>
          <a:sx n="114" d="100"/>
          <a:sy n="114" d="100"/>
        </p:scale>
        <p:origin x="73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78E1C-5042-4E0C-A95B-341CD6D757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E09A73-5F9B-4FA6-951C-073791B9D7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FDA5AB-410F-4210-A178-03A984571090}"/>
              </a:ext>
            </a:extLst>
          </p:cNvPr>
          <p:cNvSpPr>
            <a:spLocks noGrp="1"/>
          </p:cNvSpPr>
          <p:nvPr>
            <p:ph type="dt" sz="half" idx="10"/>
          </p:nvPr>
        </p:nvSpPr>
        <p:spPr/>
        <p:txBody>
          <a:bodyPr/>
          <a:lstStyle/>
          <a:p>
            <a:fld id="{C9520F4D-C24B-4A1E-9FB7-F71EDB1D0401}" type="datetimeFigureOut">
              <a:rPr lang="en-US" smtClean="0"/>
              <a:t>09-Dec-21</a:t>
            </a:fld>
            <a:endParaRPr lang="en-US"/>
          </a:p>
        </p:txBody>
      </p:sp>
      <p:sp>
        <p:nvSpPr>
          <p:cNvPr id="5" name="Footer Placeholder 4">
            <a:extLst>
              <a:ext uri="{FF2B5EF4-FFF2-40B4-BE49-F238E27FC236}">
                <a16:creationId xmlns:a16="http://schemas.microsoft.com/office/drawing/2014/main" id="{39961FCF-A804-4529-A7FB-FAE047797C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A4550A-091A-41C3-9B5E-4A6BB08A3D2B}"/>
              </a:ext>
            </a:extLst>
          </p:cNvPr>
          <p:cNvSpPr>
            <a:spLocks noGrp="1"/>
          </p:cNvSpPr>
          <p:nvPr>
            <p:ph type="sldNum" sz="quarter" idx="12"/>
          </p:nvPr>
        </p:nvSpPr>
        <p:spPr/>
        <p:txBody>
          <a:bodyPr/>
          <a:lstStyle/>
          <a:p>
            <a:fld id="{6EA1CD6C-4D7A-4EFB-80F6-2391D49E02AA}" type="slidenum">
              <a:rPr lang="en-US" smtClean="0"/>
              <a:t>‹#›</a:t>
            </a:fld>
            <a:endParaRPr lang="en-US"/>
          </a:p>
        </p:txBody>
      </p:sp>
    </p:spTree>
    <p:extLst>
      <p:ext uri="{BB962C8B-B14F-4D97-AF65-F5344CB8AC3E}">
        <p14:creationId xmlns:p14="http://schemas.microsoft.com/office/powerpoint/2010/main" val="2086014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4C0B-DFAA-4106-AEDE-EC9F88A013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FB8541-5231-436E-8C0B-4801E5C19E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F5D2C-64CA-4DFA-9AC4-58E08A9581E9}"/>
              </a:ext>
            </a:extLst>
          </p:cNvPr>
          <p:cNvSpPr>
            <a:spLocks noGrp="1"/>
          </p:cNvSpPr>
          <p:nvPr>
            <p:ph type="dt" sz="half" idx="10"/>
          </p:nvPr>
        </p:nvSpPr>
        <p:spPr/>
        <p:txBody>
          <a:bodyPr/>
          <a:lstStyle/>
          <a:p>
            <a:fld id="{C9520F4D-C24B-4A1E-9FB7-F71EDB1D0401}" type="datetimeFigureOut">
              <a:rPr lang="en-US" smtClean="0"/>
              <a:t>09-Dec-21</a:t>
            </a:fld>
            <a:endParaRPr lang="en-US"/>
          </a:p>
        </p:txBody>
      </p:sp>
      <p:sp>
        <p:nvSpPr>
          <p:cNvPr id="5" name="Footer Placeholder 4">
            <a:extLst>
              <a:ext uri="{FF2B5EF4-FFF2-40B4-BE49-F238E27FC236}">
                <a16:creationId xmlns:a16="http://schemas.microsoft.com/office/drawing/2014/main" id="{5DB64C8A-5498-48BD-9417-C9A5CC10E6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9936A-F63C-4B2E-8E6D-0616BBBB50B2}"/>
              </a:ext>
            </a:extLst>
          </p:cNvPr>
          <p:cNvSpPr>
            <a:spLocks noGrp="1"/>
          </p:cNvSpPr>
          <p:nvPr>
            <p:ph type="sldNum" sz="quarter" idx="12"/>
          </p:nvPr>
        </p:nvSpPr>
        <p:spPr/>
        <p:txBody>
          <a:bodyPr/>
          <a:lstStyle/>
          <a:p>
            <a:fld id="{6EA1CD6C-4D7A-4EFB-80F6-2391D49E02AA}" type="slidenum">
              <a:rPr lang="en-US" smtClean="0"/>
              <a:t>‹#›</a:t>
            </a:fld>
            <a:endParaRPr lang="en-US"/>
          </a:p>
        </p:txBody>
      </p:sp>
    </p:spTree>
    <p:extLst>
      <p:ext uri="{BB962C8B-B14F-4D97-AF65-F5344CB8AC3E}">
        <p14:creationId xmlns:p14="http://schemas.microsoft.com/office/powerpoint/2010/main" val="2764773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3D758A-EAEF-4756-9641-B14DA8E690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978190-CBA6-4664-BF10-E1C0D0F846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9CFB9C-03E2-4D87-935B-ADAB6CFFEEC9}"/>
              </a:ext>
            </a:extLst>
          </p:cNvPr>
          <p:cNvSpPr>
            <a:spLocks noGrp="1"/>
          </p:cNvSpPr>
          <p:nvPr>
            <p:ph type="dt" sz="half" idx="10"/>
          </p:nvPr>
        </p:nvSpPr>
        <p:spPr/>
        <p:txBody>
          <a:bodyPr/>
          <a:lstStyle/>
          <a:p>
            <a:fld id="{C9520F4D-C24B-4A1E-9FB7-F71EDB1D0401}" type="datetimeFigureOut">
              <a:rPr lang="en-US" smtClean="0"/>
              <a:t>09-Dec-21</a:t>
            </a:fld>
            <a:endParaRPr lang="en-US"/>
          </a:p>
        </p:txBody>
      </p:sp>
      <p:sp>
        <p:nvSpPr>
          <p:cNvPr id="5" name="Footer Placeholder 4">
            <a:extLst>
              <a:ext uri="{FF2B5EF4-FFF2-40B4-BE49-F238E27FC236}">
                <a16:creationId xmlns:a16="http://schemas.microsoft.com/office/drawing/2014/main" id="{3C19A324-E1B2-4818-8279-01A6CA9E9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43D497-3456-48A5-8EE8-C7F0948D6626}"/>
              </a:ext>
            </a:extLst>
          </p:cNvPr>
          <p:cNvSpPr>
            <a:spLocks noGrp="1"/>
          </p:cNvSpPr>
          <p:nvPr>
            <p:ph type="sldNum" sz="quarter" idx="12"/>
          </p:nvPr>
        </p:nvSpPr>
        <p:spPr/>
        <p:txBody>
          <a:bodyPr/>
          <a:lstStyle/>
          <a:p>
            <a:fld id="{6EA1CD6C-4D7A-4EFB-80F6-2391D49E02AA}" type="slidenum">
              <a:rPr lang="en-US" smtClean="0"/>
              <a:t>‹#›</a:t>
            </a:fld>
            <a:endParaRPr lang="en-US"/>
          </a:p>
        </p:txBody>
      </p:sp>
    </p:spTree>
    <p:extLst>
      <p:ext uri="{BB962C8B-B14F-4D97-AF65-F5344CB8AC3E}">
        <p14:creationId xmlns:p14="http://schemas.microsoft.com/office/powerpoint/2010/main" val="1660094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480DA-FE1E-4552-BCB8-9DFECD95B6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B0DF2D-B8DF-45A8-BEF6-EB14310256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9BB12-345E-4C79-8364-10C15F1F292C}"/>
              </a:ext>
            </a:extLst>
          </p:cNvPr>
          <p:cNvSpPr>
            <a:spLocks noGrp="1"/>
          </p:cNvSpPr>
          <p:nvPr>
            <p:ph type="dt" sz="half" idx="10"/>
          </p:nvPr>
        </p:nvSpPr>
        <p:spPr/>
        <p:txBody>
          <a:bodyPr/>
          <a:lstStyle/>
          <a:p>
            <a:fld id="{C9520F4D-C24B-4A1E-9FB7-F71EDB1D0401}" type="datetimeFigureOut">
              <a:rPr lang="en-US" smtClean="0"/>
              <a:t>09-Dec-21</a:t>
            </a:fld>
            <a:endParaRPr lang="en-US"/>
          </a:p>
        </p:txBody>
      </p:sp>
      <p:sp>
        <p:nvSpPr>
          <p:cNvPr id="5" name="Footer Placeholder 4">
            <a:extLst>
              <a:ext uri="{FF2B5EF4-FFF2-40B4-BE49-F238E27FC236}">
                <a16:creationId xmlns:a16="http://schemas.microsoft.com/office/drawing/2014/main" id="{EE877C65-9E3F-4B56-8833-C2769F940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1FCB9-A945-4D61-86D6-D0B4CC7FF7F5}"/>
              </a:ext>
            </a:extLst>
          </p:cNvPr>
          <p:cNvSpPr>
            <a:spLocks noGrp="1"/>
          </p:cNvSpPr>
          <p:nvPr>
            <p:ph type="sldNum" sz="quarter" idx="12"/>
          </p:nvPr>
        </p:nvSpPr>
        <p:spPr/>
        <p:txBody>
          <a:bodyPr/>
          <a:lstStyle/>
          <a:p>
            <a:fld id="{6EA1CD6C-4D7A-4EFB-80F6-2391D49E02AA}" type="slidenum">
              <a:rPr lang="en-US" smtClean="0"/>
              <a:t>‹#›</a:t>
            </a:fld>
            <a:endParaRPr lang="en-US"/>
          </a:p>
        </p:txBody>
      </p:sp>
    </p:spTree>
    <p:extLst>
      <p:ext uri="{BB962C8B-B14F-4D97-AF65-F5344CB8AC3E}">
        <p14:creationId xmlns:p14="http://schemas.microsoft.com/office/powerpoint/2010/main" val="1057102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538F4-351B-4C9B-AFFB-E9BF288C31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389E38-2662-4956-AA4D-6A58D3B5D1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EEA359-81AD-46E7-9AA8-EF23C382D195}"/>
              </a:ext>
            </a:extLst>
          </p:cNvPr>
          <p:cNvSpPr>
            <a:spLocks noGrp="1"/>
          </p:cNvSpPr>
          <p:nvPr>
            <p:ph type="dt" sz="half" idx="10"/>
          </p:nvPr>
        </p:nvSpPr>
        <p:spPr/>
        <p:txBody>
          <a:bodyPr/>
          <a:lstStyle/>
          <a:p>
            <a:fld id="{C9520F4D-C24B-4A1E-9FB7-F71EDB1D0401}" type="datetimeFigureOut">
              <a:rPr lang="en-US" smtClean="0"/>
              <a:t>09-Dec-21</a:t>
            </a:fld>
            <a:endParaRPr lang="en-US"/>
          </a:p>
        </p:txBody>
      </p:sp>
      <p:sp>
        <p:nvSpPr>
          <p:cNvPr id="5" name="Footer Placeholder 4">
            <a:extLst>
              <a:ext uri="{FF2B5EF4-FFF2-40B4-BE49-F238E27FC236}">
                <a16:creationId xmlns:a16="http://schemas.microsoft.com/office/drawing/2014/main" id="{7E3ED563-8B9A-4DA1-B4B0-71D9AAC0F4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54047-4D20-4A60-A757-678725ED682A}"/>
              </a:ext>
            </a:extLst>
          </p:cNvPr>
          <p:cNvSpPr>
            <a:spLocks noGrp="1"/>
          </p:cNvSpPr>
          <p:nvPr>
            <p:ph type="sldNum" sz="quarter" idx="12"/>
          </p:nvPr>
        </p:nvSpPr>
        <p:spPr/>
        <p:txBody>
          <a:bodyPr/>
          <a:lstStyle/>
          <a:p>
            <a:fld id="{6EA1CD6C-4D7A-4EFB-80F6-2391D49E02AA}" type="slidenum">
              <a:rPr lang="en-US" smtClean="0"/>
              <a:t>‹#›</a:t>
            </a:fld>
            <a:endParaRPr lang="en-US"/>
          </a:p>
        </p:txBody>
      </p:sp>
    </p:spTree>
    <p:extLst>
      <p:ext uri="{BB962C8B-B14F-4D97-AF65-F5344CB8AC3E}">
        <p14:creationId xmlns:p14="http://schemas.microsoft.com/office/powerpoint/2010/main" val="4042787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9E347-717D-4CE6-A940-D877E5AB9D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D4C22-DACF-4585-AF0D-2831FB2144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1E2F8A-867B-4C6E-B77A-91F77A30D5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154CAA-C313-423D-908A-8FD0E2DA8298}"/>
              </a:ext>
            </a:extLst>
          </p:cNvPr>
          <p:cNvSpPr>
            <a:spLocks noGrp="1"/>
          </p:cNvSpPr>
          <p:nvPr>
            <p:ph type="dt" sz="half" idx="10"/>
          </p:nvPr>
        </p:nvSpPr>
        <p:spPr/>
        <p:txBody>
          <a:bodyPr/>
          <a:lstStyle/>
          <a:p>
            <a:fld id="{C9520F4D-C24B-4A1E-9FB7-F71EDB1D0401}" type="datetimeFigureOut">
              <a:rPr lang="en-US" smtClean="0"/>
              <a:t>09-Dec-21</a:t>
            </a:fld>
            <a:endParaRPr lang="en-US"/>
          </a:p>
        </p:txBody>
      </p:sp>
      <p:sp>
        <p:nvSpPr>
          <p:cNvPr id="6" name="Footer Placeholder 5">
            <a:extLst>
              <a:ext uri="{FF2B5EF4-FFF2-40B4-BE49-F238E27FC236}">
                <a16:creationId xmlns:a16="http://schemas.microsoft.com/office/drawing/2014/main" id="{4EE9AAFB-B5D5-45AF-A3E7-967A73D95A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232911-4C95-4B61-AB14-E6A4B114EB72}"/>
              </a:ext>
            </a:extLst>
          </p:cNvPr>
          <p:cNvSpPr>
            <a:spLocks noGrp="1"/>
          </p:cNvSpPr>
          <p:nvPr>
            <p:ph type="sldNum" sz="quarter" idx="12"/>
          </p:nvPr>
        </p:nvSpPr>
        <p:spPr/>
        <p:txBody>
          <a:bodyPr/>
          <a:lstStyle/>
          <a:p>
            <a:fld id="{6EA1CD6C-4D7A-4EFB-80F6-2391D49E02AA}" type="slidenum">
              <a:rPr lang="en-US" smtClean="0"/>
              <a:t>‹#›</a:t>
            </a:fld>
            <a:endParaRPr lang="en-US"/>
          </a:p>
        </p:txBody>
      </p:sp>
    </p:spTree>
    <p:extLst>
      <p:ext uri="{BB962C8B-B14F-4D97-AF65-F5344CB8AC3E}">
        <p14:creationId xmlns:p14="http://schemas.microsoft.com/office/powerpoint/2010/main" val="3498340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2B29E-F468-43BF-9CCD-E8E6C18312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1EAA23-3070-4AF4-BE9F-8E9425FFF8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261D43-326F-4885-B64A-8E2A9D5C46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AA0FE2-0EC4-4808-A9C1-B6483D1909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D2FEFC-61B3-47D3-89AA-2612686892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B78551-DD3E-4F3C-A87C-E743378AAB71}"/>
              </a:ext>
            </a:extLst>
          </p:cNvPr>
          <p:cNvSpPr>
            <a:spLocks noGrp="1"/>
          </p:cNvSpPr>
          <p:nvPr>
            <p:ph type="dt" sz="half" idx="10"/>
          </p:nvPr>
        </p:nvSpPr>
        <p:spPr/>
        <p:txBody>
          <a:bodyPr/>
          <a:lstStyle/>
          <a:p>
            <a:fld id="{C9520F4D-C24B-4A1E-9FB7-F71EDB1D0401}" type="datetimeFigureOut">
              <a:rPr lang="en-US" smtClean="0"/>
              <a:t>09-Dec-21</a:t>
            </a:fld>
            <a:endParaRPr lang="en-US"/>
          </a:p>
        </p:txBody>
      </p:sp>
      <p:sp>
        <p:nvSpPr>
          <p:cNvPr id="8" name="Footer Placeholder 7">
            <a:extLst>
              <a:ext uri="{FF2B5EF4-FFF2-40B4-BE49-F238E27FC236}">
                <a16:creationId xmlns:a16="http://schemas.microsoft.com/office/drawing/2014/main" id="{87F66DAC-C9F4-42C8-85A1-6045E761E2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D35FF7-591E-45F8-8998-97B8125E9F26}"/>
              </a:ext>
            </a:extLst>
          </p:cNvPr>
          <p:cNvSpPr>
            <a:spLocks noGrp="1"/>
          </p:cNvSpPr>
          <p:nvPr>
            <p:ph type="sldNum" sz="quarter" idx="12"/>
          </p:nvPr>
        </p:nvSpPr>
        <p:spPr/>
        <p:txBody>
          <a:bodyPr/>
          <a:lstStyle/>
          <a:p>
            <a:fld id="{6EA1CD6C-4D7A-4EFB-80F6-2391D49E02AA}" type="slidenum">
              <a:rPr lang="en-US" smtClean="0"/>
              <a:t>‹#›</a:t>
            </a:fld>
            <a:endParaRPr lang="en-US"/>
          </a:p>
        </p:txBody>
      </p:sp>
    </p:spTree>
    <p:extLst>
      <p:ext uri="{BB962C8B-B14F-4D97-AF65-F5344CB8AC3E}">
        <p14:creationId xmlns:p14="http://schemas.microsoft.com/office/powerpoint/2010/main" val="4152875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B0398-E06F-4F02-84E6-BF5104B818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BCDB89-9FB5-450A-BC44-A0E27441E5C8}"/>
              </a:ext>
            </a:extLst>
          </p:cNvPr>
          <p:cNvSpPr>
            <a:spLocks noGrp="1"/>
          </p:cNvSpPr>
          <p:nvPr>
            <p:ph type="dt" sz="half" idx="10"/>
          </p:nvPr>
        </p:nvSpPr>
        <p:spPr/>
        <p:txBody>
          <a:bodyPr/>
          <a:lstStyle/>
          <a:p>
            <a:fld id="{C9520F4D-C24B-4A1E-9FB7-F71EDB1D0401}" type="datetimeFigureOut">
              <a:rPr lang="en-US" smtClean="0"/>
              <a:t>09-Dec-21</a:t>
            </a:fld>
            <a:endParaRPr lang="en-US"/>
          </a:p>
        </p:txBody>
      </p:sp>
      <p:sp>
        <p:nvSpPr>
          <p:cNvPr id="4" name="Footer Placeholder 3">
            <a:extLst>
              <a:ext uri="{FF2B5EF4-FFF2-40B4-BE49-F238E27FC236}">
                <a16:creationId xmlns:a16="http://schemas.microsoft.com/office/drawing/2014/main" id="{1CE68C1D-C427-4314-9189-9C8DED100B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BA9344-119D-4B9E-849E-6CAFAC701779}"/>
              </a:ext>
            </a:extLst>
          </p:cNvPr>
          <p:cNvSpPr>
            <a:spLocks noGrp="1"/>
          </p:cNvSpPr>
          <p:nvPr>
            <p:ph type="sldNum" sz="quarter" idx="12"/>
          </p:nvPr>
        </p:nvSpPr>
        <p:spPr/>
        <p:txBody>
          <a:bodyPr/>
          <a:lstStyle/>
          <a:p>
            <a:fld id="{6EA1CD6C-4D7A-4EFB-80F6-2391D49E02AA}" type="slidenum">
              <a:rPr lang="en-US" smtClean="0"/>
              <a:t>‹#›</a:t>
            </a:fld>
            <a:endParaRPr lang="en-US"/>
          </a:p>
        </p:txBody>
      </p:sp>
    </p:spTree>
    <p:extLst>
      <p:ext uri="{BB962C8B-B14F-4D97-AF65-F5344CB8AC3E}">
        <p14:creationId xmlns:p14="http://schemas.microsoft.com/office/powerpoint/2010/main" val="63534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2B81E6-DC02-4F61-9403-3B4A194489AE}"/>
              </a:ext>
            </a:extLst>
          </p:cNvPr>
          <p:cNvSpPr>
            <a:spLocks noGrp="1"/>
          </p:cNvSpPr>
          <p:nvPr>
            <p:ph type="dt" sz="half" idx="10"/>
          </p:nvPr>
        </p:nvSpPr>
        <p:spPr/>
        <p:txBody>
          <a:bodyPr/>
          <a:lstStyle/>
          <a:p>
            <a:fld id="{C9520F4D-C24B-4A1E-9FB7-F71EDB1D0401}" type="datetimeFigureOut">
              <a:rPr lang="en-US" smtClean="0"/>
              <a:t>09-Dec-21</a:t>
            </a:fld>
            <a:endParaRPr lang="en-US"/>
          </a:p>
        </p:txBody>
      </p:sp>
      <p:sp>
        <p:nvSpPr>
          <p:cNvPr id="3" name="Footer Placeholder 2">
            <a:extLst>
              <a:ext uri="{FF2B5EF4-FFF2-40B4-BE49-F238E27FC236}">
                <a16:creationId xmlns:a16="http://schemas.microsoft.com/office/drawing/2014/main" id="{A55C1E96-A21F-4A33-86E8-EB3F5508FE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E113DE-B1AD-4E96-958D-9A07CBDE206A}"/>
              </a:ext>
            </a:extLst>
          </p:cNvPr>
          <p:cNvSpPr>
            <a:spLocks noGrp="1"/>
          </p:cNvSpPr>
          <p:nvPr>
            <p:ph type="sldNum" sz="quarter" idx="12"/>
          </p:nvPr>
        </p:nvSpPr>
        <p:spPr/>
        <p:txBody>
          <a:bodyPr/>
          <a:lstStyle/>
          <a:p>
            <a:fld id="{6EA1CD6C-4D7A-4EFB-80F6-2391D49E02AA}" type="slidenum">
              <a:rPr lang="en-US" smtClean="0"/>
              <a:t>‹#›</a:t>
            </a:fld>
            <a:endParaRPr lang="en-US"/>
          </a:p>
        </p:txBody>
      </p:sp>
    </p:spTree>
    <p:extLst>
      <p:ext uri="{BB962C8B-B14F-4D97-AF65-F5344CB8AC3E}">
        <p14:creationId xmlns:p14="http://schemas.microsoft.com/office/powerpoint/2010/main" val="3830251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4609-0258-4B49-AD40-251F04A9ED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9D6A40-D2F7-45A8-9D77-676D282521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165B08-88E5-4193-B910-C910CD5E57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91150F-2CF8-4444-A231-A730E4468477}"/>
              </a:ext>
            </a:extLst>
          </p:cNvPr>
          <p:cNvSpPr>
            <a:spLocks noGrp="1"/>
          </p:cNvSpPr>
          <p:nvPr>
            <p:ph type="dt" sz="half" idx="10"/>
          </p:nvPr>
        </p:nvSpPr>
        <p:spPr/>
        <p:txBody>
          <a:bodyPr/>
          <a:lstStyle/>
          <a:p>
            <a:fld id="{C9520F4D-C24B-4A1E-9FB7-F71EDB1D0401}" type="datetimeFigureOut">
              <a:rPr lang="en-US" smtClean="0"/>
              <a:t>09-Dec-21</a:t>
            </a:fld>
            <a:endParaRPr lang="en-US"/>
          </a:p>
        </p:txBody>
      </p:sp>
      <p:sp>
        <p:nvSpPr>
          <p:cNvPr id="6" name="Footer Placeholder 5">
            <a:extLst>
              <a:ext uri="{FF2B5EF4-FFF2-40B4-BE49-F238E27FC236}">
                <a16:creationId xmlns:a16="http://schemas.microsoft.com/office/drawing/2014/main" id="{0572D4A8-34F0-43D8-8055-1A953E3E34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5713CF-162B-4C3C-BBE8-0AB99B58048D}"/>
              </a:ext>
            </a:extLst>
          </p:cNvPr>
          <p:cNvSpPr>
            <a:spLocks noGrp="1"/>
          </p:cNvSpPr>
          <p:nvPr>
            <p:ph type="sldNum" sz="quarter" idx="12"/>
          </p:nvPr>
        </p:nvSpPr>
        <p:spPr/>
        <p:txBody>
          <a:bodyPr/>
          <a:lstStyle/>
          <a:p>
            <a:fld id="{6EA1CD6C-4D7A-4EFB-80F6-2391D49E02AA}" type="slidenum">
              <a:rPr lang="en-US" smtClean="0"/>
              <a:t>‹#›</a:t>
            </a:fld>
            <a:endParaRPr lang="en-US"/>
          </a:p>
        </p:txBody>
      </p:sp>
    </p:spTree>
    <p:extLst>
      <p:ext uri="{BB962C8B-B14F-4D97-AF65-F5344CB8AC3E}">
        <p14:creationId xmlns:p14="http://schemas.microsoft.com/office/powerpoint/2010/main" val="2199447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F68BB-55DB-4B30-9B96-2341EE53DB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5166FC-4D4D-4C10-BE10-6EE71F0072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0B8AD2-E8E2-4D58-B31F-BB01462BB4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3A9D26-743F-403F-8B04-F1BAF28E8B5F}"/>
              </a:ext>
            </a:extLst>
          </p:cNvPr>
          <p:cNvSpPr>
            <a:spLocks noGrp="1"/>
          </p:cNvSpPr>
          <p:nvPr>
            <p:ph type="dt" sz="half" idx="10"/>
          </p:nvPr>
        </p:nvSpPr>
        <p:spPr/>
        <p:txBody>
          <a:bodyPr/>
          <a:lstStyle/>
          <a:p>
            <a:fld id="{C9520F4D-C24B-4A1E-9FB7-F71EDB1D0401}" type="datetimeFigureOut">
              <a:rPr lang="en-US" smtClean="0"/>
              <a:t>09-Dec-21</a:t>
            </a:fld>
            <a:endParaRPr lang="en-US"/>
          </a:p>
        </p:txBody>
      </p:sp>
      <p:sp>
        <p:nvSpPr>
          <p:cNvPr id="6" name="Footer Placeholder 5">
            <a:extLst>
              <a:ext uri="{FF2B5EF4-FFF2-40B4-BE49-F238E27FC236}">
                <a16:creationId xmlns:a16="http://schemas.microsoft.com/office/drawing/2014/main" id="{A9D3A5FF-0AE3-4002-A6CB-DB9D9FCFA5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77188C-264C-40D2-92D6-665D05DA6DE7}"/>
              </a:ext>
            </a:extLst>
          </p:cNvPr>
          <p:cNvSpPr>
            <a:spLocks noGrp="1"/>
          </p:cNvSpPr>
          <p:nvPr>
            <p:ph type="sldNum" sz="quarter" idx="12"/>
          </p:nvPr>
        </p:nvSpPr>
        <p:spPr/>
        <p:txBody>
          <a:bodyPr/>
          <a:lstStyle/>
          <a:p>
            <a:fld id="{6EA1CD6C-4D7A-4EFB-80F6-2391D49E02AA}" type="slidenum">
              <a:rPr lang="en-US" smtClean="0"/>
              <a:t>‹#›</a:t>
            </a:fld>
            <a:endParaRPr lang="en-US"/>
          </a:p>
        </p:txBody>
      </p:sp>
    </p:spTree>
    <p:extLst>
      <p:ext uri="{BB962C8B-B14F-4D97-AF65-F5344CB8AC3E}">
        <p14:creationId xmlns:p14="http://schemas.microsoft.com/office/powerpoint/2010/main" val="2303603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D9A523-687A-4CCE-B29F-3D0FDE617F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171E76-EFB6-4065-9C47-DA4C76E489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5CA46-2919-4BAD-BBE4-150A2DA2F4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520F4D-C24B-4A1E-9FB7-F71EDB1D0401}" type="datetimeFigureOut">
              <a:rPr lang="en-US" smtClean="0"/>
              <a:t>09-Dec-21</a:t>
            </a:fld>
            <a:endParaRPr lang="en-US"/>
          </a:p>
        </p:txBody>
      </p:sp>
      <p:sp>
        <p:nvSpPr>
          <p:cNvPr id="5" name="Footer Placeholder 4">
            <a:extLst>
              <a:ext uri="{FF2B5EF4-FFF2-40B4-BE49-F238E27FC236}">
                <a16:creationId xmlns:a16="http://schemas.microsoft.com/office/drawing/2014/main" id="{2D370F1A-7808-4854-8340-BF128FC6E1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07F3B5-2280-4A6E-AFBB-F8C1DDA3B5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1CD6C-4D7A-4EFB-80F6-2391D49E02AA}" type="slidenum">
              <a:rPr lang="en-US" smtClean="0"/>
              <a:t>‹#›</a:t>
            </a:fld>
            <a:endParaRPr lang="en-US"/>
          </a:p>
        </p:txBody>
      </p:sp>
    </p:spTree>
    <p:extLst>
      <p:ext uri="{BB962C8B-B14F-4D97-AF65-F5344CB8AC3E}">
        <p14:creationId xmlns:p14="http://schemas.microsoft.com/office/powerpoint/2010/main" val="254758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ytorch.org/text/stable/data_utils.html#get-tokenizer"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papers.nips.cc/paper/5021-distributed-representations-of-words-and-phrases-and-their-compositionality.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3C4E6-6785-454B-AB73-17675D9239C2}"/>
              </a:ext>
            </a:extLst>
          </p:cNvPr>
          <p:cNvSpPr>
            <a:spLocks noGrp="1"/>
          </p:cNvSpPr>
          <p:nvPr>
            <p:ph type="title"/>
          </p:nvPr>
        </p:nvSpPr>
        <p:spPr>
          <a:xfrm>
            <a:off x="838200" y="2435972"/>
            <a:ext cx="10515600" cy="1325563"/>
          </a:xfrm>
        </p:spPr>
        <p:txBody>
          <a:bodyPr/>
          <a:lstStyle/>
          <a:p>
            <a:pPr algn="ctr"/>
            <a:r>
              <a:rPr lang="en-US" dirty="0"/>
              <a:t>Word2Vec Implementation – Presentation </a:t>
            </a:r>
            <a:br>
              <a:rPr lang="en-US" dirty="0"/>
            </a:br>
            <a:r>
              <a:rPr lang="en-US" sz="3600" dirty="0"/>
              <a:t>by Sajid Ahmed </a:t>
            </a:r>
            <a:endParaRPr lang="en-US" dirty="0"/>
          </a:p>
        </p:txBody>
      </p:sp>
    </p:spTree>
    <p:extLst>
      <p:ext uri="{BB962C8B-B14F-4D97-AF65-F5344CB8AC3E}">
        <p14:creationId xmlns:p14="http://schemas.microsoft.com/office/powerpoint/2010/main" val="1252358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8F795-953A-4206-9470-7EA1621EEBFB}"/>
              </a:ext>
            </a:extLst>
          </p:cNvPr>
          <p:cNvSpPr>
            <a:spLocks noGrp="1"/>
          </p:cNvSpPr>
          <p:nvPr>
            <p:ph type="title"/>
          </p:nvPr>
        </p:nvSpPr>
        <p:spPr/>
        <p:txBody>
          <a:bodyPr/>
          <a:lstStyle/>
          <a:p>
            <a:r>
              <a:rPr lang="en-US" dirty="0" err="1"/>
              <a:t>Cbow</a:t>
            </a:r>
            <a:r>
              <a:rPr lang="en-US" dirty="0"/>
              <a:t> Model Results</a:t>
            </a:r>
          </a:p>
        </p:txBody>
      </p:sp>
      <p:sp>
        <p:nvSpPr>
          <p:cNvPr id="3" name="Content Placeholder 2">
            <a:extLst>
              <a:ext uri="{FF2B5EF4-FFF2-40B4-BE49-F238E27FC236}">
                <a16:creationId xmlns:a16="http://schemas.microsoft.com/office/drawing/2014/main" id="{6303D5AD-10B2-4874-A5DC-D840238B2515}"/>
              </a:ext>
            </a:extLst>
          </p:cNvPr>
          <p:cNvSpPr>
            <a:spLocks noGrp="1"/>
          </p:cNvSpPr>
          <p:nvPr>
            <p:ph idx="1"/>
          </p:nvPr>
        </p:nvSpPr>
        <p:spPr/>
        <p:txBody>
          <a:bodyPr/>
          <a:lstStyle/>
          <a:p>
            <a:r>
              <a:rPr lang="en-US" b="0" i="0" dirty="0">
                <a:effectLst/>
                <a:latin typeface="Arial" panose="020B0604020202020204" pitchFamily="34" charset="0"/>
                <a:cs typeface="Arial" panose="020B0604020202020204" pitchFamily="34" charset="0"/>
              </a:rPr>
              <a:t>'beautiful' 'over', 'but', 'brown’, </a:t>
            </a:r>
          </a:p>
          <a:p>
            <a:r>
              <a:rPr lang="en-US" b="0" i="0" dirty="0">
                <a:effectLst/>
                <a:latin typeface="Arial" panose="020B0604020202020204" pitchFamily="34" charset="0"/>
                <a:cs typeface="Arial" panose="020B0604020202020204" pitchFamily="34" charset="0"/>
              </a:rPr>
              <a:t>'brown': 'has', 'jumps', "king's, </a:t>
            </a:r>
          </a:p>
          <a:p>
            <a:r>
              <a:rPr lang="en-US" b="0" i="0" dirty="0">
                <a:effectLst/>
                <a:latin typeface="Arial" panose="020B0604020202020204" pitchFamily="34" charset="0"/>
                <a:cs typeface="Arial" panose="020B0604020202020204" pitchFamily="34" charset="0"/>
              </a:rPr>
              <a:t>'fox': 'a', 'toast', 'brown’, </a:t>
            </a:r>
          </a:p>
          <a:p>
            <a:r>
              <a:rPr lang="en-US" b="0" i="0" dirty="0">
                <a:effectLst/>
                <a:latin typeface="Arial" panose="020B0604020202020204" pitchFamily="34" charset="0"/>
                <a:cs typeface="Arial" panose="020B0604020202020204" pitchFamily="34" charset="0"/>
              </a:rPr>
              <a:t>'lazy': 'quick', 'a', 'this’, </a:t>
            </a:r>
          </a:p>
          <a:p>
            <a:r>
              <a:rPr lang="en-US" b="0" i="0" dirty="0">
                <a:effectLst/>
                <a:latin typeface="Arial" panose="020B0604020202020204" pitchFamily="34" charset="0"/>
                <a:cs typeface="Arial" panose="020B0604020202020204" pitchFamily="34" charset="0"/>
              </a:rPr>
              <a:t>'the': 'is', 'over', 'quick'</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7429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C2DF18-1B8A-4B1A-A029-E0C9AD89D56B}"/>
              </a:ext>
            </a:extLst>
          </p:cNvPr>
          <p:cNvSpPr txBox="1"/>
          <p:nvPr/>
        </p:nvSpPr>
        <p:spPr>
          <a:xfrm>
            <a:off x="3833769" y="163637"/>
            <a:ext cx="3197094" cy="584775"/>
          </a:xfrm>
          <a:prstGeom prst="rect">
            <a:avLst/>
          </a:prstGeom>
          <a:noFill/>
        </p:spPr>
        <p:txBody>
          <a:bodyPr wrap="none" rtlCol="0">
            <a:spAutoFit/>
          </a:bodyPr>
          <a:lstStyle/>
          <a:p>
            <a:r>
              <a:rPr lang="en-US" sz="3200" dirty="0"/>
              <a:t>Skip-Gram Results</a:t>
            </a:r>
          </a:p>
        </p:txBody>
      </p:sp>
      <p:sp>
        <p:nvSpPr>
          <p:cNvPr id="4" name="TextBox 3">
            <a:extLst>
              <a:ext uri="{FF2B5EF4-FFF2-40B4-BE49-F238E27FC236}">
                <a16:creationId xmlns:a16="http://schemas.microsoft.com/office/drawing/2014/main" id="{D0E5F2B3-500C-4F43-9308-DA3EEA20A4F4}"/>
              </a:ext>
            </a:extLst>
          </p:cNvPr>
          <p:cNvSpPr txBox="1"/>
          <p:nvPr/>
        </p:nvSpPr>
        <p:spPr>
          <a:xfrm>
            <a:off x="494951" y="748412"/>
            <a:ext cx="10737907" cy="5632311"/>
          </a:xfrm>
          <a:prstGeom prst="rect">
            <a:avLst/>
          </a:prstGeom>
          <a:noFill/>
        </p:spPr>
        <p:txBody>
          <a:bodyPr wrap="square">
            <a:spAutoFit/>
          </a:bodyPr>
          <a:lstStyle/>
          <a:p>
            <a:r>
              <a:rPr lang="en-US" b="0" i="0" dirty="0">
                <a:effectLst/>
                <a:latin typeface="Courier New" panose="02070309020205020404" pitchFamily="49" charset="0"/>
              </a:rPr>
              <a:t>Epoch: 1/30 Loss: </a:t>
            </a:r>
            <a:r>
              <a:rPr lang="en-US" b="1" i="0" dirty="0">
                <a:effectLst/>
                <a:latin typeface="Courier New" panose="02070309020205020404" pitchFamily="49" charset="0"/>
              </a:rPr>
              <a:t>8.31590747833252   </a:t>
            </a:r>
            <a:r>
              <a:rPr lang="en-US" b="1" i="0" dirty="0">
                <a:solidFill>
                  <a:schemeClr val="accent1"/>
                </a:solidFill>
                <a:effectLst/>
              </a:rPr>
              <a:t>&lt;= Initial Training epoch</a:t>
            </a:r>
          </a:p>
          <a:p>
            <a:endParaRPr lang="en-US" b="1" dirty="0">
              <a:solidFill>
                <a:schemeClr val="accent1"/>
              </a:solidFill>
              <a:cs typeface="Arial" panose="020B0604020202020204" pitchFamily="34" charset="0"/>
            </a:endParaRPr>
          </a:p>
          <a:p>
            <a:r>
              <a:rPr lang="en-US" b="1" i="0" dirty="0">
                <a:effectLst/>
                <a:latin typeface="Arial" panose="020B0604020202020204" pitchFamily="34" charset="0"/>
                <a:cs typeface="Arial" panose="020B0604020202020204" pitchFamily="34" charset="0"/>
              </a:rPr>
              <a:t>Target Word </a:t>
            </a:r>
            <a:r>
              <a:rPr lang="en-US" b="0" i="0" dirty="0">
                <a:effectLst/>
                <a:latin typeface="Arial" panose="020B0604020202020204" pitchFamily="34" charset="0"/>
                <a:cs typeface="Arial" panose="020B0604020202020204" pitchFamily="34" charset="0"/>
              </a:rPr>
              <a:t>| </a:t>
            </a:r>
            <a:r>
              <a:rPr lang="en-US" i="0" dirty="0">
                <a:effectLst/>
                <a:latin typeface="Arial" panose="020B0604020202020204" pitchFamily="34" charset="0"/>
                <a:cs typeface="Arial" panose="020B0604020202020204" pitchFamily="34" charset="0"/>
              </a:rPr>
              <a:t>predicted context words / Similar words</a:t>
            </a:r>
          </a:p>
          <a:p>
            <a:endParaRPr lang="en-US" i="0"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0" dirty="0">
                <a:effectLst/>
              </a:rPr>
              <a:t>can't | </a:t>
            </a:r>
            <a:r>
              <a:rPr lang="en-US" i="0" dirty="0" err="1">
                <a:effectLst/>
              </a:rPr>
              <a:t>firefox</a:t>
            </a:r>
            <a:r>
              <a:rPr lang="en-US" i="0" dirty="0">
                <a:effectLst/>
              </a:rPr>
              <a:t>, </a:t>
            </a:r>
            <a:r>
              <a:rPr lang="en-US" i="0" dirty="0" err="1">
                <a:effectLst/>
              </a:rPr>
              <a:t>ctrl+w</a:t>
            </a:r>
            <a:r>
              <a:rPr lang="en-US" i="0" dirty="0">
                <a:effectLst/>
              </a:rPr>
              <a:t>, visible, right-click, error</a:t>
            </a:r>
          </a:p>
          <a:p>
            <a:pPr marL="285750" indent="-285750">
              <a:buFont typeface="Arial" panose="020B0604020202020204" pitchFamily="34" charset="0"/>
              <a:buChar char="•"/>
            </a:pPr>
            <a:r>
              <a:rPr lang="en-US" b="1" i="0" dirty="0">
                <a:effectLst/>
              </a:rPr>
              <a:t>this | </a:t>
            </a:r>
            <a:r>
              <a:rPr lang="en-US" i="0" dirty="0">
                <a:effectLst/>
              </a:rPr>
              <a:t>loop, skin, shouldn't, script, management</a:t>
            </a:r>
          </a:p>
          <a:p>
            <a:pPr marL="285750" indent="-285750">
              <a:buFont typeface="Arial" panose="020B0604020202020204" pitchFamily="34" charset="0"/>
              <a:buChar char="•"/>
            </a:pPr>
            <a:r>
              <a:rPr lang="en-US" b="1" i="0" dirty="0">
                <a:effectLst/>
              </a:rPr>
              <a:t>not | </a:t>
            </a:r>
            <a:r>
              <a:rPr lang="en-US" i="0" dirty="0" err="1">
                <a:effectLst/>
              </a:rPr>
              <a:t>cvs</a:t>
            </a:r>
            <a:r>
              <a:rPr lang="en-US" i="0" dirty="0">
                <a:effectLst/>
              </a:rPr>
              <a:t>, launch, quickly, migration, than</a:t>
            </a:r>
          </a:p>
          <a:p>
            <a:pPr marL="285750" indent="-285750">
              <a:buFont typeface="Arial" panose="020B0604020202020204" pitchFamily="34" charset="0"/>
              <a:buChar char="•"/>
            </a:pPr>
            <a:r>
              <a:rPr lang="en-US" b="1" i="0" dirty="0">
                <a:effectLst/>
              </a:rPr>
              <a:t>to | </a:t>
            </a:r>
            <a:r>
              <a:rPr lang="en-US" i="0" dirty="0">
                <a:effectLst/>
              </a:rPr>
              <a:t>tabbing, everything, empty, drawn, plugin</a:t>
            </a:r>
          </a:p>
          <a:p>
            <a:pPr marL="285750" indent="-285750">
              <a:buFont typeface="Arial" panose="020B0604020202020204" pitchFamily="34" charset="0"/>
              <a:buChar char="•"/>
            </a:pPr>
            <a:r>
              <a:rPr lang="en-US" b="1" i="0" dirty="0">
                <a:effectLst/>
              </a:rPr>
              <a:t>password | </a:t>
            </a:r>
            <a:r>
              <a:rPr lang="en-US" i="0" dirty="0">
                <a:effectLst/>
              </a:rPr>
              <a:t>chars, connection, below, 2003, contain</a:t>
            </a:r>
          </a:p>
          <a:p>
            <a:pPr marL="285750" indent="-285750">
              <a:buFont typeface="Arial" panose="020B0604020202020204" pitchFamily="34" charset="0"/>
              <a:buChar char="•"/>
            </a:pPr>
            <a:r>
              <a:rPr lang="en-US" b="1" i="0" dirty="0">
                <a:effectLst/>
              </a:rPr>
              <a:t>all | </a:t>
            </a:r>
            <a:r>
              <a:rPr lang="en-US" i="0" dirty="0">
                <a:effectLst/>
              </a:rPr>
              <a:t>exists, </a:t>
            </a:r>
            <a:r>
              <a:rPr lang="en-US" i="0" dirty="0" err="1">
                <a:effectLst/>
              </a:rPr>
              <a:t>xp</a:t>
            </a:r>
            <a:r>
              <a:rPr lang="en-US" i="0" dirty="0">
                <a:effectLst/>
              </a:rPr>
              <a:t>, </a:t>
            </a:r>
            <a:r>
              <a:rPr lang="en-US" i="0" dirty="0" err="1">
                <a:effectLst/>
              </a:rPr>
              <a:t>ibm</a:t>
            </a:r>
            <a:r>
              <a:rPr lang="en-US" i="0" dirty="0">
                <a:effectLst/>
              </a:rPr>
              <a:t>, blocked, do</a:t>
            </a:r>
          </a:p>
          <a:p>
            <a:pPr marL="285750" indent="-285750">
              <a:buFont typeface="Arial" panose="020B0604020202020204" pitchFamily="34" charset="0"/>
              <a:buChar char="•"/>
            </a:pPr>
            <a:r>
              <a:rPr lang="en-US" b="1" i="0" dirty="0" err="1">
                <a:effectLst/>
              </a:rPr>
              <a:t>firefox</a:t>
            </a:r>
            <a:r>
              <a:rPr lang="en-US" b="1" i="0" dirty="0">
                <a:effectLst/>
              </a:rPr>
              <a:t> | </a:t>
            </a:r>
            <a:r>
              <a:rPr lang="en-US" i="0" dirty="0">
                <a:effectLst/>
              </a:rPr>
              <a:t>can't, strict, </a:t>
            </a:r>
            <a:r>
              <a:rPr lang="en-US" i="0" dirty="0" err="1">
                <a:effectLst/>
              </a:rPr>
              <a:t>ctrl+w</a:t>
            </a:r>
            <a:r>
              <a:rPr lang="en-US" i="0" dirty="0">
                <a:effectLst/>
              </a:rPr>
              <a:t>, history, starts</a:t>
            </a:r>
          </a:p>
          <a:p>
            <a:pPr marL="285750" indent="-285750">
              <a:buFont typeface="Arial" panose="020B0604020202020204" pitchFamily="34" charset="0"/>
              <a:buChar char="•"/>
            </a:pPr>
            <a:r>
              <a:rPr lang="en-US" b="1" i="0" dirty="0">
                <a:effectLst/>
              </a:rPr>
              <a:t>for | </a:t>
            </a:r>
            <a:r>
              <a:rPr lang="en-US" i="0" dirty="0">
                <a:effectLst/>
              </a:rPr>
              <a:t>select, background, selection, centered, any</a:t>
            </a:r>
          </a:p>
          <a:p>
            <a:pPr marL="285750" indent="-285750">
              <a:buFont typeface="Arial" panose="020B0604020202020204" pitchFamily="34" charset="0"/>
              <a:buChar char="•"/>
            </a:pPr>
            <a:r>
              <a:rPr lang="en-US" b="1" i="0" dirty="0">
                <a:effectLst/>
              </a:rPr>
              <a:t>quickly | </a:t>
            </a:r>
            <a:r>
              <a:rPr lang="en-US" i="0" dirty="0">
                <a:effectLst/>
              </a:rPr>
              <a:t>not, every, app, server, options</a:t>
            </a:r>
          </a:p>
          <a:p>
            <a:pPr marL="285750" indent="-285750">
              <a:buFont typeface="Arial" panose="020B0604020202020204" pitchFamily="34" charset="0"/>
              <a:buChar char="•"/>
            </a:pPr>
            <a:r>
              <a:rPr lang="en-US" b="1" i="0" dirty="0">
                <a:effectLst/>
              </a:rPr>
              <a:t>garbled | </a:t>
            </a:r>
            <a:r>
              <a:rPr lang="en-US" i="0" dirty="0">
                <a:effectLst/>
              </a:rPr>
              <a:t>small, see, closes, position, destination</a:t>
            </a:r>
          </a:p>
          <a:p>
            <a:pPr marL="285750" indent="-285750">
              <a:buFont typeface="Arial" panose="020B0604020202020204" pitchFamily="34" charset="0"/>
              <a:buChar char="•"/>
            </a:pPr>
            <a:r>
              <a:rPr lang="en-US" b="1" i="0" dirty="0">
                <a:effectLst/>
              </a:rPr>
              <a:t>modern | </a:t>
            </a:r>
            <a:r>
              <a:rPr lang="en-US" i="0" dirty="0">
                <a:effectLst/>
              </a:rPr>
              <a:t>applet, text, tar, holding, because</a:t>
            </a:r>
          </a:p>
          <a:p>
            <a:pPr marL="285750" indent="-285750">
              <a:buFont typeface="Arial" panose="020B0604020202020204" pitchFamily="34" charset="0"/>
              <a:buChar char="•"/>
            </a:pPr>
            <a:r>
              <a:rPr lang="en-US" b="1" i="0" dirty="0">
                <a:effectLst/>
              </a:rPr>
              <a:t>crashing | </a:t>
            </a:r>
            <a:r>
              <a:rPr lang="en-US" i="0" dirty="0">
                <a:effectLst/>
              </a:rPr>
              <a:t>most, control, wish, blue, occurs</a:t>
            </a:r>
          </a:p>
          <a:p>
            <a:pPr marL="285750" indent="-285750">
              <a:buFont typeface="Arial" panose="020B0604020202020204" pitchFamily="34" charset="0"/>
              <a:buChar char="•"/>
            </a:pPr>
            <a:r>
              <a:rPr lang="en-US" b="1" i="0" dirty="0">
                <a:effectLst/>
              </a:rPr>
              <a:t>produces | </a:t>
            </a:r>
            <a:r>
              <a:rPr lang="en-US" i="0" dirty="0">
                <a:effectLst/>
              </a:rPr>
              <a:t>pages, talkback, each, dialogs, check</a:t>
            </a:r>
          </a:p>
          <a:p>
            <a:pPr marL="285750" indent="-285750">
              <a:buFont typeface="Arial" panose="020B0604020202020204" pitchFamily="34" charset="0"/>
              <a:buChar char="•"/>
            </a:pPr>
            <a:r>
              <a:rPr lang="en-US" b="1" i="0" dirty="0">
                <a:effectLst/>
              </a:rPr>
              <a:t>management | </a:t>
            </a:r>
            <a:r>
              <a:rPr lang="en-US" i="0" dirty="0">
                <a:effectLst/>
              </a:rPr>
              <a:t>parent, this, amount, quickly, manually</a:t>
            </a:r>
          </a:p>
          <a:p>
            <a:pPr marL="285750" indent="-285750">
              <a:buFont typeface="Arial" panose="020B0604020202020204" pitchFamily="34" charset="0"/>
              <a:buChar char="•"/>
            </a:pPr>
            <a:r>
              <a:rPr lang="en-US" b="1" i="0" dirty="0">
                <a:effectLst/>
              </a:rPr>
              <a:t>finishes | </a:t>
            </a:r>
            <a:r>
              <a:rPr lang="en-US" i="0" dirty="0">
                <a:effectLst/>
              </a:rPr>
              <a:t>paint, filename, redirects, </a:t>
            </a:r>
            <a:r>
              <a:rPr lang="en-US" i="0" dirty="0" err="1">
                <a:effectLst/>
              </a:rPr>
              <a:t>rfe</a:t>
            </a:r>
            <a:r>
              <a:rPr lang="en-US" i="0" dirty="0">
                <a:effectLst/>
              </a:rPr>
              <a:t>, write</a:t>
            </a:r>
          </a:p>
          <a:p>
            <a:pPr marL="285750" indent="-285750">
              <a:buFont typeface="Arial" panose="020B0604020202020204" pitchFamily="34" charset="0"/>
              <a:buChar char="•"/>
            </a:pPr>
            <a:r>
              <a:rPr lang="en-US" b="1" i="0" dirty="0">
                <a:effectLst/>
              </a:rPr>
              <a:t>anchor | </a:t>
            </a:r>
            <a:r>
              <a:rPr lang="en-US" i="0" dirty="0">
                <a:effectLst/>
              </a:rPr>
              <a:t>standard, happens, tags, fault, middle</a:t>
            </a:r>
            <a:endParaRPr lang="en-US" dirty="0"/>
          </a:p>
        </p:txBody>
      </p:sp>
    </p:spTree>
    <p:extLst>
      <p:ext uri="{BB962C8B-B14F-4D97-AF65-F5344CB8AC3E}">
        <p14:creationId xmlns:p14="http://schemas.microsoft.com/office/powerpoint/2010/main" val="2454678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BE87D-1A0D-407C-94E8-A455800C20B4}"/>
              </a:ext>
            </a:extLst>
          </p:cNvPr>
          <p:cNvSpPr txBox="1"/>
          <p:nvPr/>
        </p:nvSpPr>
        <p:spPr>
          <a:xfrm>
            <a:off x="419451" y="816278"/>
            <a:ext cx="9261444" cy="5632311"/>
          </a:xfrm>
          <a:prstGeom prst="rect">
            <a:avLst/>
          </a:prstGeom>
          <a:noFill/>
        </p:spPr>
        <p:txBody>
          <a:bodyPr wrap="square">
            <a:spAutoFit/>
          </a:bodyPr>
          <a:lstStyle/>
          <a:p>
            <a:r>
              <a:rPr lang="en-US" b="0" i="0" dirty="0">
                <a:effectLst/>
                <a:latin typeface="Courier New" panose="02070309020205020404" pitchFamily="49" charset="0"/>
              </a:rPr>
              <a:t>Epoch: 30/30 Loss: </a:t>
            </a:r>
            <a:r>
              <a:rPr lang="en-US" dirty="0"/>
              <a:t>0.06470464915037155    </a:t>
            </a:r>
            <a:r>
              <a:rPr lang="en-US" b="1" i="0" dirty="0">
                <a:solidFill>
                  <a:schemeClr val="accent1"/>
                </a:solidFill>
                <a:effectLst>
                  <a:outerShdw blurRad="38100" dist="38100" dir="2700000" algn="tl">
                    <a:srgbClr val="000000">
                      <a:alpha val="43137"/>
                    </a:srgbClr>
                  </a:outerShdw>
                </a:effectLst>
              </a:rPr>
              <a:t>&lt;= Last Training epoch</a:t>
            </a:r>
          </a:p>
          <a:p>
            <a:endParaRPr lang="en-US" dirty="0">
              <a:solidFill>
                <a:schemeClr val="accent1"/>
              </a:solidFill>
              <a:cs typeface="Arial" panose="020B0604020202020204" pitchFamily="34" charset="0"/>
            </a:endParaRPr>
          </a:p>
          <a:p>
            <a:r>
              <a:rPr lang="en-US" b="1" i="0" dirty="0">
                <a:effectLst/>
                <a:latin typeface="Arial" panose="020B0604020202020204" pitchFamily="34" charset="0"/>
                <a:cs typeface="Arial" panose="020B0604020202020204" pitchFamily="34" charset="0"/>
              </a:rPr>
              <a:t>Target Word </a:t>
            </a:r>
            <a:r>
              <a:rPr lang="en-US" b="0" i="0" dirty="0">
                <a:effectLst/>
                <a:latin typeface="Arial" panose="020B0604020202020204" pitchFamily="34" charset="0"/>
                <a:cs typeface="Arial" panose="020B0604020202020204" pitchFamily="34" charset="0"/>
              </a:rPr>
              <a:t>| </a:t>
            </a:r>
            <a:r>
              <a:rPr lang="en-US" i="0" dirty="0">
                <a:effectLst/>
                <a:latin typeface="Arial" panose="020B0604020202020204" pitchFamily="34" charset="0"/>
                <a:cs typeface="Arial" panose="020B0604020202020204" pitchFamily="34" charset="0"/>
              </a:rPr>
              <a:t>predicted context words / Similar words</a:t>
            </a:r>
          </a:p>
          <a:p>
            <a:endParaRPr lang="en-US" b="0" i="0" dirty="0">
              <a:effectLst/>
              <a:latin typeface="Courier New" panose="02070309020205020404" pitchFamily="49" charset="0"/>
            </a:endParaRPr>
          </a:p>
          <a:p>
            <a:pPr marL="285750" indent="-285750">
              <a:buFont typeface="Arial" panose="020B0604020202020204" pitchFamily="34" charset="0"/>
              <a:buChar char="•"/>
            </a:pPr>
            <a:r>
              <a:rPr lang="en-US" b="1" dirty="0">
                <a:cs typeface="Arial" panose="020B0604020202020204" pitchFamily="34" charset="0"/>
              </a:rPr>
              <a:t>open</a:t>
            </a:r>
            <a:r>
              <a:rPr lang="en-US" dirty="0">
                <a:cs typeface="Arial" panose="020B0604020202020204" pitchFamily="34" charset="0"/>
              </a:rPr>
              <a:t> | impossible, </a:t>
            </a:r>
            <a:r>
              <a:rPr lang="en-US" dirty="0" err="1">
                <a:cs typeface="Arial" panose="020B0604020202020204" pitchFamily="34" charset="0"/>
              </a:rPr>
              <a:t>png</a:t>
            </a:r>
            <a:r>
              <a:rPr lang="en-US" dirty="0">
                <a:cs typeface="Arial" panose="020B0604020202020204" pitchFamily="34" charset="0"/>
              </a:rPr>
              <a:t>, radio, fast, don’t</a:t>
            </a:r>
          </a:p>
          <a:p>
            <a:pPr marL="285750" indent="-285750">
              <a:buFont typeface="Arial" panose="020B0604020202020204" pitchFamily="34" charset="0"/>
              <a:buChar char="•"/>
            </a:pPr>
            <a:r>
              <a:rPr lang="en-US" b="1" dirty="0">
                <a:cs typeface="Arial" panose="020B0604020202020204" pitchFamily="34" charset="0"/>
              </a:rPr>
              <a:t>error</a:t>
            </a:r>
            <a:r>
              <a:rPr lang="en-US" dirty="0">
                <a:cs typeface="Arial" panose="020B0604020202020204" pitchFamily="34" charset="0"/>
              </a:rPr>
              <a:t> | started, was, strict, existing, rather</a:t>
            </a:r>
          </a:p>
          <a:p>
            <a:pPr marL="285750" indent="-285750">
              <a:buFont typeface="Arial" panose="020B0604020202020204" pitchFamily="34" charset="0"/>
              <a:buChar char="•"/>
            </a:pPr>
            <a:r>
              <a:rPr lang="en-US" b="1" dirty="0">
                <a:cs typeface="Arial" panose="020B0604020202020204" pitchFamily="34" charset="0"/>
              </a:rPr>
              <a:t>option</a:t>
            </a:r>
            <a:r>
              <a:rPr lang="en-US" dirty="0">
                <a:cs typeface="Arial" panose="020B0604020202020204" pitchFamily="34" charset="0"/>
              </a:rPr>
              <a:t> | </a:t>
            </a:r>
            <a:r>
              <a:rPr lang="en-US" dirty="0" err="1">
                <a:cs typeface="Arial" panose="020B0604020202020204" pitchFamily="34" charset="0"/>
              </a:rPr>
              <a:t>accesskeys</a:t>
            </a:r>
            <a:r>
              <a:rPr lang="en-US" dirty="0">
                <a:cs typeface="Arial" panose="020B0604020202020204" pitchFamily="34" charset="0"/>
              </a:rPr>
              <a:t>, </a:t>
            </a:r>
            <a:r>
              <a:rPr lang="en-US" dirty="0" err="1">
                <a:cs typeface="Arial" panose="020B0604020202020204" pitchFamily="34" charset="0"/>
              </a:rPr>
              <a:t>realplayer</a:t>
            </a:r>
            <a:r>
              <a:rPr lang="en-US" dirty="0">
                <a:cs typeface="Arial" panose="020B0604020202020204" pitchFamily="34" charset="0"/>
              </a:rPr>
              <a:t>, which, progress, visible</a:t>
            </a:r>
          </a:p>
          <a:p>
            <a:pPr marL="285750" indent="-285750">
              <a:buFont typeface="Arial" panose="020B0604020202020204" pitchFamily="34" charset="0"/>
              <a:buChar char="•"/>
            </a:pPr>
            <a:r>
              <a:rPr lang="en-US" b="1" dirty="0">
                <a:cs typeface="Arial" panose="020B0604020202020204" pitchFamily="34" charset="0"/>
              </a:rPr>
              <a:t>to</a:t>
            </a:r>
            <a:r>
              <a:rPr lang="en-US" dirty="0">
                <a:cs typeface="Arial" panose="020B0604020202020204" pitchFamily="34" charset="0"/>
              </a:rPr>
              <a:t> | whenever, searching, encryption, brings, secure</a:t>
            </a:r>
          </a:p>
          <a:p>
            <a:pPr marL="285750" indent="-285750">
              <a:buFont typeface="Arial" panose="020B0604020202020204" pitchFamily="34" charset="0"/>
              <a:buChar char="•"/>
            </a:pPr>
            <a:r>
              <a:rPr lang="en-US" b="1" dirty="0">
                <a:cs typeface="Arial" panose="020B0604020202020204" pitchFamily="34" charset="0"/>
              </a:rPr>
              <a:t>should</a:t>
            </a:r>
            <a:r>
              <a:rPr lang="en-US" dirty="0">
                <a:cs typeface="Arial" panose="020B0604020202020204" pitchFamily="34" charset="0"/>
              </a:rPr>
              <a:t> | malformed, responding, profile, 4, logging</a:t>
            </a:r>
          </a:p>
          <a:p>
            <a:pPr marL="285750" indent="-285750">
              <a:buFont typeface="Arial" panose="020B0604020202020204" pitchFamily="34" charset="0"/>
              <a:buChar char="•"/>
            </a:pPr>
            <a:r>
              <a:rPr lang="en-US" b="1" dirty="0">
                <a:cs typeface="Arial" panose="020B0604020202020204" pitchFamily="34" charset="0"/>
              </a:rPr>
              <a:t>firebird</a:t>
            </a:r>
            <a:r>
              <a:rPr lang="en-US" dirty="0">
                <a:cs typeface="Arial" panose="020B0604020202020204" pitchFamily="34" charset="0"/>
              </a:rPr>
              <a:t> | users, column, more, speed, return</a:t>
            </a:r>
          </a:p>
          <a:p>
            <a:pPr marL="285750" indent="-285750">
              <a:buFont typeface="Arial" panose="020B0604020202020204" pitchFamily="34" charset="0"/>
              <a:buChar char="•"/>
            </a:pPr>
            <a:r>
              <a:rPr lang="en-US" b="1" dirty="0" err="1">
                <a:cs typeface="Arial" panose="020B0604020202020204" pitchFamily="34" charset="0"/>
              </a:rPr>
              <a:t>javascript</a:t>
            </a:r>
            <a:r>
              <a:rPr lang="en-US" dirty="0">
                <a:cs typeface="Arial" panose="020B0604020202020204" pitchFamily="34" charset="0"/>
              </a:rPr>
              <a:t> | talkback, extension, install, leaving, sends</a:t>
            </a:r>
          </a:p>
          <a:p>
            <a:pPr marL="285750" indent="-285750">
              <a:buFont typeface="Arial" panose="020B0604020202020204" pitchFamily="34" charset="0"/>
              <a:buChar char="•"/>
            </a:pPr>
            <a:r>
              <a:rPr lang="en-US" b="1" dirty="0">
                <a:cs typeface="Arial" panose="020B0604020202020204" pitchFamily="34" charset="0"/>
              </a:rPr>
              <a:t>button</a:t>
            </a:r>
            <a:r>
              <a:rPr lang="en-US" dirty="0">
                <a:cs typeface="Arial" panose="020B0604020202020204" pitchFamily="34" charset="0"/>
              </a:rPr>
              <a:t> | checked, horizontal, child, something, every</a:t>
            </a:r>
          </a:p>
          <a:p>
            <a:pPr marL="285750" indent="-285750">
              <a:buFont typeface="Arial" panose="020B0604020202020204" pitchFamily="34" charset="0"/>
              <a:buChar char="•"/>
            </a:pPr>
            <a:r>
              <a:rPr lang="en-US" b="1" dirty="0">
                <a:cs typeface="Arial" panose="020B0604020202020204" pitchFamily="34" charset="0"/>
              </a:rPr>
              <a:t>hit</a:t>
            </a:r>
            <a:r>
              <a:rPr lang="en-US" dirty="0">
                <a:cs typeface="Arial" panose="020B0604020202020204" pitchFamily="34" charset="0"/>
              </a:rPr>
              <a:t> | protocol, follow, overflow, focus, true</a:t>
            </a:r>
          </a:p>
          <a:p>
            <a:pPr marL="285750" indent="-285750">
              <a:buFont typeface="Arial" panose="020B0604020202020204" pitchFamily="34" charset="0"/>
              <a:buChar char="•"/>
            </a:pPr>
            <a:r>
              <a:rPr lang="en-US" b="1" dirty="0">
                <a:cs typeface="Arial" panose="020B0604020202020204" pitchFamily="34" charset="0"/>
              </a:rPr>
              <a:t>servers</a:t>
            </a:r>
            <a:r>
              <a:rPr lang="en-US" dirty="0">
                <a:cs typeface="Arial" panose="020B0604020202020204" pitchFamily="34" charset="0"/>
              </a:rPr>
              <a:t> | offer, highlighted, sites, responding, way</a:t>
            </a:r>
          </a:p>
          <a:p>
            <a:pPr marL="285750" indent="-285750">
              <a:buFont typeface="Arial" panose="020B0604020202020204" pitchFamily="34" charset="0"/>
              <a:buChar char="•"/>
            </a:pPr>
            <a:r>
              <a:rPr lang="en-US" b="1" dirty="0">
                <a:cs typeface="Arial" panose="020B0604020202020204" pitchFamily="34" charset="0"/>
              </a:rPr>
              <a:t>such</a:t>
            </a:r>
            <a:r>
              <a:rPr lang="en-US" dirty="0">
                <a:cs typeface="Arial" panose="020B0604020202020204" pitchFamily="34" charset="0"/>
              </a:rPr>
              <a:t> | few, weird, changes, instances, fonts</a:t>
            </a:r>
          </a:p>
          <a:p>
            <a:pPr marL="285750" indent="-285750">
              <a:buFont typeface="Arial" panose="020B0604020202020204" pitchFamily="34" charset="0"/>
              <a:buChar char="•"/>
            </a:pPr>
            <a:r>
              <a:rPr lang="en-US" b="1" dirty="0">
                <a:cs typeface="Arial" panose="020B0604020202020204" pitchFamily="34" charset="0"/>
              </a:rPr>
              <a:t>separate</a:t>
            </a:r>
            <a:r>
              <a:rPr lang="en-US" dirty="0">
                <a:cs typeface="Arial" panose="020B0604020202020204" pitchFamily="34" charset="0"/>
              </a:rPr>
              <a:t> | take, renaming, moving, tar, scroll</a:t>
            </a:r>
          </a:p>
          <a:p>
            <a:pPr marL="285750" indent="-285750">
              <a:buFont typeface="Arial" panose="020B0604020202020204" pitchFamily="34" charset="0"/>
              <a:buChar char="•"/>
            </a:pPr>
            <a:r>
              <a:rPr lang="en-US" b="1" dirty="0">
                <a:cs typeface="Arial" panose="020B0604020202020204" pitchFamily="34" charset="0"/>
              </a:rPr>
              <a:t>case</a:t>
            </a:r>
            <a:r>
              <a:rPr lang="en-US" dirty="0">
                <a:cs typeface="Arial" panose="020B0604020202020204" pitchFamily="34" charset="0"/>
              </a:rPr>
              <a:t> | browse, </a:t>
            </a:r>
            <a:r>
              <a:rPr lang="en-US" dirty="0" err="1">
                <a:cs typeface="Arial" panose="020B0604020202020204" pitchFamily="34" charset="0"/>
              </a:rPr>
              <a:t>fullscreen</a:t>
            </a:r>
            <a:r>
              <a:rPr lang="en-US" dirty="0">
                <a:cs typeface="Arial" panose="020B0604020202020204" pitchFamily="34" charset="0"/>
              </a:rPr>
              <a:t>, </a:t>
            </a:r>
            <a:r>
              <a:rPr lang="en-US" dirty="0" err="1">
                <a:cs typeface="Arial" panose="020B0604020202020204" pitchFamily="34" charset="0"/>
              </a:rPr>
              <a:t>addressbar</a:t>
            </a:r>
            <a:r>
              <a:rPr lang="en-US" dirty="0">
                <a:cs typeface="Arial" panose="020B0604020202020204" pitchFamily="34" charset="0"/>
              </a:rPr>
              <a:t>, creating, dragged</a:t>
            </a:r>
          </a:p>
          <a:p>
            <a:pPr marL="285750" indent="-285750">
              <a:buFont typeface="Arial" panose="020B0604020202020204" pitchFamily="34" charset="0"/>
              <a:buChar char="•"/>
            </a:pPr>
            <a:r>
              <a:rPr lang="en-US" b="1" dirty="0">
                <a:cs typeface="Arial" panose="020B0604020202020204" pitchFamily="34" charset="0"/>
              </a:rPr>
              <a:t>dragged</a:t>
            </a:r>
            <a:r>
              <a:rPr lang="en-US" dirty="0">
                <a:cs typeface="Arial" panose="020B0604020202020204" pitchFamily="34" charset="0"/>
              </a:rPr>
              <a:t> | case, brings, transparent, created, unexpected</a:t>
            </a:r>
          </a:p>
          <a:p>
            <a:pPr marL="285750" indent="-285750">
              <a:buFont typeface="Arial" panose="020B0604020202020204" pitchFamily="34" charset="0"/>
              <a:buChar char="•"/>
            </a:pPr>
            <a:r>
              <a:rPr lang="en-US" b="1" dirty="0">
                <a:cs typeface="Arial" panose="020B0604020202020204" pitchFamily="34" charset="0"/>
              </a:rPr>
              <a:t>handler</a:t>
            </a:r>
            <a:r>
              <a:rPr lang="en-US" dirty="0">
                <a:cs typeface="Arial" panose="020B0604020202020204" pitchFamily="34" charset="0"/>
              </a:rPr>
              <a:t> | compile, closes, skin, having, breaks</a:t>
            </a:r>
          </a:p>
          <a:p>
            <a:pPr marL="285750" indent="-285750">
              <a:buFont typeface="Arial" panose="020B0604020202020204" pitchFamily="34" charset="0"/>
              <a:buChar char="•"/>
            </a:pPr>
            <a:r>
              <a:rPr lang="en-US" b="1" dirty="0">
                <a:cs typeface="Arial" panose="020B0604020202020204" pitchFamily="34" charset="0"/>
              </a:rPr>
              <a:t>example</a:t>
            </a:r>
            <a:r>
              <a:rPr lang="en-US" dirty="0">
                <a:cs typeface="Arial" panose="020B0604020202020204" pitchFamily="34" charset="0"/>
              </a:rPr>
              <a:t> | filename, your, numbers, advanced, </a:t>
            </a:r>
            <a:r>
              <a:rPr lang="en-US" dirty="0" err="1">
                <a:cs typeface="Arial" panose="020B0604020202020204" pitchFamily="34" charset="0"/>
              </a:rPr>
              <a:t>macos</a:t>
            </a:r>
            <a:endParaRPr lang="en-US" dirty="0">
              <a:cs typeface="Arial" panose="020B0604020202020204" pitchFamily="34" charset="0"/>
            </a:endParaRPr>
          </a:p>
        </p:txBody>
      </p:sp>
      <p:sp>
        <p:nvSpPr>
          <p:cNvPr id="4" name="TextBox 3">
            <a:extLst>
              <a:ext uri="{FF2B5EF4-FFF2-40B4-BE49-F238E27FC236}">
                <a16:creationId xmlns:a16="http://schemas.microsoft.com/office/drawing/2014/main" id="{0DA55F04-A167-4E36-936E-D4943CA69E50}"/>
              </a:ext>
            </a:extLst>
          </p:cNvPr>
          <p:cNvSpPr txBox="1"/>
          <p:nvPr/>
        </p:nvSpPr>
        <p:spPr>
          <a:xfrm>
            <a:off x="3833769" y="231503"/>
            <a:ext cx="3197094" cy="584775"/>
          </a:xfrm>
          <a:prstGeom prst="rect">
            <a:avLst/>
          </a:prstGeom>
          <a:noFill/>
        </p:spPr>
        <p:txBody>
          <a:bodyPr wrap="none" rtlCol="0">
            <a:spAutoFit/>
          </a:bodyPr>
          <a:lstStyle/>
          <a:p>
            <a:r>
              <a:rPr lang="en-US" sz="3200" dirty="0"/>
              <a:t>Skip-Gram Results</a:t>
            </a:r>
          </a:p>
        </p:txBody>
      </p:sp>
    </p:spTree>
    <p:extLst>
      <p:ext uri="{BB962C8B-B14F-4D97-AF65-F5344CB8AC3E}">
        <p14:creationId xmlns:p14="http://schemas.microsoft.com/office/powerpoint/2010/main" val="1096805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56B9F3FF-F6EB-464B-A8DA-B9726C39B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9062" y="0"/>
            <a:ext cx="707072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11F82D2-3741-4EF6-8D57-E1517442843C}"/>
              </a:ext>
            </a:extLst>
          </p:cNvPr>
          <p:cNvSpPr txBox="1"/>
          <p:nvPr/>
        </p:nvSpPr>
        <p:spPr>
          <a:xfrm>
            <a:off x="382213" y="3167390"/>
            <a:ext cx="4517134" cy="523220"/>
          </a:xfrm>
          <a:prstGeom prst="rect">
            <a:avLst/>
          </a:prstGeom>
          <a:noFill/>
        </p:spPr>
        <p:txBody>
          <a:bodyPr wrap="none" rtlCol="0">
            <a:spAutoFit/>
          </a:bodyPr>
          <a:lstStyle/>
          <a:p>
            <a:r>
              <a:rPr lang="en-US" sz="2800" dirty="0"/>
              <a:t>Word Visualization with t-SNE</a:t>
            </a:r>
          </a:p>
        </p:txBody>
      </p:sp>
    </p:spTree>
    <p:extLst>
      <p:ext uri="{BB962C8B-B14F-4D97-AF65-F5344CB8AC3E}">
        <p14:creationId xmlns:p14="http://schemas.microsoft.com/office/powerpoint/2010/main" val="3232532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EAB3DC-1FAB-42C0-8B31-914A8EE133EF}"/>
              </a:ext>
            </a:extLst>
          </p:cNvPr>
          <p:cNvSpPr txBox="1"/>
          <p:nvPr/>
        </p:nvSpPr>
        <p:spPr>
          <a:xfrm>
            <a:off x="365872" y="849448"/>
            <a:ext cx="11460255" cy="2369880"/>
          </a:xfrm>
          <a:prstGeom prst="rect">
            <a:avLst/>
          </a:prstGeom>
          <a:noFill/>
        </p:spPr>
        <p:txBody>
          <a:bodyPr wrap="square">
            <a:spAutoFit/>
          </a:bodyPr>
          <a:lstStyle/>
          <a:p>
            <a:pPr algn="l"/>
            <a:r>
              <a:rPr lang="en-US" sz="2800" b="0" dirty="0">
                <a:solidFill>
                  <a:srgbClr val="292929"/>
                </a:solidFill>
                <a:effectLst>
                  <a:outerShdw blurRad="38100" dist="38100" dir="2700000" algn="tl">
                    <a:srgbClr val="000000">
                      <a:alpha val="43137"/>
                    </a:srgbClr>
                  </a:outerShdw>
                </a:effectLst>
              </a:rPr>
              <a:t>What is word2vec?</a:t>
            </a:r>
          </a:p>
          <a:p>
            <a:pPr algn="l"/>
            <a:endParaRPr lang="en-US" sz="2400" dirty="0">
              <a:solidFill>
                <a:srgbClr val="292929"/>
              </a:solidFill>
            </a:endParaRPr>
          </a:p>
          <a:p>
            <a:pPr marL="342900" indent="-342900" algn="l">
              <a:buFont typeface="Wingdings" panose="05000000000000000000" pitchFamily="2" charset="2"/>
              <a:buChar char="§"/>
            </a:pPr>
            <a:r>
              <a:rPr lang="en-US" sz="2400" b="0" i="0" dirty="0">
                <a:solidFill>
                  <a:srgbClr val="292929"/>
                </a:solidFill>
                <a:effectLst/>
              </a:rPr>
              <a:t>Word2vec is an approach to create word embeddings.</a:t>
            </a:r>
          </a:p>
          <a:p>
            <a:pPr marL="342900" indent="-342900" algn="l">
              <a:buFont typeface="Wingdings" panose="05000000000000000000" pitchFamily="2" charset="2"/>
              <a:buChar char="§"/>
            </a:pPr>
            <a:r>
              <a:rPr lang="en-US" sz="2400" b="0" i="0" dirty="0">
                <a:solidFill>
                  <a:srgbClr val="292929"/>
                </a:solidFill>
                <a:effectLst/>
              </a:rPr>
              <a:t>Word embedding is a representation of a word as a numeric vector.</a:t>
            </a:r>
          </a:p>
          <a:p>
            <a:pPr marL="342900" indent="-342900" algn="l">
              <a:buFont typeface="Wingdings" panose="05000000000000000000" pitchFamily="2" charset="2"/>
              <a:buChar char="§"/>
            </a:pPr>
            <a:r>
              <a:rPr lang="en-US" sz="2400" b="0" i="0" dirty="0">
                <a:solidFill>
                  <a:srgbClr val="292929"/>
                </a:solidFill>
                <a:effectLst/>
              </a:rPr>
              <a:t>Except for word2vec there exist other methods to create word embeddings, such as </a:t>
            </a:r>
            <a:r>
              <a:rPr lang="en-US" sz="2400" b="0" i="0" dirty="0" err="1">
                <a:solidFill>
                  <a:srgbClr val="292929"/>
                </a:solidFill>
                <a:effectLst/>
              </a:rPr>
              <a:t>fastText</a:t>
            </a:r>
            <a:r>
              <a:rPr lang="en-US" sz="2400" b="0" i="0" dirty="0">
                <a:solidFill>
                  <a:srgbClr val="292929"/>
                </a:solidFill>
                <a:effectLst/>
              </a:rPr>
              <a:t>, </a:t>
            </a:r>
            <a:r>
              <a:rPr lang="en-US" sz="2400" b="0" i="0" dirty="0" err="1">
                <a:solidFill>
                  <a:srgbClr val="292929"/>
                </a:solidFill>
                <a:effectLst/>
              </a:rPr>
              <a:t>GloVe</a:t>
            </a:r>
            <a:r>
              <a:rPr lang="en-US" sz="2400" b="0" i="0" dirty="0">
                <a:solidFill>
                  <a:srgbClr val="292929"/>
                </a:solidFill>
                <a:effectLst/>
              </a:rPr>
              <a:t>, ELMO, BERT, GPT-2, etc.</a:t>
            </a:r>
          </a:p>
        </p:txBody>
      </p:sp>
      <p:sp>
        <p:nvSpPr>
          <p:cNvPr id="5" name="TextBox 4">
            <a:extLst>
              <a:ext uri="{FF2B5EF4-FFF2-40B4-BE49-F238E27FC236}">
                <a16:creationId xmlns:a16="http://schemas.microsoft.com/office/drawing/2014/main" id="{FEC96D3C-DB99-4A79-8CEB-437113A40998}"/>
              </a:ext>
            </a:extLst>
          </p:cNvPr>
          <p:cNvSpPr txBox="1"/>
          <p:nvPr/>
        </p:nvSpPr>
        <p:spPr>
          <a:xfrm>
            <a:off x="365872" y="3700229"/>
            <a:ext cx="11460255" cy="1938992"/>
          </a:xfrm>
          <a:prstGeom prst="rect">
            <a:avLst/>
          </a:prstGeom>
          <a:noFill/>
        </p:spPr>
        <p:txBody>
          <a:bodyPr wrap="square">
            <a:spAutoFit/>
          </a:bodyPr>
          <a:lstStyle/>
          <a:p>
            <a:pPr algn="l"/>
            <a:r>
              <a:rPr lang="en-US" sz="2400" b="0" i="0" dirty="0">
                <a:solidFill>
                  <a:srgbClr val="292929"/>
                </a:solidFill>
                <a:effectLst/>
              </a:rPr>
              <a:t>There are two word2vec architectures proposed in the paper:</a:t>
            </a:r>
          </a:p>
          <a:p>
            <a:pPr algn="l"/>
            <a:endParaRPr lang="en-US" sz="2400" b="0" i="0" dirty="0">
              <a:solidFill>
                <a:srgbClr val="292929"/>
              </a:solidFill>
              <a:effectLst/>
            </a:endParaRPr>
          </a:p>
          <a:p>
            <a:pPr marL="342900" indent="-342900" algn="l">
              <a:buFont typeface="Wingdings" panose="05000000000000000000" pitchFamily="2" charset="2"/>
              <a:buChar char="§"/>
            </a:pPr>
            <a:r>
              <a:rPr lang="en-US" sz="2400" b="1" i="0" dirty="0">
                <a:solidFill>
                  <a:srgbClr val="292929"/>
                </a:solidFill>
                <a:effectLst/>
              </a:rPr>
              <a:t>CBOW</a:t>
            </a:r>
            <a:r>
              <a:rPr lang="en-US" sz="2400" b="0" i="0" dirty="0">
                <a:solidFill>
                  <a:srgbClr val="292929"/>
                </a:solidFill>
                <a:effectLst/>
              </a:rPr>
              <a:t> (Continuous Bag-of-Words) : a model that predicts a current word based on its context words.</a:t>
            </a:r>
          </a:p>
          <a:p>
            <a:pPr marL="342900" indent="-342900" algn="l">
              <a:buFont typeface="Wingdings" panose="05000000000000000000" pitchFamily="2" charset="2"/>
              <a:buChar char="§"/>
            </a:pPr>
            <a:r>
              <a:rPr lang="en-US" sz="2400" b="1" i="0" dirty="0">
                <a:solidFill>
                  <a:srgbClr val="292929"/>
                </a:solidFill>
                <a:effectLst/>
              </a:rPr>
              <a:t>Skip-Gram: </a:t>
            </a:r>
            <a:r>
              <a:rPr lang="en-US" sz="2400" dirty="0">
                <a:solidFill>
                  <a:srgbClr val="292929"/>
                </a:solidFill>
              </a:rPr>
              <a:t> </a:t>
            </a:r>
            <a:r>
              <a:rPr lang="en-US" sz="2400" b="0" i="0" dirty="0">
                <a:solidFill>
                  <a:srgbClr val="292929"/>
                </a:solidFill>
                <a:effectLst/>
              </a:rPr>
              <a:t>a model that predicts context words based on the current word.</a:t>
            </a:r>
          </a:p>
        </p:txBody>
      </p:sp>
    </p:spTree>
    <p:extLst>
      <p:ext uri="{BB962C8B-B14F-4D97-AF65-F5344CB8AC3E}">
        <p14:creationId xmlns:p14="http://schemas.microsoft.com/office/powerpoint/2010/main" val="3882605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5E61F-ED8E-4D5F-A66B-497D752D3B8F}"/>
              </a:ext>
            </a:extLst>
          </p:cNvPr>
          <p:cNvSpPr>
            <a:spLocks noGrp="1"/>
          </p:cNvSpPr>
          <p:nvPr>
            <p:ph type="title"/>
          </p:nvPr>
        </p:nvSpPr>
        <p:spPr>
          <a:xfrm>
            <a:off x="144556" y="211999"/>
            <a:ext cx="7037253" cy="574442"/>
          </a:xfrm>
        </p:spPr>
        <p:txBody>
          <a:bodyPr>
            <a:normAutofit fontScale="90000"/>
          </a:bodyPr>
          <a:lstStyle/>
          <a:p>
            <a:r>
              <a:rPr lang="en-US" b="1" dirty="0"/>
              <a:t>Word2Vec</a:t>
            </a:r>
            <a:r>
              <a:rPr lang="en-US" dirty="0"/>
              <a:t> Model Architecture </a:t>
            </a:r>
          </a:p>
        </p:txBody>
      </p:sp>
      <p:pic>
        <p:nvPicPr>
          <p:cNvPr id="5122" name="Picture 2" descr="Word2Vec model architecture">
            <a:extLst>
              <a:ext uri="{FF2B5EF4-FFF2-40B4-BE49-F238E27FC236}">
                <a16:creationId xmlns:a16="http://schemas.microsoft.com/office/drawing/2014/main" id="{3ABCAC96-AA7D-4A68-AFE2-D3F3338E8F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9969" y="1692685"/>
            <a:ext cx="8012061" cy="49248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432AC9D-0872-4575-B077-B01C2408AB36}"/>
              </a:ext>
            </a:extLst>
          </p:cNvPr>
          <p:cNvSpPr txBox="1"/>
          <p:nvPr/>
        </p:nvSpPr>
        <p:spPr>
          <a:xfrm>
            <a:off x="144556" y="923382"/>
            <a:ext cx="11863667" cy="369332"/>
          </a:xfrm>
          <a:prstGeom prst="rect">
            <a:avLst/>
          </a:prstGeom>
          <a:noFill/>
        </p:spPr>
        <p:txBody>
          <a:bodyPr wrap="square">
            <a:spAutoFit/>
          </a:bodyPr>
          <a:lstStyle/>
          <a:p>
            <a:r>
              <a:rPr lang="en-US" b="0" i="0" dirty="0">
                <a:solidFill>
                  <a:srgbClr val="292929"/>
                </a:solidFill>
                <a:effectLst/>
                <a:latin typeface="charter"/>
              </a:rPr>
              <a:t>Word2vec is based on the idea that a word’s meaning is defined by its context. Context is represented as surrounding words.</a:t>
            </a:r>
            <a:endParaRPr lang="en-US" dirty="0"/>
          </a:p>
        </p:txBody>
      </p:sp>
    </p:spTree>
    <p:extLst>
      <p:ext uri="{BB962C8B-B14F-4D97-AF65-F5344CB8AC3E}">
        <p14:creationId xmlns:p14="http://schemas.microsoft.com/office/powerpoint/2010/main" val="2566941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A9B8A-D4B3-41A0-B8B9-E9451F074015}"/>
              </a:ext>
            </a:extLst>
          </p:cNvPr>
          <p:cNvSpPr>
            <a:spLocks noGrp="1"/>
          </p:cNvSpPr>
          <p:nvPr>
            <p:ph type="title"/>
          </p:nvPr>
        </p:nvSpPr>
        <p:spPr>
          <a:xfrm>
            <a:off x="327212" y="230654"/>
            <a:ext cx="10515600" cy="1325563"/>
          </a:xfrm>
        </p:spPr>
        <p:txBody>
          <a:bodyPr/>
          <a:lstStyle/>
          <a:p>
            <a:r>
              <a:rPr lang="en-US" b="1" dirty="0"/>
              <a:t>CBOW</a:t>
            </a:r>
            <a:r>
              <a:rPr lang="en-US" dirty="0"/>
              <a:t> &amp; </a:t>
            </a:r>
            <a:r>
              <a:rPr lang="en-US" b="1" dirty="0"/>
              <a:t>Skip</a:t>
            </a:r>
            <a:r>
              <a:rPr lang="en-US" dirty="0"/>
              <a:t> Gram Model</a:t>
            </a:r>
          </a:p>
        </p:txBody>
      </p:sp>
      <p:sp>
        <p:nvSpPr>
          <p:cNvPr id="3" name="Content Placeholder 2">
            <a:extLst>
              <a:ext uri="{FF2B5EF4-FFF2-40B4-BE49-F238E27FC236}">
                <a16:creationId xmlns:a16="http://schemas.microsoft.com/office/drawing/2014/main" id="{FA628B24-47F5-4E09-B980-11BE3B328C84}"/>
              </a:ext>
            </a:extLst>
          </p:cNvPr>
          <p:cNvSpPr>
            <a:spLocks noGrp="1"/>
          </p:cNvSpPr>
          <p:nvPr>
            <p:ph idx="1"/>
          </p:nvPr>
        </p:nvSpPr>
        <p:spPr>
          <a:xfrm>
            <a:off x="327212" y="1449106"/>
            <a:ext cx="11438964" cy="5178239"/>
          </a:xfrm>
        </p:spPr>
        <p:txBody>
          <a:bodyPr/>
          <a:lstStyle/>
          <a:p>
            <a:pPr marL="0" indent="0" algn="l">
              <a:buNone/>
            </a:pPr>
            <a:r>
              <a:rPr lang="en-US" b="0" i="0" dirty="0">
                <a:effectLst/>
              </a:rPr>
              <a:t>The Model consists of two models:</a:t>
            </a:r>
          </a:p>
          <a:p>
            <a:pPr marL="0" indent="0" algn="l">
              <a:buNone/>
            </a:pPr>
            <a:r>
              <a:rPr lang="en-US" b="0" i="0" dirty="0">
                <a:solidFill>
                  <a:srgbClr val="0A0B09"/>
                </a:solidFill>
                <a:effectLst/>
              </a:rPr>
              <a:t>Continuous Bag-of-Words model (CBOW)</a:t>
            </a:r>
          </a:p>
          <a:p>
            <a:r>
              <a:rPr lang="en-US" sz="2000" b="0" i="0" dirty="0">
                <a:effectLst/>
              </a:rPr>
              <a:t>In this approach, the model uses </a:t>
            </a:r>
            <a:r>
              <a:rPr lang="en-US" sz="2000" b="1" i="0" dirty="0">
                <a:effectLst/>
              </a:rPr>
              <a:t>context</a:t>
            </a:r>
            <a:r>
              <a:rPr lang="en-US" sz="2000" b="0" i="0" dirty="0">
                <a:effectLst/>
              </a:rPr>
              <a:t> words to </a:t>
            </a:r>
            <a:r>
              <a:rPr lang="en-US" sz="2000" b="1" i="0" dirty="0">
                <a:effectLst/>
              </a:rPr>
              <a:t>predict</a:t>
            </a:r>
            <a:r>
              <a:rPr lang="en-US" sz="2000" b="0" i="0" dirty="0">
                <a:effectLst/>
              </a:rPr>
              <a:t> the </a:t>
            </a:r>
            <a:r>
              <a:rPr lang="en-US" sz="2000" b="1" i="0" dirty="0">
                <a:effectLst/>
              </a:rPr>
              <a:t>target</a:t>
            </a:r>
            <a:r>
              <a:rPr lang="en-US" sz="2000" b="0" i="0" dirty="0">
                <a:effectLst/>
              </a:rPr>
              <a:t> words.</a:t>
            </a:r>
          </a:p>
          <a:p>
            <a:r>
              <a:rPr lang="en-US" sz="2000" b="0" i="0" dirty="0">
                <a:effectLst/>
              </a:rPr>
              <a:t>The input may be a group of words or a single word.</a:t>
            </a:r>
          </a:p>
          <a:p>
            <a:pPr marL="0" indent="0">
              <a:buNone/>
            </a:pPr>
            <a:endParaRPr lang="en-US" sz="2000" b="0" i="0" dirty="0">
              <a:effectLst/>
            </a:endParaRPr>
          </a:p>
          <a:p>
            <a:pPr marL="0" indent="0">
              <a:buNone/>
            </a:pPr>
            <a:r>
              <a:rPr lang="en-US" dirty="0">
                <a:solidFill>
                  <a:srgbClr val="0A0B09"/>
                </a:solidFill>
              </a:rPr>
              <a:t>S</a:t>
            </a:r>
            <a:r>
              <a:rPr lang="en-US" b="0" i="0" dirty="0">
                <a:solidFill>
                  <a:srgbClr val="0A0B09"/>
                </a:solidFill>
                <a:effectLst/>
              </a:rPr>
              <a:t>kip-gram model</a:t>
            </a:r>
          </a:p>
          <a:p>
            <a:r>
              <a:rPr lang="en-US" sz="2000" b="0" i="0" dirty="0">
                <a:effectLst/>
              </a:rPr>
              <a:t>In this approach, the model uses the </a:t>
            </a:r>
            <a:r>
              <a:rPr lang="en-US" sz="2000" b="1" i="0" dirty="0">
                <a:effectLst/>
              </a:rPr>
              <a:t>target</a:t>
            </a:r>
            <a:r>
              <a:rPr lang="en-US" sz="2000" b="0" i="0" dirty="0">
                <a:effectLst/>
              </a:rPr>
              <a:t> words to predict the </a:t>
            </a:r>
            <a:r>
              <a:rPr lang="en-US" sz="2000" b="1" i="0" dirty="0">
                <a:effectLst/>
              </a:rPr>
              <a:t>context</a:t>
            </a:r>
            <a:r>
              <a:rPr lang="en-US" sz="2000" b="0" i="0" dirty="0">
                <a:effectLst/>
              </a:rPr>
              <a:t> words.</a:t>
            </a:r>
          </a:p>
          <a:p>
            <a:r>
              <a:rPr lang="en-US" sz="2000" b="0" i="0" dirty="0">
                <a:effectLst/>
              </a:rPr>
              <a:t>involves training a neural network to learn the weights of the hidden layer</a:t>
            </a:r>
          </a:p>
          <a:p>
            <a:r>
              <a:rPr lang="en-US" sz="2000" b="0" i="0" dirty="0">
                <a:effectLst/>
              </a:rPr>
              <a:t>Given a specific word as its input, the model’s goal is to look into the dictionary and pick a word whose </a:t>
            </a:r>
            <a:r>
              <a:rPr lang="en-US" sz="2000" b="1" i="0" u="sng" dirty="0">
                <a:effectLst/>
              </a:rPr>
              <a:t>context is closely related to the target word.</a:t>
            </a:r>
          </a:p>
          <a:p>
            <a:endParaRPr lang="en-US" sz="2000" b="0" i="0" dirty="0">
              <a:effectLst/>
            </a:endParaRPr>
          </a:p>
          <a:p>
            <a:endParaRPr lang="en-US" b="0" i="0" dirty="0">
              <a:solidFill>
                <a:srgbClr val="0A0B09"/>
              </a:solidFill>
              <a:effectLst/>
            </a:endParaRPr>
          </a:p>
          <a:p>
            <a:pPr marL="0" indent="0">
              <a:buNone/>
            </a:pPr>
            <a:endParaRPr lang="en-US" b="0" i="0" dirty="0">
              <a:solidFill>
                <a:srgbClr val="0A0B09"/>
              </a:solidFill>
              <a:effectLst/>
            </a:endParaRPr>
          </a:p>
          <a:p>
            <a:endParaRPr lang="en-US" dirty="0"/>
          </a:p>
        </p:txBody>
      </p:sp>
      <p:pic>
        <p:nvPicPr>
          <p:cNvPr id="4" name="Picture 6" descr="Word2Vec For Word Embeddings">
            <a:extLst>
              <a:ext uri="{FF2B5EF4-FFF2-40B4-BE49-F238E27FC236}">
                <a16:creationId xmlns:a16="http://schemas.microsoft.com/office/drawing/2014/main" id="{DA343067-DD0F-444E-96E0-FC02927773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5326" y="1498319"/>
            <a:ext cx="299085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185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F163-0981-43AE-8F71-26DC1C246CC3}"/>
              </a:ext>
            </a:extLst>
          </p:cNvPr>
          <p:cNvSpPr>
            <a:spLocks noGrp="1"/>
          </p:cNvSpPr>
          <p:nvPr>
            <p:ph type="title"/>
          </p:nvPr>
        </p:nvSpPr>
        <p:spPr>
          <a:xfrm>
            <a:off x="636864" y="214124"/>
            <a:ext cx="10515600" cy="742222"/>
          </a:xfrm>
        </p:spPr>
        <p:txBody>
          <a:bodyPr>
            <a:normAutofit/>
          </a:bodyPr>
          <a:lstStyle/>
          <a:p>
            <a:r>
              <a:rPr lang="en-US" b="1" i="0" dirty="0">
                <a:solidFill>
                  <a:srgbClr val="333333"/>
                </a:solidFill>
                <a:effectLst/>
                <a:latin typeface="Open Sans" panose="020B0606030504020204" pitchFamily="34" charset="0"/>
              </a:rPr>
              <a:t>Model Architecture and Training </a:t>
            </a:r>
            <a:endParaRPr lang="en-US" dirty="0"/>
          </a:p>
        </p:txBody>
      </p:sp>
      <p:sp>
        <p:nvSpPr>
          <p:cNvPr id="3" name="Content Placeholder 2">
            <a:extLst>
              <a:ext uri="{FF2B5EF4-FFF2-40B4-BE49-F238E27FC236}">
                <a16:creationId xmlns:a16="http://schemas.microsoft.com/office/drawing/2014/main" id="{442AE9C0-4F0A-4379-8B66-11A35ED43A7C}"/>
              </a:ext>
            </a:extLst>
          </p:cNvPr>
          <p:cNvSpPr>
            <a:spLocks noGrp="1"/>
          </p:cNvSpPr>
          <p:nvPr>
            <p:ph idx="1"/>
          </p:nvPr>
        </p:nvSpPr>
        <p:spPr>
          <a:xfrm>
            <a:off x="428887" y="1253331"/>
            <a:ext cx="11334226" cy="4351338"/>
          </a:xfrm>
        </p:spPr>
        <p:txBody>
          <a:bodyPr>
            <a:normAutofit lnSpcReduction="10000"/>
          </a:bodyPr>
          <a:lstStyle/>
          <a:p>
            <a:r>
              <a:rPr lang="en-US" sz="2000" b="0" i="0" dirty="0">
                <a:effectLst/>
              </a:rPr>
              <a:t>The initial step would be to encode all </a:t>
            </a:r>
            <a:r>
              <a:rPr lang="en-US" sz="2000" b="1" i="0" dirty="0">
                <a:effectLst/>
              </a:rPr>
              <a:t>words with their IDs</a:t>
            </a:r>
            <a:r>
              <a:rPr lang="en-US" sz="2000" b="0" i="0" dirty="0">
                <a:effectLst/>
              </a:rPr>
              <a:t>. ID is an integer (index) that identifies word position in the vocabulary</a:t>
            </a:r>
          </a:p>
          <a:p>
            <a:pPr algn="l" fontAlgn="base">
              <a:buFont typeface="Arial" panose="020B0604020202020204" pitchFamily="34" charset="0"/>
              <a:buChar char="•"/>
            </a:pPr>
            <a:r>
              <a:rPr lang="en-US" sz="2000" i="0" dirty="0">
                <a:effectLst/>
              </a:rPr>
              <a:t>Then it passed the word Ids to the </a:t>
            </a:r>
            <a:r>
              <a:rPr lang="en-US" sz="2000" b="1" i="0" dirty="0">
                <a:effectLst/>
              </a:rPr>
              <a:t>Embedding layer</a:t>
            </a:r>
            <a:r>
              <a:rPr lang="en-US" sz="2000" b="0" i="0" dirty="0">
                <a:effectLst/>
              </a:rPr>
              <a:t>, which takes word ID and returns its 300-dimensional vector. Word2vec embeddings are 300-dimensional, as authors proved this number to be the best in terms of embedding quality and computational costs. </a:t>
            </a:r>
          </a:p>
          <a:p>
            <a:pPr algn="l" fontAlgn="base">
              <a:buFont typeface="Arial" panose="020B0604020202020204" pitchFamily="34" charset="0"/>
              <a:buChar char="•"/>
            </a:pPr>
            <a:r>
              <a:rPr lang="en-US" sz="2000" b="0" i="0" dirty="0">
                <a:effectLst/>
              </a:rPr>
              <a:t>embedding layer as a simple lookup table with learnable weights, or as a linear layer without bias and activation. </a:t>
            </a:r>
          </a:p>
          <a:p>
            <a:pPr algn="l" fontAlgn="base">
              <a:buFont typeface="Arial" panose="020B0604020202020204" pitchFamily="34" charset="0"/>
              <a:buChar char="•"/>
            </a:pPr>
            <a:r>
              <a:rPr lang="en-US" sz="2000" b="0" i="0" dirty="0">
                <a:effectLst/>
              </a:rPr>
              <a:t>Then the </a:t>
            </a:r>
            <a:r>
              <a:rPr lang="en-US" sz="2000" b="1" i="0" dirty="0">
                <a:effectLst/>
              </a:rPr>
              <a:t>Linear (Dense) layer</a:t>
            </a:r>
            <a:r>
              <a:rPr lang="en-US" sz="2000" b="0" i="0" dirty="0">
                <a:effectLst/>
              </a:rPr>
              <a:t> with a SoftMax activation. </a:t>
            </a:r>
          </a:p>
          <a:p>
            <a:pPr algn="l" fontAlgn="base">
              <a:buFont typeface="Arial" panose="020B0604020202020204" pitchFamily="34" charset="0"/>
              <a:buChar char="•"/>
            </a:pPr>
            <a:r>
              <a:rPr lang="en-US" sz="2000" b="0" i="0" dirty="0">
                <a:effectLst/>
              </a:rPr>
              <a:t>A model for a multi-class classification task, where the number of classes is equal to the number of words in the vocabulary. </a:t>
            </a:r>
          </a:p>
          <a:p>
            <a:pPr algn="l" fontAlgn="base">
              <a:buFont typeface="Arial" panose="020B0604020202020204" pitchFamily="34" charset="0"/>
              <a:buChar char="•"/>
            </a:pPr>
            <a:r>
              <a:rPr lang="en-US" sz="2000" b="0" i="0" dirty="0">
                <a:effectLst/>
              </a:rPr>
              <a:t>The difference between </a:t>
            </a:r>
            <a:r>
              <a:rPr lang="en-US" sz="2000" b="1" i="0" dirty="0">
                <a:effectLst>
                  <a:outerShdw blurRad="38100" dist="38100" dir="2700000" algn="tl">
                    <a:srgbClr val="000000">
                      <a:alpha val="43137"/>
                    </a:srgbClr>
                  </a:outerShdw>
                </a:effectLst>
              </a:rPr>
              <a:t>CBOW</a:t>
            </a:r>
            <a:r>
              <a:rPr lang="en-US" sz="2000" b="0" i="0" dirty="0">
                <a:effectLst/>
              </a:rPr>
              <a:t> and </a:t>
            </a:r>
            <a:r>
              <a:rPr lang="en-US" sz="2000" b="1" i="0" dirty="0">
                <a:effectLst>
                  <a:outerShdw blurRad="38100" dist="38100" dir="2700000" algn="tl">
                    <a:srgbClr val="000000">
                      <a:alpha val="43137"/>
                    </a:srgbClr>
                  </a:outerShdw>
                </a:effectLst>
              </a:rPr>
              <a:t>Skip-Gram</a:t>
            </a:r>
            <a:r>
              <a:rPr lang="en-US" sz="2000" b="0" i="0" dirty="0">
                <a:effectLst/>
              </a:rPr>
              <a:t> model is in the number of input words. CBOW model takes several words, each goes through the same Embedding layer, and then word embedding vectors are averaged before going into the Linear layer</a:t>
            </a:r>
          </a:p>
          <a:p>
            <a:pPr algn="l" fontAlgn="base">
              <a:buFont typeface="Arial" panose="020B0604020202020204" pitchFamily="34" charset="0"/>
              <a:buChar char="•"/>
            </a:pPr>
            <a:r>
              <a:rPr lang="en-US" sz="2000" b="0" i="0" dirty="0">
                <a:effectLst/>
              </a:rPr>
              <a:t>The Skip-Gram model takes a single word instead</a:t>
            </a:r>
            <a:endParaRPr lang="en-US" sz="2000" dirty="0"/>
          </a:p>
          <a:p>
            <a:endParaRPr lang="en-US" sz="2000" dirty="0"/>
          </a:p>
        </p:txBody>
      </p:sp>
    </p:spTree>
    <p:extLst>
      <p:ext uri="{BB962C8B-B14F-4D97-AF65-F5344CB8AC3E}">
        <p14:creationId xmlns:p14="http://schemas.microsoft.com/office/powerpoint/2010/main" val="3950275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B6D1E78-47CA-4BAB-9D86-0C254DFC75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864" y="56037"/>
            <a:ext cx="11802271" cy="488687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7005E20B-FC11-4D0E-B438-D30E30934D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5015" y="4781550"/>
            <a:ext cx="9753600"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775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A65556-165A-438D-B52A-DA79233BBCCA}"/>
              </a:ext>
            </a:extLst>
          </p:cNvPr>
          <p:cNvSpPr txBox="1"/>
          <p:nvPr/>
        </p:nvSpPr>
        <p:spPr>
          <a:xfrm>
            <a:off x="184291" y="235356"/>
            <a:ext cx="11823418" cy="923330"/>
          </a:xfrm>
          <a:prstGeom prst="rect">
            <a:avLst/>
          </a:prstGeom>
          <a:noFill/>
        </p:spPr>
        <p:txBody>
          <a:bodyPr wrap="square" rtlCol="0">
            <a:spAutoFit/>
          </a:bodyPr>
          <a:lstStyle/>
          <a:p>
            <a:pPr algn="l" fontAlgn="base"/>
            <a:r>
              <a:rPr lang="en-US" b="1" i="0" dirty="0">
                <a:solidFill>
                  <a:srgbClr val="333333"/>
                </a:solidFill>
                <a:effectLst/>
                <a:latin typeface="Open Sans" panose="020B0606030504020204" pitchFamily="34" charset="0"/>
              </a:rPr>
              <a:t>Data Preparation</a:t>
            </a:r>
          </a:p>
          <a:p>
            <a:pPr marL="285750" indent="-285750" algn="l" fontAlgn="base">
              <a:buFont typeface="Arial" panose="020B0604020202020204" pitchFamily="34" charset="0"/>
              <a:buChar char="•"/>
            </a:pPr>
            <a:r>
              <a:rPr lang="en-US" b="0" i="0" dirty="0">
                <a:solidFill>
                  <a:srgbClr val="4A4A4A"/>
                </a:solidFill>
                <a:effectLst/>
                <a:latin typeface="Open Sans" panose="020B0606030504020204" pitchFamily="34" charset="0"/>
              </a:rPr>
              <a:t>The main step in data preparation is to create a </a:t>
            </a:r>
            <a:r>
              <a:rPr lang="en-US" b="1" i="0" dirty="0">
                <a:solidFill>
                  <a:srgbClr val="4A4A4A"/>
                </a:solidFill>
                <a:effectLst/>
                <a:latin typeface="inherit"/>
              </a:rPr>
              <a:t>vocabulary </a:t>
            </a:r>
            <a:r>
              <a:rPr lang="en-US" b="0" i="0" dirty="0">
                <a:solidFill>
                  <a:srgbClr val="4A4A4A"/>
                </a:solidFill>
                <a:effectLst/>
                <a:latin typeface="Open Sans" panose="020B0606030504020204" pitchFamily="34" charset="0"/>
              </a:rPr>
              <a:t>by filtering out rare words, that occurred less than 5 times in the corpus; </a:t>
            </a:r>
          </a:p>
        </p:txBody>
      </p:sp>
      <p:pic>
        <p:nvPicPr>
          <p:cNvPr id="4102" name="Picture 6">
            <a:extLst>
              <a:ext uri="{FF2B5EF4-FFF2-40B4-BE49-F238E27FC236}">
                <a16:creationId xmlns:a16="http://schemas.microsoft.com/office/drawing/2014/main" id="{B43325BD-52D2-4BA4-B108-9041F5BF51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454" y="1158686"/>
            <a:ext cx="9306721" cy="40444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80BAE40-8DBC-4960-A806-6D3809038399}"/>
              </a:ext>
            </a:extLst>
          </p:cNvPr>
          <p:cNvSpPr txBox="1"/>
          <p:nvPr/>
        </p:nvSpPr>
        <p:spPr>
          <a:xfrm>
            <a:off x="281896" y="5397311"/>
            <a:ext cx="11628208" cy="1200329"/>
          </a:xfrm>
          <a:prstGeom prst="rect">
            <a:avLst/>
          </a:prstGeom>
          <a:noFill/>
        </p:spPr>
        <p:txBody>
          <a:bodyPr wrap="square">
            <a:spAutoFit/>
          </a:bodyPr>
          <a:lstStyle/>
          <a:p>
            <a:pPr marL="285750" indent="-285750" algn="l" fontAlgn="base">
              <a:buFont typeface="Arial" panose="020B0604020202020204" pitchFamily="34" charset="0"/>
              <a:buChar char="•"/>
            </a:pPr>
            <a:r>
              <a:rPr lang="en-US" b="0" i="0" dirty="0">
                <a:solidFill>
                  <a:srgbClr val="4A4A4A"/>
                </a:solidFill>
                <a:effectLst/>
                <a:latin typeface="inherit"/>
              </a:rPr>
              <a:t>vocabulary created only from the words that appeared at least countable times within a text.</a:t>
            </a:r>
          </a:p>
          <a:p>
            <a:pPr marL="285750" indent="-285750" fontAlgn="base">
              <a:buFont typeface="Arial" panose="020B0604020202020204" pitchFamily="34" charset="0"/>
              <a:buChar char="•"/>
            </a:pPr>
            <a:r>
              <a:rPr lang="en-US" dirty="0" err="1">
                <a:effectLst/>
              </a:rPr>
              <a:t>word_counts</a:t>
            </a:r>
            <a:r>
              <a:rPr lang="en-US" dirty="0">
                <a:effectLst/>
              </a:rPr>
              <a:t> = Counter(</a:t>
            </a:r>
            <a:r>
              <a:rPr lang="en-US" dirty="0" err="1">
                <a:effectLst/>
              </a:rPr>
              <a:t>index_words</a:t>
            </a:r>
            <a:r>
              <a:rPr lang="en-US" dirty="0">
                <a:effectLst/>
              </a:rPr>
              <a:t>)</a:t>
            </a:r>
            <a:endParaRPr lang="en-US" dirty="0"/>
          </a:p>
          <a:p>
            <a:pPr marL="285750" indent="-285750" fontAlgn="base">
              <a:buFont typeface="Arial" panose="020B0604020202020204" pitchFamily="34" charset="0"/>
              <a:buChar char="•"/>
            </a:pPr>
            <a:r>
              <a:rPr lang="en-US" b="0" i="0" dirty="0">
                <a:effectLst/>
                <a:latin typeface="inherit"/>
                <a:hlinkClick r:id="rId3">
                  <a:extLst>
                    <a:ext uri="{A12FA001-AC4F-418D-AE19-62706E023703}">
                      <ahyp:hlinkClr xmlns:ahyp="http://schemas.microsoft.com/office/drawing/2018/hyperlinkcolor" val="tx"/>
                    </a:ext>
                  </a:extLst>
                </a:hlinkClick>
              </a:rPr>
              <a:t>Used</a:t>
            </a:r>
            <a:r>
              <a:rPr lang="en-US" b="0" i="0" dirty="0">
                <a:solidFill>
                  <a:srgbClr val="0563C1"/>
                </a:solidFill>
                <a:effectLst/>
                <a:latin typeface="inherit"/>
                <a:hlinkClick r:id="rId3">
                  <a:extLst>
                    <a:ext uri="{A12FA001-AC4F-418D-AE19-62706E023703}">
                      <ahyp:hlinkClr xmlns:ahyp="http://schemas.microsoft.com/office/drawing/2018/hyperlinkcolor" val="tx"/>
                    </a:ext>
                  </a:extLst>
                </a:hlinkClick>
              </a:rPr>
              <a:t> </a:t>
            </a:r>
            <a:r>
              <a:rPr lang="en-US" b="0" i="0" dirty="0" err="1">
                <a:solidFill>
                  <a:srgbClr val="0563C1"/>
                </a:solidFill>
                <a:effectLst/>
                <a:latin typeface="inherit"/>
                <a:hlinkClick r:id="rId3">
                  <a:extLst>
                    <a:ext uri="{A12FA001-AC4F-418D-AE19-62706E023703}">
                      <ahyp:hlinkClr xmlns:ahyp="http://schemas.microsoft.com/office/drawing/2018/hyperlinkcolor" val="tx"/>
                    </a:ext>
                  </a:extLst>
                </a:hlinkClick>
              </a:rPr>
              <a:t>basic_english</a:t>
            </a:r>
            <a:r>
              <a:rPr lang="en-US" b="0" i="0" dirty="0">
                <a:solidFill>
                  <a:srgbClr val="0563C1"/>
                </a:solidFill>
                <a:effectLst/>
                <a:latin typeface="inherit"/>
                <a:hlinkClick r:id="rId3">
                  <a:extLst>
                    <a:ext uri="{A12FA001-AC4F-418D-AE19-62706E023703}">
                      <ahyp:hlinkClr xmlns:ahyp="http://schemas.microsoft.com/office/drawing/2018/hyperlinkcolor" val="tx"/>
                    </a:ext>
                  </a:extLst>
                </a:hlinkClick>
              </a:rPr>
              <a:t> tokenizer</a:t>
            </a:r>
            <a:r>
              <a:rPr lang="en-US" b="0" i="0" dirty="0">
                <a:solidFill>
                  <a:srgbClr val="4A4A4A"/>
                </a:solidFill>
                <a:effectLst/>
                <a:latin typeface="inherit"/>
              </a:rPr>
              <a:t> from </a:t>
            </a:r>
            <a:r>
              <a:rPr lang="en-US" b="0" i="0" dirty="0" err="1">
                <a:solidFill>
                  <a:srgbClr val="4A4A4A"/>
                </a:solidFill>
                <a:effectLst/>
                <a:latin typeface="inherit"/>
              </a:rPr>
              <a:t>PyTorch</a:t>
            </a:r>
            <a:r>
              <a:rPr lang="en-US" b="0" i="0" dirty="0">
                <a:solidFill>
                  <a:srgbClr val="4A4A4A"/>
                </a:solidFill>
                <a:effectLst/>
                <a:latin typeface="inherit"/>
              </a:rPr>
              <a:t> that lowercases text, splits it into tokens by whitespace, but putting punctuation into separate tokens.</a:t>
            </a:r>
          </a:p>
        </p:txBody>
      </p:sp>
    </p:spTree>
    <p:extLst>
      <p:ext uri="{BB962C8B-B14F-4D97-AF65-F5344CB8AC3E}">
        <p14:creationId xmlns:p14="http://schemas.microsoft.com/office/powerpoint/2010/main" val="344088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148E-77D7-4A10-A4C8-9C03695BD238}"/>
              </a:ext>
            </a:extLst>
          </p:cNvPr>
          <p:cNvSpPr>
            <a:spLocks noGrp="1"/>
          </p:cNvSpPr>
          <p:nvPr>
            <p:ph type="title"/>
          </p:nvPr>
        </p:nvSpPr>
        <p:spPr>
          <a:xfrm>
            <a:off x="334858" y="283435"/>
            <a:ext cx="4421698" cy="635467"/>
          </a:xfrm>
        </p:spPr>
        <p:txBody>
          <a:bodyPr>
            <a:normAutofit fontScale="90000"/>
          </a:bodyPr>
          <a:lstStyle/>
          <a:p>
            <a:r>
              <a:rPr lang="en-US" dirty="0"/>
              <a:t>Skip Gram Training</a:t>
            </a:r>
          </a:p>
        </p:txBody>
      </p:sp>
      <p:sp>
        <p:nvSpPr>
          <p:cNvPr id="3" name="Content Placeholder 2">
            <a:extLst>
              <a:ext uri="{FF2B5EF4-FFF2-40B4-BE49-F238E27FC236}">
                <a16:creationId xmlns:a16="http://schemas.microsoft.com/office/drawing/2014/main" id="{11025905-E32D-463C-B5E2-EBF4201A977B}"/>
              </a:ext>
            </a:extLst>
          </p:cNvPr>
          <p:cNvSpPr>
            <a:spLocks noGrp="1"/>
          </p:cNvSpPr>
          <p:nvPr>
            <p:ph idx="1"/>
          </p:nvPr>
        </p:nvSpPr>
        <p:spPr>
          <a:xfrm>
            <a:off x="334858" y="1100464"/>
            <a:ext cx="11770455" cy="1815910"/>
          </a:xfrm>
        </p:spPr>
        <p:txBody>
          <a:bodyPr/>
          <a:lstStyle/>
          <a:p>
            <a:pPr algn="just"/>
            <a:r>
              <a:rPr lang="en-US" b="1" i="0" dirty="0">
                <a:solidFill>
                  <a:srgbClr val="222222"/>
                </a:solidFill>
                <a:effectLst/>
                <a:latin typeface="Nanum Myeongjo"/>
              </a:rPr>
              <a:t>Subsampling</a:t>
            </a:r>
          </a:p>
          <a:p>
            <a:pPr algn="just"/>
            <a:r>
              <a:rPr lang="en-US" b="0" i="0" dirty="0">
                <a:solidFill>
                  <a:srgbClr val="222222"/>
                </a:solidFill>
                <a:effectLst/>
                <a:latin typeface="-apple-system-font"/>
              </a:rPr>
              <a:t>To make optimization more efficient, the researchers subsampled the dataset so that words with high occurrence can be ignored while training. To be specific, they calculated the </a:t>
            </a:r>
            <a:r>
              <a:rPr lang="en-US" b="0" i="1" dirty="0">
                <a:solidFill>
                  <a:srgbClr val="222222"/>
                </a:solidFill>
                <a:effectLst/>
                <a:latin typeface="-apple-system-font"/>
              </a:rPr>
              <a:t>subsampling probability</a:t>
            </a:r>
            <a:r>
              <a:rPr lang="en-US" b="0" i="0" dirty="0">
                <a:solidFill>
                  <a:srgbClr val="222222"/>
                </a:solidFill>
                <a:effectLst/>
                <a:latin typeface="-apple-system-font"/>
              </a:rPr>
              <a:t> to be</a:t>
            </a:r>
          </a:p>
          <a:p>
            <a:pPr algn="just"/>
            <a:endParaRPr lang="en-US" dirty="0"/>
          </a:p>
        </p:txBody>
      </p:sp>
      <p:pic>
        <p:nvPicPr>
          <p:cNvPr id="5" name="Picture 4">
            <a:extLst>
              <a:ext uri="{FF2B5EF4-FFF2-40B4-BE49-F238E27FC236}">
                <a16:creationId xmlns:a16="http://schemas.microsoft.com/office/drawing/2014/main" id="{A519AC0C-86F1-4796-8C02-6EFD2A397160}"/>
              </a:ext>
            </a:extLst>
          </p:cNvPr>
          <p:cNvPicPr>
            <a:picLocks noChangeAspect="1"/>
          </p:cNvPicPr>
          <p:nvPr/>
        </p:nvPicPr>
        <p:blipFill rotWithShape="1">
          <a:blip r:embed="rId2"/>
          <a:srcRect l="9356" r="19372"/>
          <a:stretch/>
        </p:blipFill>
        <p:spPr>
          <a:xfrm>
            <a:off x="4300756" y="2811695"/>
            <a:ext cx="3590488" cy="1234609"/>
          </a:xfrm>
          <a:prstGeom prst="rect">
            <a:avLst/>
          </a:prstGeom>
        </p:spPr>
      </p:pic>
      <p:sp>
        <p:nvSpPr>
          <p:cNvPr id="8" name="TextBox 7">
            <a:extLst>
              <a:ext uri="{FF2B5EF4-FFF2-40B4-BE49-F238E27FC236}">
                <a16:creationId xmlns:a16="http://schemas.microsoft.com/office/drawing/2014/main" id="{67B084CE-DA4A-44DE-86D1-3D3BC8E1E332}"/>
              </a:ext>
            </a:extLst>
          </p:cNvPr>
          <p:cNvSpPr txBox="1"/>
          <p:nvPr/>
        </p:nvSpPr>
        <p:spPr>
          <a:xfrm>
            <a:off x="210772" y="4140580"/>
            <a:ext cx="11407980" cy="2246769"/>
          </a:xfrm>
          <a:prstGeom prst="rect">
            <a:avLst/>
          </a:prstGeom>
          <a:noFill/>
        </p:spPr>
        <p:txBody>
          <a:bodyPr wrap="square" rtlCol="0">
            <a:spAutoFit/>
          </a:bodyPr>
          <a:lstStyle/>
          <a:p>
            <a:pPr marL="285750" indent="-285750" algn="just">
              <a:buFont typeface="Arial" panose="020B0604020202020204" pitchFamily="34" charset="0"/>
              <a:buChar char="•"/>
            </a:pPr>
            <a:r>
              <a:rPr lang="en-US" sz="2000" b="0" dirty="0">
                <a:effectLst/>
              </a:rPr>
              <a:t>With the </a:t>
            </a:r>
            <a:r>
              <a:rPr lang="en-US" sz="2000" b="0" dirty="0" err="1">
                <a:effectLst/>
              </a:rPr>
              <a:t>skipgram</a:t>
            </a:r>
            <a:r>
              <a:rPr lang="en-US" sz="2000" b="0" dirty="0">
                <a:effectLst/>
              </a:rPr>
              <a:t> architecture, for each word in the text, we want to define a surrounding </a:t>
            </a:r>
            <a:r>
              <a:rPr lang="en-US" sz="2000" b="0" i="1" dirty="0">
                <a:effectLst/>
              </a:rPr>
              <a:t>_context_</a:t>
            </a:r>
            <a:r>
              <a:rPr lang="en-US" sz="2000" b="0" dirty="0">
                <a:effectLst/>
              </a:rPr>
              <a:t> and grab all the words in a window around that word, with size C. </a:t>
            </a:r>
          </a:p>
          <a:p>
            <a:pPr marL="285750" indent="-285750" algn="just">
              <a:buFont typeface="Arial" panose="020B0604020202020204" pitchFamily="34" charset="0"/>
              <a:buChar char="•"/>
            </a:pPr>
            <a:r>
              <a:rPr lang="en-US" sz="2000" b="0" dirty="0">
                <a:effectLst/>
              </a:rPr>
              <a:t>Since the more distant words are usually less related to the current word than those close to it, we give less weight to the distant words by sampling less from those words in our training examples.</a:t>
            </a:r>
          </a:p>
          <a:p>
            <a:pPr marL="285750" indent="-285750" algn="just">
              <a:buFont typeface="Arial" panose="020B0604020202020204" pitchFamily="34" charset="0"/>
              <a:buChar char="•"/>
            </a:pPr>
            <a:r>
              <a:rPr lang="en-US" sz="2000" b="0" dirty="0">
                <a:effectLst/>
              </a:rPr>
              <a:t>If we choose C = 5, for each training word we will select randomly a number R in range [ 1: C ], and then use R words from previous words and R words from the future words and make the Word as correct labels.</a:t>
            </a:r>
          </a:p>
          <a:p>
            <a:pPr algn="just"/>
            <a:endParaRPr lang="en-US" sz="2000" dirty="0"/>
          </a:p>
        </p:txBody>
      </p:sp>
    </p:spTree>
    <p:extLst>
      <p:ext uri="{BB962C8B-B14F-4D97-AF65-F5344CB8AC3E}">
        <p14:creationId xmlns:p14="http://schemas.microsoft.com/office/powerpoint/2010/main" val="3871693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0C98A-DA93-4CC5-8ECC-99A21DF15E3F}"/>
              </a:ext>
            </a:extLst>
          </p:cNvPr>
          <p:cNvSpPr>
            <a:spLocks noGrp="1"/>
          </p:cNvSpPr>
          <p:nvPr>
            <p:ph type="title"/>
          </p:nvPr>
        </p:nvSpPr>
        <p:spPr>
          <a:xfrm>
            <a:off x="620086" y="339959"/>
            <a:ext cx="4589477" cy="524108"/>
          </a:xfrm>
        </p:spPr>
        <p:txBody>
          <a:bodyPr>
            <a:normAutofit fontScale="90000"/>
          </a:bodyPr>
          <a:lstStyle/>
          <a:p>
            <a:r>
              <a:rPr lang="en-US" sz="4400" b="0" i="0" dirty="0">
                <a:effectLst/>
              </a:rPr>
              <a:t>Negative Sampling</a:t>
            </a:r>
            <a:endParaRPr lang="en-US" dirty="0"/>
          </a:p>
        </p:txBody>
      </p:sp>
      <p:sp>
        <p:nvSpPr>
          <p:cNvPr id="3" name="Content Placeholder 2">
            <a:extLst>
              <a:ext uri="{FF2B5EF4-FFF2-40B4-BE49-F238E27FC236}">
                <a16:creationId xmlns:a16="http://schemas.microsoft.com/office/drawing/2014/main" id="{E786C15B-E056-40EB-A2A0-22A7EE139E7E}"/>
              </a:ext>
            </a:extLst>
          </p:cNvPr>
          <p:cNvSpPr>
            <a:spLocks noGrp="1"/>
          </p:cNvSpPr>
          <p:nvPr>
            <p:ph idx="1"/>
          </p:nvPr>
        </p:nvSpPr>
        <p:spPr>
          <a:xfrm>
            <a:off x="368416" y="986726"/>
            <a:ext cx="11401338" cy="4351338"/>
          </a:xfrm>
        </p:spPr>
        <p:txBody>
          <a:bodyPr>
            <a:normAutofit/>
          </a:bodyPr>
          <a:lstStyle/>
          <a:p>
            <a:pPr algn="just"/>
            <a:r>
              <a:rPr lang="en-US" sz="2400" b="0" i="0" dirty="0">
                <a:effectLst/>
              </a:rPr>
              <a:t>For every example we give the network, we train it using the output from the </a:t>
            </a:r>
            <a:r>
              <a:rPr lang="en-US" sz="2400" b="0" i="0" dirty="0" err="1">
                <a:effectLst/>
              </a:rPr>
              <a:t>softmax</a:t>
            </a:r>
            <a:r>
              <a:rPr lang="en-US" sz="2400" b="0" i="0" dirty="0">
                <a:effectLst/>
              </a:rPr>
              <a:t> layer. That means for each input, we're making </a:t>
            </a:r>
            <a:r>
              <a:rPr lang="en-US" sz="2400" i="0" u="sng" dirty="0">
                <a:effectLst/>
                <a:highlight>
                  <a:srgbClr val="FFFF00"/>
                </a:highlight>
              </a:rPr>
              <a:t>very small changes to millions of weights </a:t>
            </a:r>
            <a:r>
              <a:rPr lang="en-US" sz="2400" b="0" i="0" dirty="0">
                <a:effectLst/>
              </a:rPr>
              <a:t>even though we only </a:t>
            </a:r>
            <a:r>
              <a:rPr lang="en-US" sz="2400" b="0" i="0" dirty="0">
                <a:effectLst/>
                <a:highlight>
                  <a:srgbClr val="00FF00"/>
                </a:highlight>
              </a:rPr>
              <a:t>have one true examples</a:t>
            </a:r>
            <a:r>
              <a:rPr lang="en-US" sz="2400" b="0" i="0" dirty="0">
                <a:effectLst/>
              </a:rPr>
              <a:t>. This makes training the network very inefficient. </a:t>
            </a:r>
          </a:p>
          <a:p>
            <a:pPr algn="just"/>
            <a:r>
              <a:rPr lang="en-US" sz="2400" b="0" i="0" dirty="0">
                <a:effectLst/>
              </a:rPr>
              <a:t>We can approximate the loss from the </a:t>
            </a:r>
            <a:r>
              <a:rPr lang="en-US" sz="2400" b="0" i="0" dirty="0" err="1">
                <a:effectLst/>
              </a:rPr>
              <a:t>softmax</a:t>
            </a:r>
            <a:r>
              <a:rPr lang="en-US" sz="2400" b="0" i="0" dirty="0">
                <a:effectLst/>
              </a:rPr>
              <a:t> layer by only updating a </a:t>
            </a:r>
            <a:r>
              <a:rPr lang="en-US" sz="2400" b="0" i="0" u="sng" dirty="0">
                <a:effectLst/>
              </a:rPr>
              <a:t>small subset of all the weights </a:t>
            </a:r>
            <a:r>
              <a:rPr lang="en-US" sz="2400" b="0" i="0" dirty="0">
                <a:effectLst/>
              </a:rPr>
              <a:t>at once. We'll update the weights for the correct example, but only a small number of incorrect, or noise, examples. This is called </a:t>
            </a:r>
            <a:r>
              <a:rPr lang="en-US" sz="2400" b="0" i="0" dirty="0">
                <a:solidFill>
                  <a:srgbClr val="D5D5D5"/>
                </a:solidFill>
                <a:effectLst/>
                <a:hlinkClick r:id="rId2"/>
              </a:rPr>
              <a:t>"negative sampling"</a:t>
            </a:r>
            <a:r>
              <a:rPr lang="en-US" sz="2400" b="0" i="0" dirty="0">
                <a:solidFill>
                  <a:srgbClr val="D5D5D5"/>
                </a:solidFill>
                <a:effectLst/>
              </a:rPr>
              <a:t>.</a:t>
            </a:r>
          </a:p>
          <a:p>
            <a:pPr algn="just"/>
            <a:endParaRPr lang="en-US" sz="2400" dirty="0"/>
          </a:p>
        </p:txBody>
      </p:sp>
      <p:pic>
        <p:nvPicPr>
          <p:cNvPr id="5" name="Picture 4">
            <a:extLst>
              <a:ext uri="{FF2B5EF4-FFF2-40B4-BE49-F238E27FC236}">
                <a16:creationId xmlns:a16="http://schemas.microsoft.com/office/drawing/2014/main" id="{217FF0E0-3C33-46D7-AB13-DD38528A69D0}"/>
              </a:ext>
            </a:extLst>
          </p:cNvPr>
          <p:cNvPicPr>
            <a:picLocks noChangeAspect="1"/>
          </p:cNvPicPr>
          <p:nvPr/>
        </p:nvPicPr>
        <p:blipFill>
          <a:blip r:embed="rId3"/>
          <a:stretch>
            <a:fillRect/>
          </a:stretch>
        </p:blipFill>
        <p:spPr>
          <a:xfrm>
            <a:off x="1087902" y="3772878"/>
            <a:ext cx="9175045" cy="1422868"/>
          </a:xfrm>
          <a:prstGeom prst="rect">
            <a:avLst/>
          </a:prstGeom>
        </p:spPr>
      </p:pic>
    </p:spTree>
    <p:extLst>
      <p:ext uri="{BB962C8B-B14F-4D97-AF65-F5344CB8AC3E}">
        <p14:creationId xmlns:p14="http://schemas.microsoft.com/office/powerpoint/2010/main" val="3189226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TotalTime>
  <Words>1210</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-apple-system-font</vt:lpstr>
      <vt:lpstr>Arial</vt:lpstr>
      <vt:lpstr>Calibri</vt:lpstr>
      <vt:lpstr>Calibri Light</vt:lpstr>
      <vt:lpstr>charter</vt:lpstr>
      <vt:lpstr>Courier New</vt:lpstr>
      <vt:lpstr>inherit</vt:lpstr>
      <vt:lpstr>Nanum Myeongjo</vt:lpstr>
      <vt:lpstr>Open Sans</vt:lpstr>
      <vt:lpstr>Wingdings</vt:lpstr>
      <vt:lpstr>Office Theme</vt:lpstr>
      <vt:lpstr>Word2Vec Implementation – Presentation  by Sajid Ahmed </vt:lpstr>
      <vt:lpstr>PowerPoint Presentation</vt:lpstr>
      <vt:lpstr>Word2Vec Model Architecture </vt:lpstr>
      <vt:lpstr>CBOW &amp; Skip Gram Model</vt:lpstr>
      <vt:lpstr>Model Architecture and Training </vt:lpstr>
      <vt:lpstr>PowerPoint Presentation</vt:lpstr>
      <vt:lpstr>PowerPoint Presentation</vt:lpstr>
      <vt:lpstr>Skip Gram Training</vt:lpstr>
      <vt:lpstr>Negative Sampling</vt:lpstr>
      <vt:lpstr>Cbow Model Results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Sajid Ahmed</dc:creator>
  <cp:lastModifiedBy>Sajid Ahmed</cp:lastModifiedBy>
  <cp:revision>195</cp:revision>
  <dcterms:created xsi:type="dcterms:W3CDTF">2021-12-01T15:04:09Z</dcterms:created>
  <dcterms:modified xsi:type="dcterms:W3CDTF">2021-12-09T08:27:25Z</dcterms:modified>
</cp:coreProperties>
</file>