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71" r:id="rId5"/>
    <p:sldId id="272" r:id="rId6"/>
    <p:sldId id="273" r:id="rId7"/>
    <p:sldId id="274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8E1C-5042-4E0C-A95B-341CD6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09A73-5F9B-4FA6-951C-073791B9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A5AB-410F-4210-A178-03A98457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1FCF-A804-4529-A7FB-FAE0477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550A-091A-41C3-9B5E-4A6BB08A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4C0B-DFAA-4106-AEDE-EC9F88A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8541-5231-436E-8C0B-4801E5C19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5D2C-64CA-4DFA-9AC4-58E08A95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4C8A-5498-48BD-9417-C9A5CC10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36A-F63C-4B2E-8E6D-0616BBBB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758A-EAEF-4756-9641-B14DA8E69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78190-CBA6-4664-BF10-E1C0D0F8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FB9C-03E2-4D87-935B-ADAB6CFF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A324-E1B2-4818-8279-01A6CA9E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D497-3456-48A5-8EE8-C7F0948D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80DA-FE1E-4552-BCB8-9DFECD95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DF2D-B8DF-45A8-BEF6-EB143102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BB12-345E-4C79-8364-10C15F1F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7C65-9E3F-4B56-8833-C2769F94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FCB9-A945-4D61-86D6-D0B4CC7F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38F4-351B-4C9B-AFFB-E9BF288C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9E38-2662-4956-AA4D-6A58D3B5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A359-81AD-46E7-9AA8-EF23C382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D563-8B9A-4DA1-B4B0-71D9AAC0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4047-4D20-4A60-A757-678725ED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E347-717D-4CE6-A940-D877E5AB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4C22-DACF-4585-AF0D-2831FB214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2F8A-867B-4C6E-B77A-91F77A30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54CAA-C313-423D-908A-8FD0E2DA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AAFB-B5D5-45AF-A3E7-967A73D9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32911-4C95-4B61-AB14-E6A4B11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B29E-F468-43BF-9CCD-E8E6C18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AA23-3070-4AF4-BE9F-8E9425FF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1D43-326F-4885-B64A-8E2A9D5C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A0FE2-0EC4-4808-A9C1-B6483D19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2FEFC-61B3-47D3-89AA-261268689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8551-DD3E-4F3C-A87C-E743378A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66DAC-C9F4-42C8-85A1-6045E761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35FF7-591E-45F8-8998-97B8125E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0398-E06F-4F02-84E6-BF5104B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CDB89-9FB5-450A-BC44-A0E27441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68C1D-C427-4314-9189-9C8DED1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9344-119D-4B9E-849E-6CAFAC70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B81E6-DC02-4F61-9403-3B4A19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C1E96-A21F-4A33-86E8-EB3F5508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113DE-B1AD-4E96-958D-9A07CBDE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609-0258-4B49-AD40-251F04A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A40-D2F7-45A8-9D77-676D2825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65B08-88E5-4193-B910-C910CD5E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150F-2CF8-4444-A231-A730E446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D4A8-34F0-43D8-8055-1A953E3E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713CF-162B-4C3C-BBE8-0AB99B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68BB-55DB-4B30-9B96-2341EE53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166FC-4D4D-4C10-BE10-6EE71F007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8AD2-E8E2-4D58-B31F-BB01462B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9D26-743F-403F-8B04-F1BAF28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A5FF-0AE3-4002-A6CB-DB9D9FCF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188C-264C-40D2-92D6-665D05D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A523-687A-4CCE-B29F-3D0FDE61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1E76-EFB6-4065-9C47-DA4C76E4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CA46-2919-4BAD-BBE4-150A2DA2F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0F4D-C24B-4A1E-9FB7-F71EDB1D0401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0F1A-7808-4854-8340-BF128FC6E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F3B5-2280-4A6E-AFBB-F8C1DDA3B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CD6C-4D7A-4EFB-80F6-2391D49E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omas_Mikol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hastic_gradient_descent" TargetMode="External"/><Relationship Id="rId2" Type="http://schemas.openxmlformats.org/officeDocument/2006/relationships/hyperlink" Target="https://en.wikipedia.org/wiki/Backpropag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60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7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80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36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38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3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47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EE0A2-4626-43EB-AC91-D9AF97EBF637}"/>
              </a:ext>
            </a:extLst>
          </p:cNvPr>
          <p:cNvSpPr txBox="1"/>
          <p:nvPr/>
        </p:nvSpPr>
        <p:spPr>
          <a:xfrm>
            <a:off x="494177" y="1076471"/>
            <a:ext cx="11697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Word2Vec is a classical method that creates word embeddings in the field of Natural Language Processing (NLP). It was developed by </a:t>
            </a:r>
            <a:r>
              <a:rPr lang="en-US" sz="2400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Tomas </a:t>
            </a:r>
            <a:r>
              <a:rPr lang="en-US" sz="2400" b="0" i="0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Mikolov</a:t>
            </a:r>
            <a:r>
              <a:rPr lang="en-US" sz="2400" b="0" i="0" dirty="0">
                <a:effectLst/>
              </a:rPr>
              <a:t> and his team at Google in 2013. Word2vec takes in words from a large corpus of texts as input and learns to give out their vector representation.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928B2-5D2E-4A0C-BD7A-57E159768F35}"/>
              </a:ext>
            </a:extLst>
          </p:cNvPr>
          <p:cNvSpPr txBox="1"/>
          <p:nvPr/>
        </p:nvSpPr>
        <p:spPr>
          <a:xfrm>
            <a:off x="494178" y="416858"/>
            <a:ext cx="287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 </a:t>
            </a:r>
            <a:r>
              <a:rPr lang="en-US" dirty="0" err="1"/>
              <a:t>Vec</a:t>
            </a:r>
            <a:r>
              <a:rPr lang="en-US" dirty="0"/>
              <a:t> 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41057-5B68-4D9C-9076-D7E0D31EDA87}"/>
              </a:ext>
            </a:extLst>
          </p:cNvPr>
          <p:cNvSpPr txBox="1"/>
          <p:nvPr/>
        </p:nvSpPr>
        <p:spPr>
          <a:xfrm>
            <a:off x="494177" y="4429652"/>
            <a:ext cx="11097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word2vec creates vectors that represent a word in the vector space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vectors are chosen using the cosine similarity function, = semantic similarity between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Cosine similarity of 1 mean similar words  and 0 means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For example, the words “intelligent” and “smart” would appear closer together in this vector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words “engine” and “car” will be far from “intelligent” and “smart”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866CE-FC31-4E98-BA11-A85D2ECB06B6}"/>
              </a:ext>
            </a:extLst>
          </p:cNvPr>
          <p:cNvSpPr txBox="1"/>
          <p:nvPr/>
        </p:nvSpPr>
        <p:spPr>
          <a:xfrm>
            <a:off x="494177" y="293641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Neural network-based </a:t>
            </a:r>
          </a:p>
          <a:p>
            <a:r>
              <a:rPr lang="en-US" dirty="0"/>
              <a:t>• Word embeddings </a:t>
            </a:r>
          </a:p>
          <a:p>
            <a:r>
              <a:rPr lang="en-US" dirty="0"/>
              <a:t>• Mapping to semantical/</a:t>
            </a:r>
            <a:r>
              <a:rPr lang="en-US" dirty="0" err="1"/>
              <a:t>syntactcal</a:t>
            </a:r>
            <a:r>
              <a:rPr lang="en-US" dirty="0"/>
              <a:t> s space </a:t>
            </a:r>
          </a:p>
          <a:p>
            <a:r>
              <a:rPr lang="en-US" dirty="0"/>
              <a:t>• Co-occurrence-based </a:t>
            </a:r>
          </a:p>
        </p:txBody>
      </p:sp>
    </p:spTree>
    <p:extLst>
      <p:ext uri="{BB962C8B-B14F-4D97-AF65-F5344CB8AC3E}">
        <p14:creationId xmlns:p14="http://schemas.microsoft.com/office/powerpoint/2010/main" val="34766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61F-ED8E-4D5F-A66B-497D752D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84" y="240470"/>
            <a:ext cx="7037253" cy="5744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Word2Vec</a:t>
            </a:r>
            <a:r>
              <a:rPr lang="en-US" dirty="0"/>
              <a:t> Model Architecture </a:t>
            </a:r>
          </a:p>
        </p:txBody>
      </p:sp>
      <p:pic>
        <p:nvPicPr>
          <p:cNvPr id="5122" name="Picture 2" descr="Word2Vec model architecture">
            <a:extLst>
              <a:ext uri="{FF2B5EF4-FFF2-40B4-BE49-F238E27FC236}">
                <a16:creationId xmlns:a16="http://schemas.microsoft.com/office/drawing/2014/main" id="{3ABCAC96-AA7D-4A68-AFE2-D3F3338E8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69" y="1304796"/>
            <a:ext cx="8012061" cy="49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9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9B8A-D4B3-41A0-B8B9-E9451F07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12" y="230654"/>
            <a:ext cx="10515600" cy="1325563"/>
          </a:xfrm>
        </p:spPr>
        <p:txBody>
          <a:bodyPr/>
          <a:lstStyle/>
          <a:p>
            <a:r>
              <a:rPr lang="en-US" b="1" dirty="0"/>
              <a:t>CBOW</a:t>
            </a:r>
            <a:r>
              <a:rPr lang="en-US" dirty="0"/>
              <a:t> &amp; </a:t>
            </a:r>
            <a:r>
              <a:rPr lang="en-US" b="1" dirty="0"/>
              <a:t>Skip</a:t>
            </a:r>
            <a:r>
              <a:rPr lang="en-US" dirty="0"/>
              <a:t> 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B24-47F5-4E09-B980-11BE3B32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2" y="1449106"/>
            <a:ext cx="11438964" cy="5178239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The Model consists of two models: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A0B09"/>
                </a:solidFill>
                <a:effectLst/>
              </a:rPr>
              <a:t>Continuous Bag-of-Words model (CBOW)</a:t>
            </a:r>
          </a:p>
          <a:p>
            <a:r>
              <a:rPr lang="en-US" sz="2000" b="0" i="0" dirty="0">
                <a:effectLst/>
              </a:rPr>
              <a:t>In this approach, the model uses </a:t>
            </a:r>
            <a:r>
              <a:rPr lang="en-US" sz="2000" b="1" i="0" dirty="0">
                <a:effectLst/>
              </a:rPr>
              <a:t>context</a:t>
            </a:r>
            <a:r>
              <a:rPr lang="en-US" sz="2000" b="0" i="0" dirty="0">
                <a:effectLst/>
              </a:rPr>
              <a:t> words to </a:t>
            </a:r>
            <a:r>
              <a:rPr lang="en-US" sz="2000" b="1" i="0" dirty="0">
                <a:effectLst/>
              </a:rPr>
              <a:t>predict</a:t>
            </a:r>
            <a:r>
              <a:rPr lang="en-US" sz="2000" b="0" i="0" dirty="0">
                <a:effectLst/>
              </a:rPr>
              <a:t> the </a:t>
            </a:r>
            <a:r>
              <a:rPr lang="en-US" sz="2000" b="1" i="0" dirty="0">
                <a:effectLst/>
              </a:rPr>
              <a:t>target</a:t>
            </a:r>
            <a:r>
              <a:rPr lang="en-US" sz="2000" b="0" i="0" dirty="0">
                <a:effectLst/>
              </a:rPr>
              <a:t> words.</a:t>
            </a:r>
          </a:p>
          <a:p>
            <a:r>
              <a:rPr lang="en-US" sz="2000" b="0" i="0" dirty="0">
                <a:effectLst/>
              </a:rPr>
              <a:t>The input may be a group of words or a single word.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A0B09"/>
                </a:solidFill>
              </a:rPr>
              <a:t>S</a:t>
            </a:r>
            <a:r>
              <a:rPr lang="en-US" b="0" i="0" dirty="0">
                <a:solidFill>
                  <a:srgbClr val="0A0B09"/>
                </a:solidFill>
                <a:effectLst/>
              </a:rPr>
              <a:t>kip-gram model</a:t>
            </a:r>
          </a:p>
          <a:p>
            <a:r>
              <a:rPr lang="en-US" sz="2000" b="0" i="0" dirty="0">
                <a:effectLst/>
              </a:rPr>
              <a:t>In this approach, the model uses the </a:t>
            </a:r>
            <a:r>
              <a:rPr lang="en-US" sz="2000" b="1" i="0" dirty="0">
                <a:effectLst/>
              </a:rPr>
              <a:t>target</a:t>
            </a:r>
            <a:r>
              <a:rPr lang="en-US" sz="2000" b="0" i="0" dirty="0">
                <a:effectLst/>
              </a:rPr>
              <a:t> words to predict the </a:t>
            </a:r>
            <a:r>
              <a:rPr lang="en-US" sz="2000" b="1" i="0" dirty="0">
                <a:effectLst/>
              </a:rPr>
              <a:t>context</a:t>
            </a:r>
            <a:r>
              <a:rPr lang="en-US" sz="2000" b="0" i="0" dirty="0">
                <a:effectLst/>
              </a:rPr>
              <a:t> words.</a:t>
            </a:r>
          </a:p>
          <a:p>
            <a:r>
              <a:rPr lang="en-US" sz="2000" b="0" i="0" dirty="0">
                <a:effectLst/>
              </a:rPr>
              <a:t>involves training a neural network to learn the weights of the hidden layer</a:t>
            </a:r>
          </a:p>
          <a:p>
            <a:r>
              <a:rPr lang="en-US" sz="2000" b="0" i="0" dirty="0">
                <a:effectLst/>
              </a:rPr>
              <a:t>Given a specific word as its input, the model’s goal is to look into the dictionary and pick a word whose </a:t>
            </a:r>
            <a:r>
              <a:rPr lang="en-US" sz="2000" b="1" i="0" u="sng" dirty="0">
                <a:effectLst/>
              </a:rPr>
              <a:t>context is closely related to the target word.</a:t>
            </a:r>
          </a:p>
          <a:p>
            <a:endParaRPr lang="en-US" sz="2000" b="0" i="0" dirty="0">
              <a:effectLst/>
            </a:endParaRPr>
          </a:p>
          <a:p>
            <a:endParaRPr lang="en-US" b="0" i="0" dirty="0">
              <a:solidFill>
                <a:srgbClr val="0A0B09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A0B09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Picture 6" descr="Word2Vec For Word Embeddings">
            <a:extLst>
              <a:ext uri="{FF2B5EF4-FFF2-40B4-BE49-F238E27FC236}">
                <a16:creationId xmlns:a16="http://schemas.microsoft.com/office/drawing/2014/main" id="{DA343067-DD0F-444E-96E0-FC029277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26" y="1498319"/>
            <a:ext cx="29908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485C5-23CF-4802-AD62-5D7ADEBFA393}"/>
              </a:ext>
            </a:extLst>
          </p:cNvPr>
          <p:cNvSpPr txBox="1"/>
          <p:nvPr/>
        </p:nvSpPr>
        <p:spPr>
          <a:xfrm>
            <a:off x="517303" y="427839"/>
            <a:ext cx="362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CBOW Implementation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0C7BB-D798-469A-B42A-DCB2B7F5523E}"/>
              </a:ext>
            </a:extLst>
          </p:cNvPr>
          <p:cNvSpPr txBox="1"/>
          <p:nvPr/>
        </p:nvSpPr>
        <p:spPr>
          <a:xfrm>
            <a:off x="517303" y="1163431"/>
            <a:ext cx="8173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following steps describe how the model works: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context words are first passed as an input to an embedding layer (initialized with some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random weights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as shown in the Figure.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word embeddings are then passed to a lambda layer where we average out the word embeddings.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then pass these embeddings to a dense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SoftMax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layer that predicts our target word. We match this with our target word and compute the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loss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and then we perform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backpropagation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with each epoch to update the embedding layer in the process.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extract out the embeddings of the needed words from our embedding layer, once the training is completed.</a:t>
            </a:r>
          </a:p>
          <a:p>
            <a:endParaRPr lang="en-US" dirty="0"/>
          </a:p>
        </p:txBody>
      </p:sp>
      <p:pic>
        <p:nvPicPr>
          <p:cNvPr id="6146" name="Picture 2" descr="CBOW deep learning model | Word2Vec For Word Embeddings">
            <a:extLst>
              <a:ext uri="{FF2B5EF4-FFF2-40B4-BE49-F238E27FC236}">
                <a16:creationId xmlns:a16="http://schemas.microsoft.com/office/drawing/2014/main" id="{3643471E-C8D5-4BC3-9B9A-86B0C3AF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77" y="1468073"/>
            <a:ext cx="3573523" cy="35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A1ED3-27B1-44CD-BF65-2546C9966E33}"/>
              </a:ext>
            </a:extLst>
          </p:cNvPr>
          <p:cNvSpPr txBox="1"/>
          <p:nvPr/>
        </p:nvSpPr>
        <p:spPr>
          <a:xfrm>
            <a:off x="517303" y="427839"/>
            <a:ext cx="5574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CBOW Implementation </a:t>
            </a:r>
            <a:r>
              <a:rPr lang="en-US" sz="2800" dirty="0" err="1"/>
              <a:t>PyTorch</a:t>
            </a:r>
            <a:r>
              <a:rPr lang="en-US" sz="2800" dirty="0"/>
              <a:t>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BFE9B-05F7-4E89-9EBB-E3BF9C131D4E}"/>
              </a:ext>
            </a:extLst>
          </p:cNvPr>
          <p:cNvSpPr txBox="1"/>
          <p:nvPr/>
        </p:nvSpPr>
        <p:spPr>
          <a:xfrm>
            <a:off x="517303" y="1034949"/>
            <a:ext cx="61855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torch</a:t>
            </a: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torch.nn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</a:t>
            </a:r>
            <a:endParaRPr 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numpy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i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u="sng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CBOW</a:t>
            </a:r>
            <a:r>
              <a:rPr lang="en-US" sz="12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i="1" u="sng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torch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i="1" u="sng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i="1" u="sng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sz="12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i="1" dirty="0"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2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i="1" dirty="0" err="1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inp_size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, </a:t>
            </a:r>
            <a:r>
              <a:rPr lang="en-US" sz="1200" b="0" i="1" dirty="0" err="1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i="1" dirty="0" err="1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embedding_dim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(CBOW</a:t>
            </a:r>
            <a:r>
              <a:rPr lang="en-US" sz="12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74B0D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__()</a:t>
            </a:r>
          </a:p>
          <a:p>
            <a:endParaRPr 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embeddings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nn.Embedding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vocab_size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embedding_dim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linear1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nn.Linear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embedding_dim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activation_function1 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nn.ReLU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 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74B0D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linear2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nn.Linear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vocab_size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activation_function2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nn.LogSoftmax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(dim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i="1" dirty="0"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i="1" dirty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embeds = sum(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self.embeddings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torch.from_numpy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(inputs).long())).view(1,-1)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out =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.linear1(embeds)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out =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.activation_function1(out)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out =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.linear2(out)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out = </a:t>
            </a:r>
            <a:r>
              <a:rPr lang="en-US" sz="12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.activation_function2(out)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out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model = CBOW(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window_size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*2,vocab_size)</a:t>
            </a:r>
          </a:p>
          <a:p>
            <a:r>
              <a:rPr lang="en-US" sz="1200" b="0" dirty="0" err="1">
                <a:effectLst/>
                <a:latin typeface="Courier New" panose="02070309020205020404" pitchFamily="49" charset="0"/>
              </a:rPr>
              <a:t>loss_function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nn.NLLLoss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optimizer 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torch.optim.SGD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model.parameters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(),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lr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=0.001)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3C6C4-AB89-41B2-BA19-CE8528F5D2D0}"/>
              </a:ext>
            </a:extLst>
          </p:cNvPr>
          <p:cNvSpPr txBox="1"/>
          <p:nvPr/>
        </p:nvSpPr>
        <p:spPr>
          <a:xfrm>
            <a:off x="7333903" y="2317879"/>
            <a:ext cx="43407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epoch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loss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X,Y 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generate_context_word_pairs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(corpus=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wids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window_size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window_size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vocab_size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x, y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(X,Y):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optimizer.zero_grad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log_probs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 = model(x[0])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loss 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loss_function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log_probs,torch.Tensor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([y]).long())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loss.backward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optimizer.step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loss += </a:t>
            </a:r>
            <a:r>
              <a:rPr lang="en-US" sz="1200" b="0" dirty="0" err="1">
                <a:effectLst/>
                <a:latin typeface="Courier New" panose="02070309020205020404" pitchFamily="49" charset="0"/>
              </a:rPr>
              <a:t>loss.data</a:t>
            </a:r>
            <a:endParaRPr 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'Epoch:'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epoch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'\</a:t>
            </a:r>
            <a:r>
              <a:rPr lang="en-US" sz="12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tLoss</a:t>
            </a:r>
            <a:r>
              <a:rPr lang="en-US" sz="12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:'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loss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8A4CF-7D87-484A-8C18-E1D2262BC72F}"/>
              </a:ext>
            </a:extLst>
          </p:cNvPr>
          <p:cNvSpPr txBox="1"/>
          <p:nvPr/>
        </p:nvSpPr>
        <p:spPr>
          <a:xfrm>
            <a:off x="7333903" y="1677798"/>
            <a:ext cx="22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CBOW Model </a:t>
            </a:r>
          </a:p>
        </p:txBody>
      </p:sp>
    </p:spTree>
    <p:extLst>
      <p:ext uri="{BB962C8B-B14F-4D97-AF65-F5344CB8AC3E}">
        <p14:creationId xmlns:p14="http://schemas.microsoft.com/office/powerpoint/2010/main" val="112746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A1ED3-27B1-44CD-BF65-2546C9966E33}"/>
              </a:ext>
            </a:extLst>
          </p:cNvPr>
          <p:cNvSpPr txBox="1"/>
          <p:nvPr/>
        </p:nvSpPr>
        <p:spPr>
          <a:xfrm>
            <a:off x="517303" y="427839"/>
            <a:ext cx="4201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Skip-Gram Implementation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730C9-3624-434A-B37A-720421B898EA}"/>
              </a:ext>
            </a:extLst>
          </p:cNvPr>
          <p:cNvSpPr txBox="1"/>
          <p:nvPr/>
        </p:nvSpPr>
        <p:spPr>
          <a:xfrm>
            <a:off x="517302" y="1098525"/>
            <a:ext cx="11504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Since the skip-gram model has to predict multiple words from a single given word, we feed the model pairs of (X, Y) where X is our input and Y is our label. This is done by creating </a:t>
            </a:r>
            <a:r>
              <a:rPr lang="en-US" b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positive input samples and negative input samples</a:t>
            </a:r>
            <a:r>
              <a:rPr lang="en-US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ACFC9-1EE1-425C-BE6D-31E9295742F9}"/>
              </a:ext>
            </a:extLst>
          </p:cNvPr>
          <p:cNvSpPr txBox="1"/>
          <p:nvPr/>
        </p:nvSpPr>
        <p:spPr>
          <a:xfrm>
            <a:off x="517302" y="189232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Positive Input Samples : [(target, context),</a:t>
            </a:r>
            <a:r>
              <a:rPr lang="en-US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] 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Lato" panose="020F0502020204030203" pitchFamily="34" charset="0"/>
              </a:rPr>
              <a:t>N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egative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Input Samples : [(target, context),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]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B1C72-2F85-4E95-A119-733227900119}"/>
              </a:ext>
            </a:extLst>
          </p:cNvPr>
          <p:cNvSpPr txBox="1"/>
          <p:nvPr/>
        </p:nvSpPr>
        <p:spPr>
          <a:xfrm>
            <a:off x="441014" y="2736842"/>
            <a:ext cx="7494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Both the target and context word pairs are passed to individual embedding layers from which we get dense word embeddings.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then use a ‘merge layer’ to compute the dot product of these two embeddings and get the dot product value.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dot product value is then sent to a dense sigmoid layer that outputs either 0 or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output is compared with the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actual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label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and the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loss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computed followed by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backpropagation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with each epoch to update the embedding layer in </a:t>
            </a:r>
            <a:r>
              <a:rPr lang="en-US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process.</a:t>
            </a:r>
          </a:p>
        </p:txBody>
      </p:sp>
      <p:pic>
        <p:nvPicPr>
          <p:cNvPr id="9218" name="Picture 2" descr="deep learning method feature engineering">
            <a:extLst>
              <a:ext uri="{FF2B5EF4-FFF2-40B4-BE49-F238E27FC236}">
                <a16:creationId xmlns:a16="http://schemas.microsoft.com/office/drawing/2014/main" id="{59AFB2DB-9C04-41B4-8DA9-1289B272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98" y="2079382"/>
            <a:ext cx="40862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8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A1ED3-27B1-44CD-BF65-2546C9966E33}"/>
              </a:ext>
            </a:extLst>
          </p:cNvPr>
          <p:cNvSpPr txBox="1"/>
          <p:nvPr/>
        </p:nvSpPr>
        <p:spPr>
          <a:xfrm>
            <a:off x="517303" y="427839"/>
            <a:ext cx="6546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Skip-Gram Implementation  (</a:t>
            </a:r>
            <a:r>
              <a:rPr lang="en-US" sz="2800" dirty="0" err="1"/>
              <a:t>PyTorch</a:t>
            </a:r>
            <a:r>
              <a:rPr lang="en-US" sz="2800" dirty="0"/>
              <a:t>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117CB-B674-4FAD-9CF0-D6C675309323}"/>
              </a:ext>
            </a:extLst>
          </p:cNvPr>
          <p:cNvSpPr txBox="1"/>
          <p:nvPr/>
        </p:nvSpPr>
        <p:spPr>
          <a:xfrm>
            <a:off x="279027" y="5961564"/>
            <a:ext cx="1191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This model takes out the complexity of calculating probability distribution over all the words in the vocabulary by just calculating the </a:t>
            </a:r>
            <a:r>
              <a:rPr lang="en-US" b="1" i="0" dirty="0">
                <a:solidFill>
                  <a:srgbClr val="212529"/>
                </a:solidFill>
                <a:effectLst/>
                <a:latin typeface="Mulish"/>
              </a:rPr>
              <a:t>log2(V)</a:t>
            </a: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, where V is the vocabulary size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E6E62-78E8-4787-9FED-55969337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5" y="1164011"/>
            <a:ext cx="6372225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019F7-F11B-4715-952D-28FF4294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48" y="2533475"/>
            <a:ext cx="6102552" cy="33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119DC-4E82-45F7-AE14-93BCEBA1DBBE}"/>
              </a:ext>
            </a:extLst>
          </p:cNvPr>
          <p:cNvSpPr txBox="1"/>
          <p:nvPr/>
        </p:nvSpPr>
        <p:spPr>
          <a:xfrm>
            <a:off x="0" y="333125"/>
            <a:ext cx="12192000" cy="597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</a:rPr>
              <a:t>Training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system is trained using </a:t>
            </a:r>
            <a:r>
              <a:rPr lang="en-US" sz="2000" b="1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backpropagation</a:t>
            </a:r>
            <a:r>
              <a:rPr lang="en-US" sz="2000" b="0" i="0" dirty="0">
                <a:effectLst/>
              </a:rPr>
              <a:t> and </a:t>
            </a:r>
            <a:r>
              <a:rPr lang="en-US" sz="2000" b="1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stochastic gradient descent</a:t>
            </a:r>
            <a:r>
              <a:rPr lang="en-US" sz="2000" b="1" i="0" dirty="0">
                <a:effectLst/>
              </a:rPr>
              <a:t> </a:t>
            </a:r>
            <a:r>
              <a:rPr lang="en-US" sz="2000" b="0" i="0" dirty="0">
                <a:effectLst/>
              </a:rPr>
              <a:t>to tune the weights and reduce the cost function. By doing so, those weights become the vectors for the words in question.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</a:rPr>
              <a:t>Key takeaways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</a:rPr>
              <a:t>The Continuous Bag-of-Words (CBOW) model uses context words to predict the target words. Conversely, the skip-gram model, uses the target words to predict the context words.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</a:rPr>
              <a:t>The Word2Vec algorithm causes words that have similar contexts to have similar vector embeddings (be closer together) and words that have different contexts to be far apart.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effectLst/>
              </a:rPr>
              <a:t>Skipgram</a:t>
            </a:r>
            <a:r>
              <a:rPr lang="en-US" sz="2400" b="0" i="0" dirty="0">
                <a:effectLst/>
              </a:rPr>
              <a:t> is relatively slower than CBOW and usually works well with a large corpus of training data.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</a:rPr>
              <a:t>CBOW is faster to train than skip-gram.</a:t>
            </a:r>
          </a:p>
        </p:txBody>
      </p:sp>
    </p:spTree>
    <p:extLst>
      <p:ext uri="{BB962C8B-B14F-4D97-AF65-F5344CB8AC3E}">
        <p14:creationId xmlns:p14="http://schemas.microsoft.com/office/powerpoint/2010/main" val="55622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1093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Lato</vt:lpstr>
      <vt:lpstr>Mulish</vt:lpstr>
      <vt:lpstr>Office Theme</vt:lpstr>
      <vt:lpstr>PowerPoint Presentation</vt:lpstr>
      <vt:lpstr>PowerPoint Presentation</vt:lpstr>
      <vt:lpstr>Word2Vec Model Architecture </vt:lpstr>
      <vt:lpstr>CBOW &amp; Skip Gram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Ahmed</dc:creator>
  <cp:lastModifiedBy>Sajid Ahmed</cp:lastModifiedBy>
  <cp:revision>81</cp:revision>
  <dcterms:created xsi:type="dcterms:W3CDTF">2021-12-01T15:04:09Z</dcterms:created>
  <dcterms:modified xsi:type="dcterms:W3CDTF">2021-12-01T18:24:34Z</dcterms:modified>
</cp:coreProperties>
</file>