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3"/>
  </p:notesMasterIdLst>
  <p:sldIdLst>
    <p:sldId id="296" r:id="rId2"/>
    <p:sldId id="316" r:id="rId3"/>
    <p:sldId id="317" r:id="rId4"/>
    <p:sldId id="297" r:id="rId5"/>
    <p:sldId id="298" r:id="rId6"/>
    <p:sldId id="318" r:id="rId7"/>
    <p:sldId id="299" r:id="rId8"/>
    <p:sldId id="303" r:id="rId9"/>
    <p:sldId id="319" r:id="rId10"/>
    <p:sldId id="320" r:id="rId11"/>
    <p:sldId id="293" r:id="rId12"/>
    <p:sldId id="315" r:id="rId13"/>
    <p:sldId id="306" r:id="rId14"/>
    <p:sldId id="307" r:id="rId15"/>
    <p:sldId id="308" r:id="rId16"/>
    <p:sldId id="309" r:id="rId17"/>
    <p:sldId id="310" r:id="rId18"/>
    <p:sldId id="311" r:id="rId19"/>
    <p:sldId id="302" r:id="rId20"/>
    <p:sldId id="305" r:id="rId21"/>
    <p:sldId id="29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6" autoAdjust="0"/>
    <p:restoredTop sz="89223" autoAdjust="0"/>
  </p:normalViewPr>
  <p:slideViewPr>
    <p:cSldViewPr>
      <p:cViewPr varScale="1">
        <p:scale>
          <a:sx n="69" d="100"/>
          <a:sy n="69" d="100"/>
        </p:scale>
        <p:origin x="-12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4/12/2020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4/12/2020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4/12/2020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4/12/2020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4/12/2020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4/12/2020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4/12/2020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2419352"/>
          </a:xfrm>
        </p:spPr>
        <p:txBody>
          <a:bodyPr>
            <a:normAutofit/>
          </a:bodyPr>
          <a:lstStyle/>
          <a:p>
            <a:pPr algn="ct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 Cipher Dossier</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000504"/>
            <a:ext cx="7848600" cy="2071702"/>
          </a:xfrm>
        </p:spPr>
        <p:txBody>
          <a:bodyPr>
            <a:normAutofit/>
          </a:bodyPr>
          <a:lstStyle/>
          <a:p>
            <a:pPr eaLnBrk="1" hangingPunct="1"/>
            <a:r>
              <a:rPr lang="en-US" sz="2000" b="1" dirty="0" smtClean="0">
                <a:latin typeface="Times New Roman" pitchFamily="18" charset="0"/>
                <a:cs typeface="Times New Roman" pitchFamily="18" charset="0"/>
              </a:rPr>
              <a:t>Batch No: B-10				        Project Guide:</a:t>
            </a:r>
          </a:p>
          <a:p>
            <a:pPr algn="just" eaLnBrk="1" hangingPunct="1"/>
            <a:r>
              <a:rPr lang="en-US" sz="1600" dirty="0" smtClean="0">
                <a:latin typeface="Times New Roman" pitchFamily="18" charset="0"/>
                <a:cs typeface="Times New Roman" pitchFamily="18" charset="0"/>
              </a:rPr>
              <a:t>SAI SRIDIVYA I	      (164G1A0590)            Mr. G. </a:t>
            </a:r>
            <a:r>
              <a:rPr lang="en-US" sz="1600" dirty="0" err="1" smtClean="0">
                <a:latin typeface="Times New Roman" pitchFamily="18" charset="0"/>
                <a:cs typeface="Times New Roman" pitchFamily="18" charset="0"/>
              </a:rPr>
              <a:t>Hemanth</a:t>
            </a:r>
            <a:r>
              <a:rPr lang="en-US" sz="1600" dirty="0" smtClean="0">
                <a:latin typeface="Times New Roman" pitchFamily="18" charset="0"/>
                <a:cs typeface="Times New Roman" pitchFamily="18" charset="0"/>
              </a:rPr>
              <a:t> Kumar </a:t>
            </a:r>
            <a:r>
              <a:rPr lang="en-US" sz="1600" dirty="0" err="1" smtClean="0">
                <a:latin typeface="Times New Roman" pitchFamily="18" charset="0"/>
                <a:cs typeface="Times New Roman" pitchFamily="18" charset="0"/>
              </a:rPr>
              <a:t>Yadav</a:t>
            </a:r>
            <a:r>
              <a:rPr lang="en-US" sz="16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M.Tech</a:t>
            </a:r>
            <a:r>
              <a:rPr lang="en-US" sz="1300" dirty="0" smtClean="0">
                <a:latin typeface="Times New Roman" pitchFamily="18" charset="0"/>
                <a:cs typeface="Times New Roman" pitchFamily="18" charset="0"/>
              </a:rPr>
              <a:t>,(</a:t>
            </a:r>
            <a:r>
              <a:rPr lang="en-US" sz="1300" dirty="0" err="1" smtClean="0">
                <a:latin typeface="Times New Roman" pitchFamily="18" charset="0"/>
                <a:cs typeface="Times New Roman" pitchFamily="18" charset="0"/>
              </a:rPr>
              <a:t>Ph.D</a:t>
            </a:r>
            <a:r>
              <a:rPr lang="en-US" sz="1300" dirty="0" smtClean="0">
                <a:latin typeface="Times New Roman" pitchFamily="18" charset="0"/>
                <a:cs typeface="Times New Roman" pitchFamily="18" charset="0"/>
              </a:rPr>
              <a:t>)</a:t>
            </a:r>
            <a:endParaRPr lang="en-US" sz="1300" baseline="-250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SAJIDA S           	      (164G1A0592)                              Assistant Professor</a:t>
            </a:r>
          </a:p>
          <a:p>
            <a:pPr algn="just"/>
            <a:r>
              <a:rPr lang="en-US" sz="1600" dirty="0" smtClean="0">
                <a:latin typeface="Times New Roman" pitchFamily="18" charset="0"/>
                <a:cs typeface="Times New Roman" pitchFamily="18" charset="0"/>
              </a:rPr>
              <a:t>SKANDHA D                   (164G1A0599)          </a:t>
            </a:r>
          </a:p>
          <a:p>
            <a:pPr algn="just"/>
            <a:r>
              <a:rPr lang="en-IN" sz="1600" dirty="0" smtClean="0">
                <a:latin typeface="Times New Roman" pitchFamily="18" charset="0"/>
                <a:cs typeface="Times New Roman" pitchFamily="18" charset="0"/>
              </a:rPr>
              <a:t>SREE VENI D                  (</a:t>
            </a:r>
            <a:r>
              <a:rPr lang="en-US" sz="1600" dirty="0" smtClean="0">
                <a:latin typeface="Times New Roman" pitchFamily="18" charset="0"/>
                <a:cs typeface="Times New Roman" pitchFamily="18" charset="0"/>
              </a:rPr>
              <a:t>164G1A05A2</a:t>
            </a:r>
            <a:r>
              <a:rPr lang="en-IN" sz="1600" dirty="0" smtClean="0">
                <a:latin typeface="Times New Roman" pitchFamily="18" charset="0"/>
                <a:cs typeface="Times New Roman" pitchFamily="18" charset="0"/>
              </a:rPr>
              <a:t>)</a:t>
            </a:r>
          </a:p>
          <a:p>
            <a:pPr algn="just"/>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Github Link :</a:t>
            </a:r>
            <a:endParaRPr lang="en-IN" sz="1600" dirty="0" smtClean="0">
              <a:latin typeface="Times New Roman" pitchFamily="18" charset="0"/>
              <a:cs typeface="Times New Roman" pitchFamily="18" charset="0"/>
            </a:endParaRPr>
          </a:p>
          <a:p>
            <a:pPr algn="just"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p:transition spd="slow" advTm="4000">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2984"/>
            <a:ext cx="8229600" cy="4987941"/>
          </a:xfrm>
        </p:spPr>
        <p:txBody>
          <a:bodyPr/>
          <a:lstStyle/>
          <a:p>
            <a:pPr>
              <a:buNone/>
            </a:pPr>
            <a:r>
              <a:rPr lang="en-US" sz="2400" dirty="0" smtClean="0">
                <a:latin typeface="Times New Roman" pitchFamily="18" charset="0"/>
                <a:cs typeface="Times New Roman" pitchFamily="18" charset="0"/>
              </a:rPr>
              <a:t>Sequence Diagram</a:t>
            </a:r>
            <a:endParaRPr lang="en-US" sz="2400" dirty="0">
              <a:latin typeface="Times New Roman" pitchFamily="18" charset="0"/>
              <a:cs typeface="Times New Roman" pitchFamily="18" charset="0"/>
            </a:endParaRPr>
          </a:p>
        </p:txBody>
      </p:sp>
      <p:pic>
        <p:nvPicPr>
          <p:cNvPr id="4" name="Picture 3" descr="C:\Users\sajidasajju\Desktop\Project work\UML Captures\Sequ Capture.PNG"/>
          <p:cNvPicPr/>
          <p:nvPr/>
        </p:nvPicPr>
        <p:blipFill>
          <a:blip r:embed="rId2"/>
          <a:srcRect/>
          <a:stretch>
            <a:fillRect/>
          </a:stretch>
        </p:blipFill>
        <p:spPr bwMode="auto">
          <a:xfrm>
            <a:off x="1285852" y="1714488"/>
            <a:ext cx="6215106" cy="430146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Output Screens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5720" y="1600200"/>
            <a:ext cx="8643998" cy="4530725"/>
          </a:xfrm>
        </p:spPr>
        <p:txBody>
          <a:bodyPr/>
          <a:lstStyle/>
          <a:p>
            <a:pPr>
              <a:buNone/>
            </a:pPr>
            <a:r>
              <a:rPr lang="en-IN" sz="2400" dirty="0" smtClean="0">
                <a:latin typeface="Times New Roman" pitchFamily="18" charset="0"/>
                <a:cs typeface="Times New Roman" pitchFamily="18" charset="0"/>
              </a:rPr>
              <a:t>1:Login Page of application            2:Registration Page of application</a:t>
            </a:r>
          </a:p>
          <a:p>
            <a:pPr>
              <a:buNone/>
            </a:pPr>
            <a:endParaRPr lang="en-IN" sz="2400" dirty="0"/>
          </a:p>
        </p:txBody>
      </p:sp>
      <p:pic>
        <p:nvPicPr>
          <p:cNvPr id="4" name="Picture 3" descr="C:\Users\sajidasajju\Desktop\Android studio\scr shots\Screenshot_20200405-202112.png"/>
          <p:cNvPicPr/>
          <p:nvPr/>
        </p:nvPicPr>
        <p:blipFill>
          <a:blip r:embed="rId2" cstate="print"/>
          <a:srcRect/>
          <a:stretch>
            <a:fillRect/>
          </a:stretch>
        </p:blipFill>
        <p:spPr bwMode="auto">
          <a:xfrm>
            <a:off x="857224" y="2357430"/>
            <a:ext cx="2394141" cy="3425027"/>
          </a:xfrm>
          <a:prstGeom prst="rect">
            <a:avLst/>
          </a:prstGeom>
          <a:noFill/>
          <a:ln w="9525">
            <a:noFill/>
            <a:miter lim="800000"/>
            <a:headEnd/>
            <a:tailEnd/>
          </a:ln>
        </p:spPr>
      </p:pic>
      <p:pic>
        <p:nvPicPr>
          <p:cNvPr id="5" name="Picture 4" descr="C:\Users\sajidasajju\Desktop\Android studio\scr shots\Screenshot_20200407-143408.png"/>
          <p:cNvPicPr/>
          <p:nvPr/>
        </p:nvPicPr>
        <p:blipFill>
          <a:blip r:embed="rId3" cstate="print"/>
          <a:srcRect/>
          <a:stretch>
            <a:fillRect/>
          </a:stretch>
        </p:blipFill>
        <p:spPr bwMode="auto">
          <a:xfrm>
            <a:off x="5572132" y="2357430"/>
            <a:ext cx="2454748" cy="335758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401080" cy="4530725"/>
          </a:xfrm>
        </p:spPr>
        <p:txBody>
          <a:bodyPr/>
          <a:lstStyle/>
          <a:p>
            <a:pPr>
              <a:buNone/>
            </a:pPr>
            <a:r>
              <a:rPr lang="en-US" sz="2400" dirty="0" smtClean="0">
                <a:latin typeface="Times New Roman" pitchFamily="18" charset="0"/>
                <a:cs typeface="Times New Roman" pitchFamily="18" charset="0"/>
              </a:rPr>
              <a:t>3:Home Screen of application           4:Settings Activity to set keys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5-202956.png"/>
          <p:cNvPicPr/>
          <p:nvPr/>
        </p:nvPicPr>
        <p:blipFill>
          <a:blip r:embed="rId2" cstate="print"/>
          <a:srcRect/>
          <a:stretch>
            <a:fillRect/>
          </a:stretch>
        </p:blipFill>
        <p:spPr bwMode="auto">
          <a:xfrm>
            <a:off x="1214414" y="2143116"/>
            <a:ext cx="2442267" cy="3640417"/>
          </a:xfrm>
          <a:prstGeom prst="rect">
            <a:avLst/>
          </a:prstGeom>
          <a:noFill/>
          <a:ln w="9525">
            <a:noFill/>
            <a:miter lim="800000"/>
            <a:headEnd/>
            <a:tailEnd/>
          </a:ln>
        </p:spPr>
      </p:pic>
      <p:pic>
        <p:nvPicPr>
          <p:cNvPr id="5" name="Content Placeholder 5" descr="WhatsApp Image 2020-04-09 at 3.31.30 PM.jpeg"/>
          <p:cNvPicPr>
            <a:picLocks noChangeAspect="1"/>
          </p:cNvPicPr>
          <p:nvPr/>
        </p:nvPicPr>
        <p:blipFill>
          <a:blip r:embed="rId3"/>
          <a:stretch>
            <a:fillRect/>
          </a:stretch>
        </p:blipFill>
        <p:spPr bwMode="auto">
          <a:xfrm>
            <a:off x="5429256" y="2214554"/>
            <a:ext cx="2548533" cy="35719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    5:Entering Key                                6:Contacts Activity</a:t>
            </a:r>
            <a:endParaRPr lang="en-US" sz="2400" dirty="0">
              <a:latin typeface="Times New Roman" pitchFamily="18" charset="0"/>
              <a:cs typeface="Times New Roman" pitchFamily="18" charset="0"/>
            </a:endParaRPr>
          </a:p>
        </p:txBody>
      </p:sp>
      <p:pic>
        <p:nvPicPr>
          <p:cNvPr id="5" name="Picture 4" descr="C:\Users\sajidasajju\Desktop\Android studio\scr shots\Screenshot_20200407-151235.png"/>
          <p:cNvPicPr/>
          <p:nvPr/>
        </p:nvPicPr>
        <p:blipFill>
          <a:blip r:embed="rId2" cstate="print"/>
          <a:srcRect/>
          <a:stretch>
            <a:fillRect/>
          </a:stretch>
        </p:blipFill>
        <p:spPr bwMode="auto">
          <a:xfrm>
            <a:off x="5357818" y="2214554"/>
            <a:ext cx="2486487" cy="3429024"/>
          </a:xfrm>
          <a:prstGeom prst="rect">
            <a:avLst/>
          </a:prstGeom>
          <a:noFill/>
          <a:ln w="9525">
            <a:noFill/>
            <a:miter lim="800000"/>
            <a:headEnd/>
            <a:tailEnd/>
          </a:ln>
        </p:spPr>
      </p:pic>
      <p:pic>
        <p:nvPicPr>
          <p:cNvPr id="6" name="Content Placeholder 3" descr="WhatsApp Image 2020-04-09 at 3.31.38 PM.jpeg"/>
          <p:cNvPicPr>
            <a:picLocks noChangeAspect="1"/>
          </p:cNvPicPr>
          <p:nvPr/>
        </p:nvPicPr>
        <p:blipFill>
          <a:blip r:embed="rId3"/>
          <a:stretch>
            <a:fillRect/>
          </a:stretch>
        </p:blipFill>
        <p:spPr bwMode="auto">
          <a:xfrm>
            <a:off x="1000100" y="2143116"/>
            <a:ext cx="2548533" cy="37862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472518" cy="4530725"/>
          </a:xfrm>
        </p:spPr>
        <p:txBody>
          <a:bodyPr/>
          <a:lstStyle/>
          <a:p>
            <a:pPr>
              <a:buNone/>
            </a:pPr>
            <a:r>
              <a:rPr lang="en-US" sz="2000" dirty="0" smtClean="0">
                <a:latin typeface="Times New Roman" pitchFamily="18" charset="0"/>
                <a:cs typeface="Times New Roman" pitchFamily="18" charset="0"/>
              </a:rPr>
              <a:t>7:Contacts Activity after      </a:t>
            </a:r>
            <a:r>
              <a:rPr lang="en-US" sz="2000" dirty="0" smtClean="0">
                <a:latin typeface="Times New Roman" pitchFamily="18" charset="0"/>
                <a:cs typeface="Times New Roman" pitchFamily="18" charset="0"/>
              </a:rPr>
              <a:t> 8:Accessing contacts in   9:Messages </a:t>
            </a:r>
            <a:r>
              <a:rPr lang="en-US" sz="2000" dirty="0" smtClean="0">
                <a:latin typeface="Times New Roman" pitchFamily="18" charset="0"/>
                <a:cs typeface="Times New Roman" pitchFamily="18" charset="0"/>
              </a:rPr>
              <a:t>Activity after</a:t>
            </a:r>
          </a:p>
          <a:p>
            <a:pPr>
              <a:buNone/>
            </a:pPr>
            <a:r>
              <a:rPr lang="en-US" sz="2000" dirty="0" smtClean="0">
                <a:latin typeface="Times New Roman" pitchFamily="18" charset="0"/>
                <a:cs typeface="Times New Roman" pitchFamily="18" charset="0"/>
              </a:rPr>
              <a:t>    adding contact                       </a:t>
            </a:r>
            <a:r>
              <a:rPr lang="en-US" sz="2000" dirty="0" smtClean="0">
                <a:latin typeface="Times New Roman" pitchFamily="18" charset="0"/>
                <a:cs typeface="Times New Roman" pitchFamily="18" charset="0"/>
              </a:rPr>
              <a:t>another mobile                 adding </a:t>
            </a:r>
            <a:r>
              <a:rPr lang="en-US" sz="2000" dirty="0" smtClean="0">
                <a:latin typeface="Times New Roman" pitchFamily="18" charset="0"/>
                <a:cs typeface="Times New Roman" pitchFamily="18" charset="0"/>
              </a:rPr>
              <a:t>message</a:t>
            </a: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1257.png"/>
          <p:cNvPicPr/>
          <p:nvPr/>
        </p:nvPicPr>
        <p:blipFill>
          <a:blip r:embed="rId2" cstate="print"/>
          <a:srcRect/>
          <a:stretch>
            <a:fillRect/>
          </a:stretch>
        </p:blipFill>
        <p:spPr bwMode="auto">
          <a:xfrm>
            <a:off x="571472" y="2500306"/>
            <a:ext cx="2214578" cy="3257299"/>
          </a:xfrm>
          <a:prstGeom prst="rect">
            <a:avLst/>
          </a:prstGeom>
          <a:noFill/>
          <a:ln w="9525">
            <a:noFill/>
            <a:miter lim="800000"/>
            <a:headEnd/>
            <a:tailEnd/>
          </a:ln>
        </p:spPr>
      </p:pic>
      <p:pic>
        <p:nvPicPr>
          <p:cNvPr id="5" name="Picture 4" descr="C:\Users\sajidasajju\Downloads\WhatsApp Image 2020-04-07 at 4.49.36 PM.jpeg"/>
          <p:cNvPicPr/>
          <p:nvPr/>
        </p:nvPicPr>
        <p:blipFill>
          <a:blip r:embed="rId3"/>
          <a:srcRect/>
          <a:stretch>
            <a:fillRect/>
          </a:stretch>
        </p:blipFill>
        <p:spPr bwMode="auto">
          <a:xfrm>
            <a:off x="6286512" y="2500306"/>
            <a:ext cx="2401016" cy="3357585"/>
          </a:xfrm>
          <a:prstGeom prst="rect">
            <a:avLst/>
          </a:prstGeom>
          <a:noFill/>
          <a:ln w="9525">
            <a:noFill/>
            <a:miter lim="800000"/>
            <a:headEnd/>
            <a:tailEnd/>
          </a:ln>
        </p:spPr>
      </p:pic>
      <p:pic>
        <p:nvPicPr>
          <p:cNvPr id="6" name="Picture 5" descr="C:\Users\sajidasajju\Downloads\WhatsApp Image 2020-04-07 at 7.14.18 PM.jpeg"/>
          <p:cNvPicPr/>
          <p:nvPr/>
        </p:nvPicPr>
        <p:blipFill>
          <a:blip r:embed="rId4"/>
          <a:srcRect/>
          <a:stretch>
            <a:fillRect/>
          </a:stretch>
        </p:blipFill>
        <p:spPr bwMode="auto">
          <a:xfrm>
            <a:off x="3571868" y="2500306"/>
            <a:ext cx="2162596" cy="353802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10:Notes </a:t>
            </a:r>
            <a:r>
              <a:rPr lang="en-US" sz="2400" dirty="0" smtClean="0">
                <a:latin typeface="Times New Roman" pitchFamily="18" charset="0"/>
                <a:cs typeface="Times New Roman" pitchFamily="18" charset="0"/>
              </a:rPr>
              <a:t>Activity                                 </a:t>
            </a:r>
            <a:r>
              <a:rPr lang="en-US" sz="2400" dirty="0" smtClean="0">
                <a:latin typeface="Times New Roman" pitchFamily="18" charset="0"/>
                <a:cs typeface="Times New Roman" pitchFamily="18" charset="0"/>
              </a:rPr>
              <a:t>11:Adding </a:t>
            </a:r>
            <a:r>
              <a:rPr lang="en-US" sz="2400" dirty="0" smtClean="0">
                <a:latin typeface="Times New Roman" pitchFamily="18" charset="0"/>
                <a:cs typeface="Times New Roman" pitchFamily="18" charset="0"/>
              </a:rPr>
              <a:t>Notes</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2509.png"/>
          <p:cNvPicPr/>
          <p:nvPr/>
        </p:nvPicPr>
        <p:blipFill>
          <a:blip r:embed="rId2" cstate="print"/>
          <a:srcRect/>
          <a:stretch>
            <a:fillRect/>
          </a:stretch>
        </p:blipFill>
        <p:spPr bwMode="auto">
          <a:xfrm>
            <a:off x="857224" y="2285992"/>
            <a:ext cx="2442268" cy="3506346"/>
          </a:xfrm>
          <a:prstGeom prst="rect">
            <a:avLst/>
          </a:prstGeom>
          <a:noFill/>
          <a:ln w="9525">
            <a:noFill/>
            <a:miter lim="800000"/>
            <a:headEnd/>
            <a:tailEnd/>
          </a:ln>
        </p:spPr>
      </p:pic>
      <p:pic>
        <p:nvPicPr>
          <p:cNvPr id="5" name="Picture 4" descr="C:\Users\sajidasajju\Desktop\Android studio\scr shots\Screenshot_20200407-152532.png"/>
          <p:cNvPicPr/>
          <p:nvPr/>
        </p:nvPicPr>
        <p:blipFill>
          <a:blip r:embed="rId3" cstate="print"/>
          <a:srcRect/>
          <a:stretch>
            <a:fillRect/>
          </a:stretch>
        </p:blipFill>
        <p:spPr bwMode="auto">
          <a:xfrm>
            <a:off x="5214942" y="2214554"/>
            <a:ext cx="2483519" cy="350046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12:Files </a:t>
            </a:r>
            <a:r>
              <a:rPr lang="en-US" sz="2400" dirty="0" smtClean="0">
                <a:latin typeface="Times New Roman" pitchFamily="18" charset="0"/>
                <a:cs typeface="Times New Roman" pitchFamily="18" charset="0"/>
              </a:rPr>
              <a:t>Activity                           </a:t>
            </a:r>
            <a:r>
              <a:rPr lang="en-US" sz="2400" dirty="0" smtClean="0">
                <a:latin typeface="Times New Roman" pitchFamily="18" charset="0"/>
                <a:cs typeface="Times New Roman" pitchFamily="18" charset="0"/>
              </a:rPr>
              <a:t>13:Images </a:t>
            </a:r>
            <a:r>
              <a:rPr lang="en-US" sz="2400" dirty="0" smtClean="0">
                <a:latin typeface="Times New Roman" pitchFamily="18" charset="0"/>
                <a:cs typeface="Times New Roman" pitchFamily="18" charset="0"/>
              </a:rPr>
              <a:t>Activity after</a:t>
            </a:r>
          </a:p>
          <a:p>
            <a:pPr>
              <a:buNone/>
            </a:pPr>
            <a:r>
              <a:rPr lang="en-US" sz="2400" dirty="0" smtClean="0">
                <a:latin typeface="Times New Roman" pitchFamily="18" charset="0"/>
                <a:cs typeface="Times New Roman" pitchFamily="18" charset="0"/>
              </a:rPr>
              <a:t>                                                           adding Image</a:t>
            </a:r>
          </a:p>
          <a:p>
            <a:pPr>
              <a:buNone/>
            </a:pP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227.png"/>
          <p:cNvPicPr/>
          <p:nvPr/>
        </p:nvPicPr>
        <p:blipFill>
          <a:blip r:embed="rId2" cstate="print"/>
          <a:srcRect/>
          <a:stretch>
            <a:fillRect/>
          </a:stretch>
        </p:blipFill>
        <p:spPr bwMode="auto">
          <a:xfrm>
            <a:off x="857224" y="2571744"/>
            <a:ext cx="2311639" cy="3295901"/>
          </a:xfrm>
          <a:prstGeom prst="rect">
            <a:avLst/>
          </a:prstGeom>
          <a:noFill/>
          <a:ln w="9525">
            <a:noFill/>
            <a:miter lim="800000"/>
            <a:headEnd/>
            <a:tailEnd/>
          </a:ln>
        </p:spPr>
      </p:pic>
      <p:pic>
        <p:nvPicPr>
          <p:cNvPr id="5" name="Picture 4" descr="C:\Users\sajidasajju\Desktop\Android studio\scr shots\Screenshot_20200407-154611.png"/>
          <p:cNvPicPr/>
          <p:nvPr/>
        </p:nvPicPr>
        <p:blipFill>
          <a:blip r:embed="rId3" cstate="print"/>
          <a:srcRect/>
          <a:stretch>
            <a:fillRect/>
          </a:stretch>
        </p:blipFill>
        <p:spPr bwMode="auto">
          <a:xfrm>
            <a:off x="5214942" y="2500307"/>
            <a:ext cx="2277263" cy="335758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14:Videos </a:t>
            </a:r>
            <a:r>
              <a:rPr lang="en-US" sz="2400" dirty="0" smtClean="0">
                <a:latin typeface="Times New Roman" pitchFamily="18" charset="0"/>
                <a:cs typeface="Times New Roman" pitchFamily="18" charset="0"/>
              </a:rPr>
              <a:t>Activity after               </a:t>
            </a:r>
            <a:r>
              <a:rPr lang="en-US" sz="2400" dirty="0" smtClean="0">
                <a:latin typeface="Times New Roman" pitchFamily="18" charset="0"/>
                <a:cs typeface="Times New Roman" pitchFamily="18" charset="0"/>
              </a:rPr>
              <a:t>15:</a:t>
            </a:r>
            <a:r>
              <a:rPr lang="en-IN" sz="2400" dirty="0" smtClean="0">
                <a:latin typeface="Times New Roman" pitchFamily="18" charset="0"/>
                <a:cs typeface="Times New Roman" pitchFamily="18" charset="0"/>
              </a:rPr>
              <a:t>Audio activity after </a:t>
            </a:r>
          </a:p>
          <a:p>
            <a:pPr>
              <a:buNone/>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adding Videos</a:t>
            </a:r>
            <a:r>
              <a:rPr lang="en-IN" sz="2400" dirty="0" smtClean="0">
                <a:latin typeface="Times New Roman" pitchFamily="18" charset="0"/>
                <a:cs typeface="Times New Roman" pitchFamily="18" charset="0"/>
              </a:rPr>
              <a:t>                              adding audio file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321.png"/>
          <p:cNvPicPr/>
          <p:nvPr/>
        </p:nvPicPr>
        <p:blipFill>
          <a:blip r:embed="rId2" cstate="print"/>
          <a:srcRect/>
          <a:stretch>
            <a:fillRect/>
          </a:stretch>
        </p:blipFill>
        <p:spPr bwMode="auto">
          <a:xfrm>
            <a:off x="928662" y="2500306"/>
            <a:ext cx="2392566" cy="3571900"/>
          </a:xfrm>
          <a:prstGeom prst="rect">
            <a:avLst/>
          </a:prstGeom>
          <a:noFill/>
          <a:ln w="9525">
            <a:noFill/>
            <a:miter lim="800000"/>
            <a:headEnd/>
            <a:tailEnd/>
          </a:ln>
        </p:spPr>
      </p:pic>
      <p:pic>
        <p:nvPicPr>
          <p:cNvPr id="5" name="Picture 4" descr="C:\Users\sajidasajju\Desktop\Android studio\scr shots\Screenshot_20200407-154328.png"/>
          <p:cNvPicPr/>
          <p:nvPr/>
        </p:nvPicPr>
        <p:blipFill>
          <a:blip r:embed="rId3" cstate="print"/>
          <a:srcRect/>
          <a:stretch>
            <a:fillRect/>
          </a:stretch>
        </p:blipFill>
        <p:spPr bwMode="auto">
          <a:xfrm>
            <a:off x="5000628" y="2500306"/>
            <a:ext cx="2380391" cy="350046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16:Documents </a:t>
            </a:r>
            <a:r>
              <a:rPr lang="en-IN" sz="2400" dirty="0" smtClean="0">
                <a:latin typeface="Times New Roman" pitchFamily="18" charset="0"/>
                <a:cs typeface="Times New Roman" pitchFamily="18" charset="0"/>
              </a:rPr>
              <a:t>Activity after    </a:t>
            </a:r>
            <a:r>
              <a:rPr lang="en-IN" sz="2400" dirty="0" smtClean="0">
                <a:latin typeface="Times New Roman" pitchFamily="18" charset="0"/>
                <a:cs typeface="Times New Roman" pitchFamily="18" charset="0"/>
              </a:rPr>
              <a:t>17: </a:t>
            </a:r>
            <a:r>
              <a:rPr lang="en-IN" sz="2400" dirty="0" smtClean="0">
                <a:latin typeface="Times New Roman" pitchFamily="18" charset="0"/>
                <a:cs typeface="Times New Roman" pitchFamily="18" charset="0"/>
              </a:rPr>
              <a:t>Zip files activity after </a:t>
            </a:r>
          </a:p>
          <a:p>
            <a:pPr>
              <a:buNone/>
            </a:pPr>
            <a:r>
              <a:rPr lang="en-IN" sz="2400" dirty="0" smtClean="0">
                <a:latin typeface="Times New Roman" pitchFamily="18" charset="0"/>
                <a:cs typeface="Times New Roman" pitchFamily="18" charset="0"/>
              </a:rPr>
              <a:t>      adding document                       adding a zip file</a:t>
            </a:r>
          </a:p>
          <a:p>
            <a:pPr>
              <a:buNone/>
            </a:pPr>
            <a:r>
              <a:rPr lang="en-IN"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314.png"/>
          <p:cNvPicPr/>
          <p:nvPr/>
        </p:nvPicPr>
        <p:blipFill>
          <a:blip r:embed="rId2" cstate="print"/>
          <a:srcRect/>
          <a:stretch>
            <a:fillRect/>
          </a:stretch>
        </p:blipFill>
        <p:spPr bwMode="auto">
          <a:xfrm>
            <a:off x="1142976" y="2500306"/>
            <a:ext cx="2442267" cy="3571900"/>
          </a:xfrm>
          <a:prstGeom prst="rect">
            <a:avLst/>
          </a:prstGeom>
          <a:noFill/>
          <a:ln w="9525">
            <a:noFill/>
            <a:miter lim="800000"/>
            <a:headEnd/>
            <a:tailEnd/>
          </a:ln>
        </p:spPr>
      </p:pic>
      <p:pic>
        <p:nvPicPr>
          <p:cNvPr id="5" name="Content Placeholder 3" descr="WhatsApp Image 2020-04-09 at 3.31.26 PM.jpeg"/>
          <p:cNvPicPr>
            <a:picLocks noChangeAspect="1"/>
          </p:cNvPicPr>
          <p:nvPr/>
        </p:nvPicPr>
        <p:blipFill>
          <a:blip r:embed="rId3"/>
          <a:stretch>
            <a:fillRect/>
          </a:stretch>
        </p:blipFill>
        <p:spPr bwMode="auto">
          <a:xfrm>
            <a:off x="4857752" y="2428868"/>
            <a:ext cx="2548533" cy="35719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71612"/>
            <a:ext cx="8229600" cy="4559313"/>
          </a:xfrm>
        </p:spPr>
        <p:txBody>
          <a:bodyPr/>
          <a:lstStyle/>
          <a:p>
            <a:r>
              <a:rPr lang="en-US" sz="2400" dirty="0" smtClean="0">
                <a:latin typeface="Times New Roman" pitchFamily="18" charset="0"/>
                <a:cs typeface="Times New Roman" pitchFamily="18" charset="0"/>
              </a:rPr>
              <a:t>The application mainly concentrates on mobile phones and efficiently handles the situation when a mobile is lost and when there is no way to retrieve the data.</a:t>
            </a:r>
          </a:p>
          <a:p>
            <a:r>
              <a:rPr lang="en-US" sz="2400" dirty="0" smtClean="0">
                <a:latin typeface="Times New Roman" pitchFamily="18" charset="0"/>
                <a:cs typeface="Times New Roman" pitchFamily="18" charset="0"/>
              </a:rPr>
              <a:t>The user has to login with their credentials and set a key so that data will be encrypted and stored in the cloud.</a:t>
            </a:r>
          </a:p>
          <a:p>
            <a:r>
              <a:rPr lang="en-US" sz="2400" dirty="0" smtClean="0">
                <a:latin typeface="Times New Roman" pitchFamily="18" charset="0"/>
                <a:cs typeface="Times New Roman" pitchFamily="18" charset="0"/>
              </a:rPr>
              <a:t>The data can be accessed from any android device by logging into the application with their credentials.</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Abstract</a:t>
            </a:r>
          </a:p>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Existing System</a:t>
            </a:r>
          </a:p>
          <a:p>
            <a:r>
              <a:rPr lang="en-US" sz="2400" dirty="0" smtClean="0">
                <a:latin typeface="Times New Roman" pitchFamily="18" charset="0"/>
                <a:cs typeface="Times New Roman" pitchFamily="18" charset="0"/>
              </a:rPr>
              <a:t>Problem Statement</a:t>
            </a:r>
          </a:p>
          <a:p>
            <a:r>
              <a:rPr lang="en-US" sz="2400" dirty="0" smtClean="0">
                <a:latin typeface="Times New Roman" pitchFamily="18" charset="0"/>
                <a:cs typeface="Times New Roman" pitchFamily="18" charset="0"/>
              </a:rPr>
              <a:t>Proposed System</a:t>
            </a:r>
          </a:p>
          <a:p>
            <a:r>
              <a:rPr lang="en-US" sz="2400" dirty="0" smtClean="0">
                <a:latin typeface="Times New Roman" pitchFamily="18" charset="0"/>
                <a:cs typeface="Times New Roman" pitchFamily="18" charset="0"/>
              </a:rPr>
              <a:t>Module Description</a:t>
            </a:r>
          </a:p>
          <a:p>
            <a:r>
              <a:rPr lang="en-US" sz="2400" dirty="0" smtClean="0">
                <a:latin typeface="Times New Roman" pitchFamily="18" charset="0"/>
                <a:cs typeface="Times New Roman" pitchFamily="18" charset="0"/>
              </a:rPr>
              <a:t>Use Case &amp; Sequence Diagrams</a:t>
            </a:r>
          </a:p>
          <a:p>
            <a:r>
              <a:rPr lang="en-US" sz="2400" dirty="0" smtClean="0">
                <a:latin typeface="Times New Roman" pitchFamily="18" charset="0"/>
                <a:cs typeface="Times New Roman" pitchFamily="18" charset="0"/>
              </a:rPr>
              <a:t>Output Screens</a:t>
            </a:r>
          </a:p>
          <a:p>
            <a:r>
              <a:rPr lang="en-US" sz="24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References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References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28736"/>
            <a:ext cx="8229600" cy="4702189"/>
          </a:xfrm>
        </p:spPr>
        <p:txBody>
          <a:bodyPr/>
          <a:lstStyle/>
          <a:p>
            <a:pPr algn="just"/>
            <a:r>
              <a:rPr lang="en-IN" sz="2400" dirty="0" smtClean="0">
                <a:latin typeface="Times New Roman" pitchFamily="18" charset="0"/>
                <a:cs typeface="Times New Roman" pitchFamily="18" charset="0"/>
              </a:rPr>
              <a:t>[1] </a:t>
            </a:r>
            <a:r>
              <a:rPr lang="en-IN" sz="2400" dirty="0" err="1" smtClean="0">
                <a:latin typeface="Times New Roman" pitchFamily="18" charset="0"/>
                <a:cs typeface="Times New Roman" pitchFamily="18" charset="0"/>
              </a:rPr>
              <a:t>Ako</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Muhamad</a:t>
            </a:r>
            <a:r>
              <a:rPr lang="en-IN" sz="2400" dirty="0" smtClean="0">
                <a:latin typeface="Times New Roman" pitchFamily="18" charset="0"/>
                <a:cs typeface="Times New Roman" pitchFamily="18" charset="0"/>
              </a:rPr>
              <a:t> Abdullah. (2017). </a:t>
            </a:r>
            <a:r>
              <a:rPr lang="en-IN" sz="2400" b="1" dirty="0" smtClean="0">
                <a:latin typeface="Times New Roman" pitchFamily="18" charset="0"/>
                <a:cs typeface="Times New Roman" pitchFamily="18" charset="0"/>
              </a:rPr>
              <a:t>Advanced Encryption Standard (AES) Algorithm to Encrypt and Decrypt Data.</a:t>
            </a:r>
          </a:p>
          <a:p>
            <a:pPr algn="just"/>
            <a:r>
              <a:rPr lang="en-IN" sz="2400" dirty="0" smtClean="0">
                <a:latin typeface="Times New Roman" pitchFamily="18" charset="0"/>
                <a:cs typeface="Times New Roman" pitchFamily="18" charset="0"/>
              </a:rPr>
              <a:t>[2] </a:t>
            </a:r>
            <a:r>
              <a:rPr lang="en-IN" sz="2400" dirty="0" err="1" smtClean="0">
                <a:latin typeface="Times New Roman" pitchFamily="18" charset="0"/>
                <a:cs typeface="Times New Roman" pitchFamily="18" charset="0"/>
              </a:rPr>
              <a:t>Vichare</a:t>
            </a:r>
            <a:r>
              <a:rPr lang="en-IN" sz="2400" dirty="0" smtClean="0">
                <a:latin typeface="Times New Roman" pitchFamily="18" charset="0"/>
                <a:cs typeface="Times New Roman" pitchFamily="18" charset="0"/>
              </a:rPr>
              <a:t>, A., Jose, T., </a:t>
            </a:r>
            <a:r>
              <a:rPr lang="en-IN" sz="2400" dirty="0" err="1" smtClean="0">
                <a:latin typeface="Times New Roman" pitchFamily="18" charset="0"/>
                <a:cs typeface="Times New Roman" pitchFamily="18" charset="0"/>
              </a:rPr>
              <a:t>Tiwari</a:t>
            </a:r>
            <a:r>
              <a:rPr lang="en-IN" sz="2400" dirty="0" smtClean="0">
                <a:latin typeface="Times New Roman" pitchFamily="18" charset="0"/>
                <a:cs typeface="Times New Roman" pitchFamily="18" charset="0"/>
              </a:rPr>
              <a:t>, J., &amp; </a:t>
            </a:r>
            <a:r>
              <a:rPr lang="en-IN" sz="2400" dirty="0" err="1" smtClean="0">
                <a:latin typeface="Times New Roman" pitchFamily="18" charset="0"/>
                <a:cs typeface="Times New Roman" pitchFamily="18" charset="0"/>
              </a:rPr>
              <a:t>Yadav</a:t>
            </a:r>
            <a:r>
              <a:rPr lang="en-IN" sz="2400" dirty="0" smtClean="0">
                <a:latin typeface="Times New Roman" pitchFamily="18" charset="0"/>
                <a:cs typeface="Times New Roman" pitchFamily="18" charset="0"/>
              </a:rPr>
              <a:t>, U. (2017</a:t>
            </a:r>
            <a:r>
              <a:rPr lang="en-IN" sz="2400" b="1" dirty="0" smtClean="0">
                <a:latin typeface="Times New Roman" pitchFamily="18" charset="0"/>
                <a:cs typeface="Times New Roman" pitchFamily="18" charset="0"/>
              </a:rPr>
              <a:t>). Data security using authenticated encryption and decryption algorithm for Android phones,</a:t>
            </a:r>
            <a:r>
              <a:rPr lang="en-IN" sz="2400" dirty="0" smtClean="0">
                <a:latin typeface="Times New Roman" pitchFamily="18" charset="0"/>
                <a:cs typeface="Times New Roman" pitchFamily="18" charset="0"/>
              </a:rPr>
              <a:t> 2017 International Conference on Computing, Communication and Automation (ICCCA). doi:10.1109/ccaa.2017.8229903.</a:t>
            </a:r>
          </a:p>
          <a:p>
            <a:pPr algn="just"/>
            <a:r>
              <a:rPr lang="en-IN" sz="2400" dirty="0" smtClean="0">
                <a:latin typeface="Times New Roman" pitchFamily="18" charset="0"/>
                <a:cs typeface="Times New Roman" pitchFamily="18" charset="0"/>
              </a:rPr>
              <a:t>[3] </a:t>
            </a:r>
            <a:r>
              <a:rPr lang="en-IN" sz="2400" dirty="0" err="1" smtClean="0">
                <a:latin typeface="Times New Roman" pitchFamily="18" charset="0"/>
                <a:cs typeface="Times New Roman" pitchFamily="18" charset="0"/>
              </a:rPr>
              <a:t>Mitesh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Parmar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Summedh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Kharat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Nilesh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Palve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Chetan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deokate</a:t>
            </a:r>
            <a:r>
              <a:rPr lang="en-IN" sz="2400" dirty="0" smtClean="0">
                <a:latin typeface="Times New Roman" pitchFamily="18" charset="0"/>
                <a:cs typeface="Times New Roman" pitchFamily="18" charset="0"/>
              </a:rPr>
              <a:t>,  Prof. </a:t>
            </a:r>
            <a:r>
              <a:rPr lang="en-IN" sz="2400" dirty="0" err="1" smtClean="0">
                <a:latin typeface="Times New Roman" pitchFamily="18" charset="0"/>
                <a:cs typeface="Times New Roman" pitchFamily="18" charset="0"/>
              </a:rPr>
              <a:t>Yogesh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shahare</a:t>
            </a: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Mobile Self Encryption Techniques</a:t>
            </a:r>
            <a:r>
              <a:rPr lang="en-IN" sz="2400" dirty="0" smtClean="0">
                <a:latin typeface="Times New Roman" pitchFamily="18" charset="0"/>
                <a:cs typeface="Times New Roman" pitchFamily="18" charset="0"/>
              </a:rPr>
              <a:t>, International Journal for Research in Engineering Application &amp; Management (IJREAM), 12 March 2018.</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500175"/>
            <a:ext cx="8458200" cy="4500594"/>
          </a:xfrm>
        </p:spPr>
        <p:txBody>
          <a:bodyPr/>
          <a:lstStyle/>
          <a:p>
            <a:pPr algn="just"/>
            <a:r>
              <a:rPr lang="en-US" sz="2400" dirty="0" smtClean="0">
                <a:latin typeface="Times New Roman" pitchFamily="18" charset="0"/>
                <a:cs typeface="Times New Roman" pitchFamily="18" charset="0"/>
              </a:rPr>
              <a:t>This project allows users to store sensitive data on their mobile phone without having to worry about confidentiality even if the mobile is lost</a:t>
            </a:r>
            <a:r>
              <a:rPr lang="en-US" sz="2400" dirty="0" smtClean="0"/>
              <a:t>.</a:t>
            </a:r>
          </a:p>
          <a:p>
            <a:pPr algn="just"/>
            <a:r>
              <a:rPr lang="en-US" sz="2400" dirty="0" smtClean="0">
                <a:latin typeface="Times New Roman" pitchFamily="18" charset="0"/>
                <a:cs typeface="Times New Roman" pitchFamily="18" charset="0"/>
              </a:rPr>
              <a:t>This project concentrates on securing data on mobile phones by storing it in encrypted form using AES algorithm.</a:t>
            </a:r>
          </a:p>
          <a:p>
            <a:pPr algn="just"/>
            <a:r>
              <a:rPr lang="en-US" sz="2400" dirty="0" smtClean="0">
                <a:latin typeface="Times New Roman" pitchFamily="18" charset="0"/>
                <a:cs typeface="Times New Roman" pitchFamily="18" charset="0"/>
              </a:rPr>
              <a:t>Even if user loses his mobile phone he can access his sensitive data by login to the system using other mobile phone. </a:t>
            </a:r>
          </a:p>
          <a:p>
            <a:pPr algn="just"/>
            <a:r>
              <a:rPr lang="en-US" sz="2400" dirty="0" smtClean="0">
                <a:latin typeface="Times New Roman" pitchFamily="18" charset="0"/>
                <a:cs typeface="Times New Roman" pitchFamily="18" charset="0"/>
              </a:rPr>
              <a:t>User can access this system anywhere at any time he just has to use his user ID and password to access the system</a:t>
            </a:r>
            <a:r>
              <a:rPr lang="en-US" sz="2400" dirty="0" smtClean="0"/>
              <a:t>.</a:t>
            </a:r>
          </a:p>
          <a:p>
            <a:pPr algn="just"/>
            <a:endParaRPr lang="en-IN" sz="2400" dirty="0" smtClean="0"/>
          </a:p>
          <a:p>
            <a:endParaRPr lang="en-IN"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None/>
            </a:pPr>
            <a:endParaRPr lang="en-US" sz="2400" dirty="0" smtClean="0"/>
          </a:p>
          <a:p>
            <a:pPr algn="just"/>
            <a:endParaRPr lang="en-US" sz="2400" dirty="0" smtClean="0"/>
          </a:p>
          <a:p>
            <a:pPr algn="just"/>
            <a:endParaRPr lang="en-IN" sz="2400" dirty="0" smtClean="0"/>
          </a:p>
          <a:p>
            <a:pPr algn="just">
              <a:buNone/>
            </a:pPr>
            <a:endParaRPr lang="en-IN" sz="2400" dirty="0"/>
          </a:p>
          <a:p>
            <a:pPr algn="just"/>
            <a:endParaRPr lang="en-IN" sz="2400" dirty="0" smtClean="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Security of data is becoming an important factor for a wide spectrum of applications.</a:t>
            </a:r>
          </a:p>
          <a:p>
            <a:pPr algn="just"/>
            <a:r>
              <a:rPr lang="en-US" sz="2400" dirty="0" smtClean="0">
                <a:latin typeface="Times New Roman" pitchFamily="18" charset="0"/>
                <a:cs typeface="Times New Roman" pitchFamily="18" charset="0"/>
              </a:rPr>
              <a:t>New vulnerability results from unique characteristics of mobile devices. Resistance against known attacks is one of the main properties that an encryption algorithm needs to provide.</a:t>
            </a:r>
          </a:p>
          <a:p>
            <a:pPr algn="just"/>
            <a:r>
              <a:rPr lang="en-US" sz="2400" dirty="0" smtClean="0">
                <a:latin typeface="Times New Roman" pitchFamily="18" charset="0"/>
                <a:cs typeface="Times New Roman" pitchFamily="18" charset="0"/>
              </a:rPr>
              <a:t>To cope up with a mobile application is created where data is encrypted and stored in the cloud. So, if the mobile is lost also the user of this application can be able to retrieve their data.</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8229600" cy="4273561"/>
          </a:xfrm>
        </p:spPr>
        <p:txBody>
          <a:bodyPr/>
          <a:lstStyle/>
          <a:p>
            <a:pPr algn="just"/>
            <a:r>
              <a:rPr lang="en-IN" sz="2400" dirty="0" smtClean="0">
                <a:latin typeface="Times New Roman" pitchFamily="18" charset="0"/>
                <a:cs typeface="Times New Roman" pitchFamily="18" charset="0"/>
              </a:rPr>
              <a:t>The encrypted data is stored in smart phone memory which is then later used for accessing by decrypting the data.</a:t>
            </a:r>
          </a:p>
          <a:p>
            <a:pPr algn="just"/>
            <a:r>
              <a:rPr lang="en-IN" sz="2400" dirty="0" smtClean="0">
                <a:latin typeface="Times New Roman" pitchFamily="18" charset="0"/>
                <a:cs typeface="Times New Roman" pitchFamily="18" charset="0"/>
              </a:rPr>
              <a:t>In case of lost or theft of smart phone the unauthorized person can have access to the device and a technically proficient person can get an entry into data as encryption techniques are all present on the device itself.</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There will be important files, notes, contacts and messages that need to be secured from intruders.</a:t>
            </a:r>
          </a:p>
          <a:p>
            <a:pPr algn="just"/>
            <a:r>
              <a:rPr lang="en-IN" sz="2400" dirty="0" smtClean="0">
                <a:latin typeface="Times New Roman" pitchFamily="18" charset="0"/>
                <a:cs typeface="Times New Roman" pitchFamily="18" charset="0"/>
              </a:rPr>
              <a:t>Also, if the mobile is lost which consists of this data that is important they can not be retrieved.</a:t>
            </a:r>
          </a:p>
          <a:p>
            <a:pPr algn="just"/>
            <a:r>
              <a:rPr lang="en-IN" sz="2400" dirty="0" smtClean="0">
                <a:latin typeface="Times New Roman" pitchFamily="18" charset="0"/>
                <a:cs typeface="Times New Roman" pitchFamily="18" charset="0"/>
              </a:rPr>
              <a:t>As a solution to this problem, a mobile application is created where a user can login into the application and can be able to store all the data which will be encrypted with the key given by the user using AES algorithm.</a:t>
            </a:r>
          </a:p>
          <a:p>
            <a:endParaRPr lang="en-IN"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Proposed System</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8229600" cy="4273561"/>
          </a:xfrm>
        </p:spPr>
        <p:txBody>
          <a:bodyPr/>
          <a:lstStyle/>
          <a:p>
            <a:pPr algn="just"/>
            <a:r>
              <a:rPr lang="en-IN" sz="2400" dirty="0" smtClean="0">
                <a:latin typeface="Times New Roman" pitchFamily="18" charset="0"/>
                <a:cs typeface="Times New Roman" pitchFamily="18" charset="0"/>
              </a:rPr>
              <a:t>In the</a:t>
            </a:r>
            <a:r>
              <a:rPr lang="en-IN" dirty="0" smtClean="0"/>
              <a:t> </a:t>
            </a:r>
            <a:r>
              <a:rPr lang="en-IN" sz="2400" dirty="0" smtClean="0">
                <a:latin typeface="Times New Roman" pitchFamily="18" charset="0"/>
                <a:cs typeface="Times New Roman" pitchFamily="18" charset="0"/>
              </a:rPr>
              <a:t>proposed system, the encrypted data is stored in the cloud platform. For this, the user has to login into the mobile application which is then later used for accessing by decrypting the data.</a:t>
            </a:r>
          </a:p>
          <a:p>
            <a:pPr algn="just"/>
            <a:r>
              <a:rPr lang="en-IN" sz="2400" dirty="0" smtClean="0">
                <a:latin typeface="Times New Roman" pitchFamily="18" charset="0"/>
                <a:cs typeface="Times New Roman" pitchFamily="18" charset="0"/>
              </a:rPr>
              <a:t>In case of lost or theft of smart phone, the user can login again from any mobile into this application using their credentials and can access the data that is stored in the cloud platform. </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Module Description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Step 1: Register into application</a:t>
            </a:r>
          </a:p>
          <a:p>
            <a:pPr algn="just"/>
            <a:r>
              <a:rPr lang="en-IN" sz="2400" dirty="0" smtClean="0">
                <a:latin typeface="Times New Roman" pitchFamily="18" charset="0"/>
                <a:cs typeface="Times New Roman" pitchFamily="18" charset="0"/>
              </a:rPr>
              <a:t>Step 2: After successful registration, login into the application</a:t>
            </a:r>
          </a:p>
          <a:p>
            <a:pPr algn="just">
              <a:buNone/>
            </a:pPr>
            <a:r>
              <a:rPr lang="en-IN" sz="2400" dirty="0" smtClean="0">
                <a:latin typeface="Times New Roman" pitchFamily="18" charset="0"/>
                <a:cs typeface="Times New Roman" pitchFamily="18" charset="0"/>
              </a:rPr>
              <a:t>     	     otherwise repeat step1.</a:t>
            </a:r>
          </a:p>
          <a:p>
            <a:pPr algn="just"/>
            <a:r>
              <a:rPr lang="en-IN" sz="2400" dirty="0" smtClean="0">
                <a:latin typeface="Times New Roman" pitchFamily="18" charset="0"/>
                <a:cs typeface="Times New Roman" pitchFamily="18" charset="0"/>
              </a:rPr>
              <a:t>Step 3: Set keys for Contacts/Messages/Notes/Files.</a:t>
            </a:r>
          </a:p>
          <a:p>
            <a:pPr algn="just"/>
            <a:r>
              <a:rPr lang="en-IN" sz="2400" dirty="0" smtClean="0">
                <a:latin typeface="Times New Roman" pitchFamily="18" charset="0"/>
                <a:cs typeface="Times New Roman" pitchFamily="18" charset="0"/>
              </a:rPr>
              <a:t>Step 4: Add Contacts/Messages/Notes/Files into application.</a:t>
            </a:r>
          </a:p>
          <a:p>
            <a:pPr algn="just"/>
            <a:r>
              <a:rPr lang="en-IN" sz="2400" dirty="0" smtClean="0">
                <a:latin typeface="Times New Roman" pitchFamily="18" charset="0"/>
                <a:cs typeface="Times New Roman" pitchFamily="18" charset="0"/>
              </a:rPr>
              <a:t>Step 5: Upload the data in the application to the cloud.</a:t>
            </a:r>
          </a:p>
          <a:p>
            <a:pPr algn="just"/>
            <a:r>
              <a:rPr lang="en-IN" sz="2400" dirty="0" smtClean="0">
                <a:latin typeface="Times New Roman" pitchFamily="18" charset="0"/>
                <a:cs typeface="Times New Roman" pitchFamily="18" charset="0"/>
              </a:rPr>
              <a:t>Step 6: The user can view their data from any android mobile           	      through this application by logging into it.</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Use Case &amp; Sequence Diagrams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2984"/>
            <a:ext cx="8229600" cy="4987941"/>
          </a:xfrm>
        </p:spPr>
        <p:txBody>
          <a:bodyPr/>
          <a:lstStyle/>
          <a:p>
            <a:pPr>
              <a:buNone/>
            </a:pPr>
            <a:r>
              <a:rPr lang="en-US" sz="2400" b="1" dirty="0" smtClean="0">
                <a:latin typeface="Times New Roman" pitchFamily="18" charset="0"/>
                <a:cs typeface="Times New Roman" pitchFamily="18" charset="0"/>
              </a:rPr>
              <a:t>Use Case Diagram</a:t>
            </a:r>
            <a:endParaRPr lang="en-US" sz="24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071538" y="1785926"/>
            <a:ext cx="6929486" cy="419953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1218</TotalTime>
  <Words>760</Words>
  <Application>Microsoft Office PowerPoint</Application>
  <PresentationFormat>On-screen Show (4:3)</PresentationFormat>
  <Paragraphs>94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  Cipher Dossier</vt:lpstr>
      <vt:lpstr>Contents</vt:lpstr>
      <vt:lpstr>Abstract </vt:lpstr>
      <vt:lpstr>Introduction</vt:lpstr>
      <vt:lpstr>Existing System</vt:lpstr>
      <vt:lpstr>Problem Statement</vt:lpstr>
      <vt:lpstr>Proposed System</vt:lpstr>
      <vt:lpstr>Module Description</vt:lpstr>
      <vt:lpstr>Use Case &amp; Sequence Diagrams</vt:lpstr>
      <vt:lpstr>Contd..</vt:lpstr>
      <vt:lpstr>Output Screens</vt:lpstr>
      <vt:lpstr>Contd..</vt:lpstr>
      <vt:lpstr>Contd..</vt:lpstr>
      <vt:lpstr>Contd..</vt:lpstr>
      <vt:lpstr>Contd..</vt:lpstr>
      <vt:lpstr>Contd..</vt:lpstr>
      <vt:lpstr>Contd..</vt:lpstr>
      <vt:lpstr>Contd..</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APPLE</cp:lastModifiedBy>
  <cp:revision>262</cp:revision>
  <dcterms:created xsi:type="dcterms:W3CDTF">2006-08-16T00:00:00Z</dcterms:created>
  <dcterms:modified xsi:type="dcterms:W3CDTF">2020-04-12T06:31:01Z</dcterms:modified>
</cp:coreProperties>
</file>