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4"/>
  </p:notesMasterIdLst>
  <p:sldIdLst>
    <p:sldId id="256" r:id="rId5"/>
    <p:sldId id="258" r:id="rId6"/>
    <p:sldId id="259" r:id="rId7"/>
    <p:sldId id="260" r:id="rId8"/>
    <p:sldId id="261" r:id="rId9"/>
    <p:sldId id="287" r:id="rId10"/>
    <p:sldId id="262" r:id="rId11"/>
    <p:sldId id="263" r:id="rId12"/>
    <p:sldId id="288" r:id="rId13"/>
    <p:sldId id="264" r:id="rId14"/>
    <p:sldId id="289" r:id="rId15"/>
    <p:sldId id="265" r:id="rId16"/>
    <p:sldId id="266" r:id="rId17"/>
    <p:sldId id="267" r:id="rId18"/>
    <p:sldId id="268" r:id="rId19"/>
    <p:sldId id="269" r:id="rId20"/>
    <p:sldId id="270" r:id="rId21"/>
    <p:sldId id="271" r:id="rId22"/>
    <p:sldId id="272" r:id="rId23"/>
    <p:sldId id="290" r:id="rId24"/>
    <p:sldId id="291" r:id="rId25"/>
    <p:sldId id="292" r:id="rId26"/>
    <p:sldId id="293" r:id="rId27"/>
    <p:sldId id="273" r:id="rId28"/>
    <p:sldId id="274" r:id="rId29"/>
    <p:sldId id="275" r:id="rId30"/>
    <p:sldId id="276" r:id="rId31"/>
    <p:sldId id="277" r:id="rId32"/>
    <p:sldId id="278" r:id="rId33"/>
    <p:sldId id="279" r:id="rId34"/>
    <p:sldId id="294" r:id="rId35"/>
    <p:sldId id="280" r:id="rId36"/>
    <p:sldId id="281" r:id="rId37"/>
    <p:sldId id="282" r:id="rId38"/>
    <p:sldId id="283" r:id="rId39"/>
    <p:sldId id="284" r:id="rId40"/>
    <p:sldId id="295" r:id="rId41"/>
    <p:sldId id="285" r:id="rId42"/>
    <p:sldId id="286" r:id="rId43"/>
  </p:sldIdLst>
  <p:sldSz cx="7772400" cy="10058400"/>
  <p:notesSz cx="6858000" cy="9144000"/>
  <p:embeddedFontLst>
    <p:embeddedFont>
      <p:font typeface="Helvetica Neue" panose="020B0604020202020204"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Open Sans Light" panose="020B0306030504020204" pitchFamily="34" charset="0"/>
      <p:regular r:id="rId53"/>
      <p:italic r:id="rId54"/>
    </p:embeddedFont>
    <p:embeddedFont>
      <p:font typeface="Source Code Pro" panose="020B0509030403020204" pitchFamily="49"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A0D6A-87B7-BBDA-F354-B4A95D28CC83}" v="117" dt="2024-05-13T17:04:32.205"/>
    <p1510:client id="{29DF28E6-3CCD-4C4D-03AD-849E87FCCF7A}" v="102" dt="2024-05-13T17:36:28.398"/>
    <p1510:client id="{59FBD331-2040-C38B-3178-6962DEA509C1}" v="63" dt="2024-05-13T18:13:42.926"/>
    <p1510:client id="{870F3E72-6549-E60C-7B75-D158DA23E8FA}" v="357" dt="2024-05-12T14:22:07.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608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79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573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55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83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211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154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53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75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algn="ctr">
              <a:lnSpc>
                <a:spcPct val="115000"/>
              </a:lnSpc>
            </a:pPr>
            <a:r>
              <a:rPr lang="en" sz="2500" dirty="0">
                <a:solidFill>
                  <a:srgbClr val="FFFFFF"/>
                </a:solidFill>
              </a:rPr>
              <a:t>[Sajida Shaik &amp; 13-05-2024]</a:t>
            </a:r>
            <a:endParaRPr sz="2500" dirty="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indent="-349250">
              <a:lnSpc>
                <a:spcPct val="100000"/>
              </a:lnSpc>
              <a:buSzPts val="1900"/>
              <a:buFont typeface="Open Sans"/>
              <a:buChar char="●"/>
            </a:pPr>
            <a:r>
              <a:rPr lang="en" sz="2000" b="1" dirty="0">
                <a:latin typeface="Open Sans"/>
                <a:ea typeface="Open Sans"/>
                <a:cs typeface="Open Sans"/>
                <a:sym typeface="Open Sans"/>
              </a:rPr>
              <a:t>Data governance (Ownership and User access)</a:t>
            </a:r>
            <a:endParaRPr lang="en" sz="2000" dirty="0">
              <a:latin typeface="Open Sans"/>
            </a:endParaRPr>
          </a:p>
          <a:p>
            <a:pPr lvl="1">
              <a:lnSpc>
                <a:spcPct val="100000"/>
              </a:lnSpc>
              <a:buSzPts val="1900"/>
              <a:buFont typeface="Courier New"/>
              <a:buChar char="o"/>
            </a:pPr>
            <a:r>
              <a:rPr lang="en" sz="2000" b="1" dirty="0">
                <a:latin typeface="Open Sans"/>
                <a:ea typeface="Open Sans"/>
                <a:cs typeface="Open Sans"/>
                <a:sym typeface="Open Sans"/>
              </a:rPr>
              <a:t>Ownership: </a:t>
            </a:r>
            <a:r>
              <a:rPr lang="en" sz="2000" dirty="0">
                <a:latin typeface="Open Sans"/>
                <a:ea typeface="Open Sans"/>
                <a:cs typeface="Open Sans"/>
                <a:sym typeface="Open Sans"/>
              </a:rPr>
              <a:t>HR Employees </a:t>
            </a:r>
            <a:endParaRPr lang="en" sz="2000" dirty="0">
              <a:latin typeface="Open Sans"/>
            </a:endParaRPr>
          </a:p>
          <a:p>
            <a:pPr lvl="1" algn="l">
              <a:lnSpc>
                <a:spcPct val="100000"/>
              </a:lnSpc>
              <a:spcAft>
                <a:spcPts val="0"/>
              </a:spcAft>
              <a:buSzPts val="1900"/>
              <a:buFont typeface="Courier New"/>
              <a:buChar char="o"/>
            </a:pPr>
            <a:r>
              <a:rPr lang="en" sz="2000" b="1" dirty="0">
                <a:latin typeface="Open Sans"/>
                <a:ea typeface="Open Sans"/>
                <a:cs typeface="Open Sans"/>
                <a:sym typeface="Open Sans"/>
              </a:rPr>
              <a:t>User Access: </a:t>
            </a:r>
            <a:r>
              <a:rPr lang="en" sz="2000" dirty="0">
                <a:solidFill>
                  <a:srgbClr val="595959"/>
                </a:solidFill>
                <a:latin typeface="Open Sans"/>
                <a:ea typeface="Open Sans"/>
                <a:cs typeface="Open Sans"/>
                <a:sym typeface="Open Sans"/>
              </a:rPr>
              <a:t>Any employee with domain login, but only Management and HR employees can have access to salary information.</a:t>
            </a:r>
            <a:endParaRPr lang="en" sz="2000" dirty="0">
              <a:latin typeface="Open Sans"/>
            </a:endParaRPr>
          </a:p>
          <a:p>
            <a:pPr marL="457200" lvl="0" indent="0" algn="l" rtl="0">
              <a:lnSpc>
                <a:spcPct val="100000"/>
              </a:lnSpc>
              <a:spcBef>
                <a:spcPts val="0"/>
              </a:spcBef>
              <a:spcAft>
                <a:spcPts val="0"/>
              </a:spcAft>
              <a:buNone/>
            </a:pPr>
            <a:endParaRPr sz="2000" dirty="0">
              <a:latin typeface="Open Sans"/>
            </a:endParaRPr>
          </a:p>
          <a:p>
            <a:pPr indent="-349250">
              <a:lnSpc>
                <a:spcPct val="100000"/>
              </a:lnSpc>
              <a:buSzPts val="1900"/>
              <a:buFont typeface="Open Sans"/>
              <a:buChar char="●"/>
            </a:pPr>
            <a:r>
              <a:rPr lang="en" sz="2000" b="1" dirty="0">
                <a:latin typeface="Open Sans"/>
                <a:ea typeface="Open Sans"/>
                <a:cs typeface="Open Sans"/>
                <a:sym typeface="Open Sans"/>
              </a:rPr>
              <a:t>Scalability </a:t>
            </a:r>
            <a:br>
              <a:rPr lang="en" sz="2000" b="1" dirty="0">
                <a:latin typeface="Open Sans"/>
                <a:ea typeface="Open Sans"/>
                <a:cs typeface="Open Sans"/>
              </a:rPr>
            </a:br>
            <a:r>
              <a:rPr lang="en" sz="2000" dirty="0">
                <a:latin typeface="Open Sans"/>
              </a:rPr>
              <a:t>We need to use replication. Because number of employees will grow with the company growth. We need to improve the reading speed as the number of users are increasing, and this scenario. Which can easily done by replication.</a:t>
            </a:r>
            <a:endParaRPr lang="en" sz="2000" b="1" dirty="0">
              <a:latin typeface="Open Sans"/>
              <a:ea typeface="Open Sans"/>
              <a:cs typeface="Open Sans"/>
            </a:endParaRPr>
          </a:p>
          <a:p>
            <a:pPr marL="457200" lvl="0" indent="-349250" algn="l" rtl="0">
              <a:lnSpc>
                <a:spcPct val="100000"/>
              </a:lnSpc>
              <a:spcBef>
                <a:spcPts val="1600"/>
              </a:spcBef>
              <a:spcAft>
                <a:spcPts val="0"/>
              </a:spcAft>
              <a:buSzPts val="1900"/>
              <a:buFont typeface="Open Sans"/>
              <a:buChar char="●"/>
            </a:pPr>
            <a:r>
              <a:rPr lang="en" sz="2000" b="1" dirty="0">
                <a:latin typeface="Open Sans"/>
                <a:ea typeface="Open Sans"/>
                <a:cs typeface="Open Sans"/>
                <a:sym typeface="Open Sans"/>
              </a:rPr>
              <a:t>Flexibility</a:t>
            </a:r>
            <a:endParaRPr sz="2000" dirty="0">
              <a:latin typeface="Open Sans"/>
            </a:endParaRPr>
          </a:p>
          <a:p>
            <a:pPr indent="0">
              <a:lnSpc>
                <a:spcPct val="100000"/>
              </a:lnSpc>
              <a:spcBef>
                <a:spcPts val="1600"/>
              </a:spcBef>
              <a:buNone/>
            </a:pPr>
            <a:r>
              <a:rPr lang="en" sz="2000" dirty="0">
                <a:latin typeface="Open Sans"/>
              </a:rPr>
              <a:t>We can use a API integration to provide a secure interface between database to the payroll system.</a:t>
            </a:r>
            <a:endParaRPr lang="en" sz="2000">
              <a:latin typeface="Open Sans"/>
            </a:endParaRPr>
          </a:p>
          <a:p>
            <a:pPr indent="-349250">
              <a:lnSpc>
                <a:spcPct val="100000"/>
              </a:lnSpc>
              <a:spcBef>
                <a:spcPts val="1600"/>
              </a:spcBef>
              <a:buSzPts val="1900"/>
              <a:buFont typeface="Open Sans"/>
              <a:buChar char="●"/>
            </a:pPr>
            <a:r>
              <a:rPr lang="en" sz="2000" b="1" dirty="0">
                <a:latin typeface="Open Sans"/>
                <a:ea typeface="Open Sans"/>
                <a:cs typeface="Open Sans"/>
                <a:sym typeface="Open Sans"/>
              </a:rPr>
              <a:t>Storage &amp; retention</a:t>
            </a:r>
            <a:endParaRPr lang="en" sz="2000" dirty="0">
              <a:latin typeface="Open Sans"/>
              <a:ea typeface="Open Sans"/>
              <a:cs typeface="Open Sans"/>
            </a:endParaRPr>
          </a:p>
          <a:p>
            <a:pPr lvl="1">
              <a:lnSpc>
                <a:spcPct val="100000"/>
              </a:lnSpc>
              <a:buSzPts val="1900"/>
              <a:buFont typeface="Courier New"/>
              <a:buChar char="o"/>
            </a:pPr>
            <a:r>
              <a:rPr lang="en" sz="2000" b="1" dirty="0">
                <a:latin typeface="Open Sans"/>
                <a:ea typeface="Open Sans"/>
                <a:cs typeface="Open Sans"/>
                <a:sym typeface="Open Sans"/>
              </a:rPr>
              <a:t>Storage (disk or in-memory): </a:t>
            </a:r>
            <a:r>
              <a:rPr lang="en" sz="2000" dirty="0">
                <a:latin typeface="Open Sans"/>
                <a:ea typeface="Open Sans"/>
                <a:cs typeface="Open Sans"/>
                <a:sym typeface="Open Sans"/>
              </a:rPr>
              <a:t>we can use disk memory as we are not performing any high computations</a:t>
            </a:r>
            <a:endParaRPr lang="en" sz="2000" dirty="0">
              <a:latin typeface="Open Sans"/>
            </a:endParaRPr>
          </a:p>
          <a:p>
            <a:pPr indent="0" algn="l">
              <a:lnSpc>
                <a:spcPct val="100000"/>
              </a:lnSpc>
              <a:spcAft>
                <a:spcPts val="0"/>
              </a:spcAft>
              <a:buNone/>
            </a:pPr>
            <a:endParaRPr lang="en" sz="2000" dirty="0">
              <a:latin typeface="Open Sans"/>
            </a:endParaRPr>
          </a:p>
          <a:p>
            <a:pPr marL="457200" lvl="0" indent="0" algn="l" rtl="0">
              <a:lnSpc>
                <a:spcPct val="100000"/>
              </a:lnSpc>
              <a:spcBef>
                <a:spcPts val="0"/>
              </a:spcBef>
              <a:spcAft>
                <a:spcPts val="0"/>
              </a:spcAft>
              <a:buNone/>
            </a:pPr>
            <a:endParaRPr sz="2000" dirty="0">
              <a:latin typeface="Open Sans"/>
            </a:endParaRPr>
          </a:p>
          <a:p>
            <a:pPr marL="457200" lvl="0" indent="0" algn="l" rtl="0">
              <a:lnSpc>
                <a:spcPct val="100000"/>
              </a:lnSpc>
              <a:spcBef>
                <a:spcPts val="1600"/>
              </a:spcBef>
              <a:spcAft>
                <a:spcPts val="0"/>
              </a:spcAft>
              <a:buNone/>
            </a:pPr>
            <a:endParaRPr lang="en" sz="2000" dirty="0"/>
          </a:p>
          <a:p>
            <a:pPr marL="0" lvl="0" indent="0" algn="l" rtl="0">
              <a:lnSpc>
                <a:spcPct val="100000"/>
              </a:lnSpc>
              <a:spcAft>
                <a:spcPts val="0"/>
              </a:spcAft>
              <a:buClr>
                <a:srgbClr val="000000"/>
              </a:buClr>
              <a:buSzPts val="1100"/>
              <a:buFont typeface="Arial"/>
              <a:buNone/>
            </a:pPr>
            <a:endParaRPr lang="en" sz="2000" dirty="0">
              <a:latin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1">
              <a:lnSpc>
                <a:spcPct val="100000"/>
              </a:lnSpc>
              <a:buSzPts val="1900"/>
              <a:buFont typeface="Courier New"/>
              <a:buChar char="o"/>
            </a:pPr>
            <a:r>
              <a:rPr lang="en" sz="2000" b="1" dirty="0">
                <a:latin typeface="Open Sans"/>
              </a:rPr>
              <a:t>Retention: </a:t>
            </a:r>
            <a:r>
              <a:rPr lang="en" sz="2000" dirty="0">
                <a:latin typeface="Open Sans"/>
              </a:rPr>
              <a:t>It's 7 years</a:t>
            </a:r>
            <a:br>
              <a:rPr lang="en" sz="2000" dirty="0">
                <a:latin typeface="Open Sans"/>
              </a:rPr>
            </a:br>
            <a:endParaRPr lang="en" sz="2000" dirty="0"/>
          </a:p>
          <a:p>
            <a:pPr indent="-349250">
              <a:lnSpc>
                <a:spcPct val="100000"/>
              </a:lnSpc>
              <a:buSzPts val="1900"/>
              <a:buFont typeface="Open Sans,Sans-Serif"/>
              <a:buChar char="●"/>
            </a:pPr>
            <a:r>
              <a:rPr lang="en" sz="2000" b="1" dirty="0">
                <a:latin typeface="Open Sans"/>
                <a:ea typeface="Open Sans"/>
                <a:cs typeface="Arial"/>
                <a:sym typeface="Open Sans"/>
              </a:rPr>
              <a:t>Backup</a:t>
            </a:r>
            <a:br>
              <a:rPr lang="en" sz="2000" b="1" dirty="0">
                <a:latin typeface="Open Sans"/>
                <a:ea typeface="Open Sans"/>
                <a:cs typeface="Arial"/>
              </a:rPr>
            </a:br>
            <a:r>
              <a:rPr lang="en" sz="2000" dirty="0">
                <a:latin typeface="Open Sans"/>
                <a:cs typeface="Arial"/>
                <a:sym typeface="Open Sans"/>
              </a:rPr>
              <a:t>Critical</a:t>
            </a:r>
            <a:r>
              <a:rPr lang="en" sz="2000" dirty="0">
                <a:latin typeface="Open Sans"/>
                <a:cs typeface="Arial"/>
              </a:rPr>
              <a:t>: Backup schedule is full backup 1x per week, incremental backup daily.</a:t>
            </a:r>
            <a:endParaRPr lang="en-US" sz="2000">
              <a:latin typeface="Open Sans"/>
              <a:cs typeface="Arial"/>
            </a:endParaRPr>
          </a:p>
        </p:txBody>
      </p:sp>
    </p:spTree>
    <p:extLst>
      <p:ext uri="{BB962C8B-B14F-4D97-AF65-F5344CB8AC3E}">
        <p14:creationId xmlns:p14="http://schemas.microsoft.com/office/powerpoint/2010/main" val="132935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lang="en-US" sz="1900" b="1">
              <a:latin typeface="Open Sans"/>
              <a:ea typeface="Open Sans"/>
              <a:cs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endParaRPr>
          </a:p>
          <a:p>
            <a:pPr lvl="0" indent="0" algn="l" rtl="0">
              <a:spcBef>
                <a:spcPts val="0"/>
              </a:spcBef>
              <a:spcAft>
                <a:spcPts val="1600"/>
              </a:spcAft>
              <a:buClr>
                <a:srgbClr val="000000"/>
              </a:buClr>
              <a:buSzPts val="1100"/>
              <a:buFont typeface="Arial"/>
              <a:buNone/>
            </a:pPr>
            <a:endParaRPr sz="1900" dirty="0">
              <a:solidFill>
                <a:srgbClr val="595959"/>
              </a:solidFill>
              <a:latin typeface="Open Sans"/>
            </a:endParaRPr>
          </a:p>
        </p:txBody>
      </p:sp>
      <p:pic>
        <p:nvPicPr>
          <p:cNvPr id="250" name="Google Shape;250;p62" descr="A diagram of a company&#10;&#10;Description automatically generated"/>
          <p:cNvPicPr preferRelativeResize="0"/>
          <p:nvPr/>
        </p:nvPicPr>
        <p:blipFill>
          <a:blip r:embed="rId3"/>
          <a:stretch>
            <a:fillRect/>
          </a:stretch>
        </p:blipFill>
        <p:spPr>
          <a:xfrm>
            <a:off x="547893" y="6125980"/>
            <a:ext cx="6665972" cy="267950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a:t>
            </a:r>
            <a:r>
              <a:rPr lang="en" sz="1400" dirty="0" err="1">
                <a:solidFill>
                  <a:srgbClr val="525C65"/>
                </a:solidFill>
                <a:highlight>
                  <a:srgbClr val="FFFFFF"/>
                </a:highlight>
                <a:latin typeface="Open Sans"/>
                <a:ea typeface="Open Sans"/>
                <a:cs typeface="Open Sans"/>
                <a:sym typeface="Open Sans"/>
              </a:rPr>
              <a:t>Lucidchart’s</a:t>
            </a:r>
            <a:r>
              <a:rPr lang="en" sz="1400" dirty="0">
                <a:solidFill>
                  <a:srgbClr val="525C65"/>
                </a:solidFill>
                <a:highlight>
                  <a:srgbClr val="FFFFFF"/>
                </a:highlight>
                <a:latin typeface="Open Sans"/>
                <a:ea typeface="Open Sans"/>
                <a:cs typeface="Open Sans"/>
                <a:sym typeface="Open Sans"/>
              </a:rPr>
              <a:t>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endParaRPr>
          </a:p>
          <a:p>
            <a:pPr marL="0" lvl="0" indent="0" algn="l" rtl="0">
              <a:lnSpc>
                <a:spcPct val="170000"/>
              </a:lnSpc>
              <a:spcBef>
                <a:spcPts val="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latin typeface="Open Sans"/>
            </a:endParaRPr>
          </a:p>
          <a:p>
            <a:pPr marL="0" lvl="0" indent="0" algn="l" rtl="0">
              <a:spcBef>
                <a:spcPts val="1600"/>
              </a:spcBef>
              <a:spcAft>
                <a:spcPts val="0"/>
              </a:spcAft>
              <a:buNone/>
            </a:pPr>
            <a:endParaRPr sz="1900" dirty="0">
              <a:latin typeface="Open Sans"/>
            </a:endParaRPr>
          </a:p>
          <a:p>
            <a:pPr marL="0" lvl="0" indent="0" algn="l" rtl="0">
              <a:spcBef>
                <a:spcPts val="1600"/>
              </a:spcBef>
              <a:spcAft>
                <a:spcPts val="0"/>
              </a:spcAft>
              <a:buNone/>
            </a:pPr>
            <a:endParaRPr sz="1900" dirty="0">
              <a:latin typeface="Open Sans"/>
            </a:endParaRPr>
          </a:p>
          <a:p>
            <a:pPr marL="0" lvl="0" indent="0" algn="l" rtl="0">
              <a:spcBef>
                <a:spcPts val="1600"/>
              </a:spcBef>
              <a:spcAft>
                <a:spcPts val="0"/>
              </a:spcAft>
              <a:buNone/>
            </a:pPr>
            <a:endParaRPr sz="1900" dirty="0">
              <a:latin typeface="Open Sans"/>
            </a:endParaRPr>
          </a:p>
          <a:p>
            <a:pPr marL="0" lvl="0" indent="0" algn="l" rtl="0">
              <a:spcBef>
                <a:spcPts val="1600"/>
              </a:spcBef>
              <a:spcAft>
                <a:spcPts val="1600"/>
              </a:spcAft>
              <a:buNone/>
            </a:pPr>
            <a:endParaRPr sz="1900" dirty="0">
              <a:latin typeface="Open Sans"/>
            </a:endParaRPr>
          </a:p>
        </p:txBody>
      </p:sp>
      <p:pic>
        <p:nvPicPr>
          <p:cNvPr id="257" name="Google Shape;257;p63" descr="A diagram of a company&#10;&#10;Description automatically generated"/>
          <p:cNvPicPr preferRelativeResize="0"/>
          <p:nvPr/>
        </p:nvPicPr>
        <p:blipFill>
          <a:blip r:embed="rId3"/>
          <a:stretch>
            <a:fillRect/>
          </a:stretch>
        </p:blipFill>
        <p:spPr>
          <a:xfrm>
            <a:off x="484950" y="6183540"/>
            <a:ext cx="7105772" cy="291331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 name="Picture 1" descr="A diagram of a workflow&#10;&#10;Description automatically generated">
            <a:extLst>
              <a:ext uri="{FF2B5EF4-FFF2-40B4-BE49-F238E27FC236}">
                <a16:creationId xmlns:a16="http://schemas.microsoft.com/office/drawing/2014/main" id="{37D1E963-140D-D699-030A-B4398DA4C981}"/>
              </a:ext>
            </a:extLst>
          </p:cNvPr>
          <p:cNvPicPr>
            <a:picLocks noChangeAspect="1"/>
          </p:cNvPicPr>
          <p:nvPr/>
        </p:nvPicPr>
        <p:blipFill>
          <a:blip r:embed="rId3"/>
          <a:stretch>
            <a:fillRect/>
          </a:stretch>
        </p:blipFill>
        <p:spPr>
          <a:xfrm>
            <a:off x="392599" y="6451781"/>
            <a:ext cx="7233728" cy="18354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rPr>
              <a:t>Create a DDL SQL script capable of building the database you designed in Step 2</a:t>
            </a:r>
            <a:endParaRPr sz="2000" b="1" dirty="0">
              <a:latin typeface="Open Sans"/>
            </a:endParaRPr>
          </a:p>
          <a:p>
            <a:pPr marL="0" lvl="0" indent="0" algn="l" rtl="0">
              <a:spcAft>
                <a:spcPts val="0"/>
              </a:spcAft>
              <a:buClr>
                <a:srgbClr val="595959"/>
              </a:buClr>
              <a:buFont typeface="Open Sans Light"/>
              <a:buNone/>
            </a:pPr>
            <a:endParaRPr sz="1350">
              <a:solidFill>
                <a:srgbClr val="FF0000"/>
              </a:solidFill>
              <a:highlight>
                <a:srgbClr val="FFFFFF"/>
              </a:highlight>
              <a:latin typeface="Open Sans"/>
              <a:ea typeface="Open Sans"/>
              <a:cs typeface="Open Sans"/>
              <a:sym typeface="Open Sans"/>
            </a:endParaRPr>
          </a:p>
          <a:p>
            <a:pPr marL="0" indent="0">
              <a:lnSpc>
                <a:spcPct val="114999"/>
              </a:lnSpc>
              <a:buNone/>
            </a:pPr>
            <a:endParaRPr lang="en-US" sz="1350" dirty="0">
              <a:solidFill>
                <a:srgbClr val="FF0000"/>
              </a:solidFill>
              <a:highlight>
                <a:srgbClr val="FFFFFF"/>
              </a:highlight>
              <a:latin typeface="Open Sans"/>
              <a:ea typeface="Open Sans"/>
              <a:cs typeface="Open Sans"/>
            </a:endParaRPr>
          </a:p>
          <a:p>
            <a:pPr marL="0" indent="0">
              <a:lnSpc>
                <a:spcPct val="114999"/>
              </a:lnSpc>
              <a:buNone/>
            </a:pPr>
            <a:endParaRPr lang="en-US" sz="1350" dirty="0">
              <a:solidFill>
                <a:srgbClr val="FF0000"/>
              </a:solidFill>
              <a:highlight>
                <a:srgbClr val="FFFFFF"/>
              </a:highlight>
              <a:latin typeface="Open Sans"/>
              <a:ea typeface="Open Sans"/>
              <a:cs typeface="Open Sans"/>
            </a:endParaRPr>
          </a:p>
        </p:txBody>
      </p:sp>
      <p:pic>
        <p:nvPicPr>
          <p:cNvPr id="2" name="Picture 1" descr="A screenshot of a computer program&#10;&#10;Description automatically generated">
            <a:extLst>
              <a:ext uri="{FF2B5EF4-FFF2-40B4-BE49-F238E27FC236}">
                <a16:creationId xmlns:a16="http://schemas.microsoft.com/office/drawing/2014/main" id="{224C4842-BCEC-7A5C-A455-74B0D53FCC18}"/>
              </a:ext>
            </a:extLst>
          </p:cNvPr>
          <p:cNvPicPr>
            <a:picLocks noChangeAspect="1"/>
          </p:cNvPicPr>
          <p:nvPr/>
        </p:nvPicPr>
        <p:blipFill>
          <a:blip r:embed="rId3"/>
          <a:stretch>
            <a:fillRect/>
          </a:stretch>
        </p:blipFill>
        <p:spPr>
          <a:xfrm>
            <a:off x="941550" y="3259584"/>
            <a:ext cx="5879595" cy="62707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pic>
        <p:nvPicPr>
          <p:cNvPr id="2" name="Picture 1" descr="A computer screen shot of white text&#10;&#10;Description automatically generated">
            <a:extLst>
              <a:ext uri="{FF2B5EF4-FFF2-40B4-BE49-F238E27FC236}">
                <a16:creationId xmlns:a16="http://schemas.microsoft.com/office/drawing/2014/main" id="{24482BA4-300C-8C6E-45C2-1CCFC9AD0097}"/>
              </a:ext>
            </a:extLst>
          </p:cNvPr>
          <p:cNvPicPr>
            <a:picLocks noChangeAspect="1"/>
          </p:cNvPicPr>
          <p:nvPr/>
        </p:nvPicPr>
        <p:blipFill>
          <a:blip r:embed="rId3"/>
          <a:stretch>
            <a:fillRect/>
          </a:stretch>
        </p:blipFill>
        <p:spPr>
          <a:xfrm>
            <a:off x="917966" y="2915681"/>
            <a:ext cx="6154524" cy="5166012"/>
          </a:xfrm>
          <a:prstGeom prst="rect">
            <a:avLst/>
          </a:prstGeom>
        </p:spPr>
      </p:pic>
    </p:spTree>
    <p:extLst>
      <p:ext uri="{BB962C8B-B14F-4D97-AF65-F5344CB8AC3E}">
        <p14:creationId xmlns:p14="http://schemas.microsoft.com/office/powerpoint/2010/main" val="143674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pic>
        <p:nvPicPr>
          <p:cNvPr id="3" name="Picture 2" descr="A screenshot of a computer program&#10;&#10;Description automatically generated">
            <a:extLst>
              <a:ext uri="{FF2B5EF4-FFF2-40B4-BE49-F238E27FC236}">
                <a16:creationId xmlns:a16="http://schemas.microsoft.com/office/drawing/2014/main" id="{7D56A374-C496-BEC4-7B3B-84A8BD0E90B5}"/>
              </a:ext>
            </a:extLst>
          </p:cNvPr>
          <p:cNvPicPr>
            <a:picLocks noChangeAspect="1"/>
          </p:cNvPicPr>
          <p:nvPr/>
        </p:nvPicPr>
        <p:blipFill>
          <a:blip r:embed="rId3"/>
          <a:stretch>
            <a:fillRect/>
          </a:stretch>
        </p:blipFill>
        <p:spPr>
          <a:xfrm>
            <a:off x="746659" y="3070964"/>
            <a:ext cx="6255141" cy="5595243"/>
          </a:xfrm>
          <a:prstGeom prst="rect">
            <a:avLst/>
          </a:prstGeom>
        </p:spPr>
      </p:pic>
    </p:spTree>
    <p:extLst>
      <p:ext uri="{BB962C8B-B14F-4D97-AF65-F5344CB8AC3E}">
        <p14:creationId xmlns:p14="http://schemas.microsoft.com/office/powerpoint/2010/main" val="1780846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DML</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indent="0">
              <a:buNone/>
            </a:pPr>
            <a:r>
              <a:rPr lang="en" sz="2000" b="1" dirty="0">
                <a:latin typeface="Open Sans"/>
              </a:rPr>
              <a:t>Inserting data from </a:t>
            </a:r>
            <a:r>
              <a:rPr lang="en" sz="2000" b="1" dirty="0" err="1">
                <a:latin typeface="Open Sans"/>
              </a:rPr>
              <a:t>proj_stg</a:t>
            </a:r>
            <a:r>
              <a:rPr lang="en" sz="2000" b="1" dirty="0">
                <a:latin typeface="Open Sans"/>
              </a:rPr>
              <a:t> table into the respective tables</a:t>
            </a:r>
          </a:p>
          <a:p>
            <a:pPr marL="0" lvl="0" indent="0" algn="l" rtl="0">
              <a:spcAft>
                <a:spcPts val="0"/>
              </a:spcAft>
              <a:buClr>
                <a:srgbClr val="595959"/>
              </a:buClr>
              <a:buFont typeface="Open Sans Light"/>
              <a:buNone/>
            </a:pPr>
            <a:endParaRPr sz="1350">
              <a:solidFill>
                <a:srgbClr val="FF0000"/>
              </a:solidFill>
              <a:highlight>
                <a:srgbClr val="FFFFFF"/>
              </a:highlight>
              <a:latin typeface="Open Sans"/>
              <a:ea typeface="Open Sans"/>
              <a:cs typeface="Open Sans"/>
              <a:sym typeface="Open Sans"/>
            </a:endParaRPr>
          </a:p>
          <a:p>
            <a:pPr marL="0" indent="0">
              <a:lnSpc>
                <a:spcPct val="114999"/>
              </a:lnSpc>
              <a:buNone/>
            </a:pPr>
            <a:endParaRPr lang="en-US" sz="1350" dirty="0">
              <a:solidFill>
                <a:srgbClr val="FF0000"/>
              </a:solidFill>
              <a:highlight>
                <a:srgbClr val="FFFFFF"/>
              </a:highlight>
              <a:latin typeface="Open Sans"/>
              <a:ea typeface="Open Sans"/>
              <a:cs typeface="Open Sans"/>
            </a:endParaRPr>
          </a:p>
          <a:p>
            <a:pPr marL="0" indent="0">
              <a:lnSpc>
                <a:spcPct val="114999"/>
              </a:lnSpc>
              <a:buNone/>
            </a:pPr>
            <a:endParaRPr lang="en-US" sz="1350" dirty="0">
              <a:solidFill>
                <a:srgbClr val="FF0000"/>
              </a:solidFill>
              <a:highlight>
                <a:srgbClr val="FFFFFF"/>
              </a:highlight>
              <a:latin typeface="Open Sans"/>
              <a:ea typeface="Open Sans"/>
              <a:cs typeface="Open Sans"/>
            </a:endParaRPr>
          </a:p>
        </p:txBody>
      </p:sp>
      <p:pic>
        <p:nvPicPr>
          <p:cNvPr id="3" name="Picture 2" descr="A screenshot of a computer program&#10;&#10;Description automatically generated">
            <a:extLst>
              <a:ext uri="{FF2B5EF4-FFF2-40B4-BE49-F238E27FC236}">
                <a16:creationId xmlns:a16="http://schemas.microsoft.com/office/drawing/2014/main" id="{33E87F08-7C58-0689-CFE1-074CABDF4EDE}"/>
              </a:ext>
            </a:extLst>
          </p:cNvPr>
          <p:cNvPicPr>
            <a:picLocks noChangeAspect="1"/>
          </p:cNvPicPr>
          <p:nvPr/>
        </p:nvPicPr>
        <p:blipFill>
          <a:blip r:embed="rId3"/>
          <a:stretch>
            <a:fillRect/>
          </a:stretch>
        </p:blipFill>
        <p:spPr>
          <a:xfrm>
            <a:off x="918148" y="3322346"/>
            <a:ext cx="6040279" cy="5874957"/>
          </a:xfrm>
          <a:prstGeom prst="rect">
            <a:avLst/>
          </a:prstGeom>
        </p:spPr>
      </p:pic>
    </p:spTree>
    <p:extLst>
      <p:ext uri="{BB962C8B-B14F-4D97-AF65-F5344CB8AC3E}">
        <p14:creationId xmlns:p14="http://schemas.microsoft.com/office/powerpoint/2010/main" val="2234095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DML</a:t>
            </a:r>
            <a:endParaRPr dirty="0"/>
          </a:p>
        </p:txBody>
      </p:sp>
      <p:pic>
        <p:nvPicPr>
          <p:cNvPr id="2" name="Picture 1" descr="A screenshot of a computer program&#10;&#10;Description automatically generated">
            <a:extLst>
              <a:ext uri="{FF2B5EF4-FFF2-40B4-BE49-F238E27FC236}">
                <a16:creationId xmlns:a16="http://schemas.microsoft.com/office/drawing/2014/main" id="{B7F4C2AD-CBEC-7D1A-17DA-6C77C0C908F8}"/>
              </a:ext>
            </a:extLst>
          </p:cNvPr>
          <p:cNvPicPr>
            <a:picLocks noChangeAspect="1"/>
          </p:cNvPicPr>
          <p:nvPr/>
        </p:nvPicPr>
        <p:blipFill>
          <a:blip r:embed="rId3"/>
          <a:stretch>
            <a:fillRect/>
          </a:stretch>
        </p:blipFill>
        <p:spPr>
          <a:xfrm>
            <a:off x="128116" y="3763283"/>
            <a:ext cx="7506461" cy="4239060"/>
          </a:xfrm>
          <a:prstGeom prst="rect">
            <a:avLst/>
          </a:prstGeom>
        </p:spPr>
      </p:pic>
    </p:spTree>
    <p:extLst>
      <p:ext uri="{BB962C8B-B14F-4D97-AF65-F5344CB8AC3E}">
        <p14:creationId xmlns:p14="http://schemas.microsoft.com/office/powerpoint/2010/main" val="1680124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1: Return a list of employees with Job Titles and Department Names</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computer screen shot of a program&#10;&#10;Description automatically generated">
            <a:extLst>
              <a:ext uri="{FF2B5EF4-FFF2-40B4-BE49-F238E27FC236}">
                <a16:creationId xmlns:a16="http://schemas.microsoft.com/office/drawing/2014/main" id="{2FEFD278-E7D2-CC48-EEB0-CE20806D2B3E}"/>
              </a:ext>
            </a:extLst>
          </p:cNvPr>
          <p:cNvPicPr>
            <a:picLocks noChangeAspect="1"/>
          </p:cNvPicPr>
          <p:nvPr/>
        </p:nvPicPr>
        <p:blipFill>
          <a:blip r:embed="rId3"/>
          <a:stretch>
            <a:fillRect/>
          </a:stretch>
        </p:blipFill>
        <p:spPr>
          <a:xfrm>
            <a:off x="627345" y="5025501"/>
            <a:ext cx="6508004" cy="22410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2: Insert Web Programmer as a new job title</a:t>
            </a: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Picture 2" descr="A computer screen with white text&#10;&#10;Description automatically generated">
            <a:extLst>
              <a:ext uri="{FF2B5EF4-FFF2-40B4-BE49-F238E27FC236}">
                <a16:creationId xmlns:a16="http://schemas.microsoft.com/office/drawing/2014/main" id="{B8A4D5A2-2A77-465E-3A3D-38CD38AD5902}"/>
              </a:ext>
            </a:extLst>
          </p:cNvPr>
          <p:cNvPicPr>
            <a:picLocks noChangeAspect="1"/>
          </p:cNvPicPr>
          <p:nvPr/>
        </p:nvPicPr>
        <p:blipFill>
          <a:blip r:embed="rId3"/>
          <a:stretch>
            <a:fillRect/>
          </a:stretch>
        </p:blipFill>
        <p:spPr>
          <a:xfrm>
            <a:off x="1106966" y="4393666"/>
            <a:ext cx="5548762" cy="47281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3: Correct the job title from web programmer to web developer</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program&#10;&#10;Description automatically generated">
            <a:extLst>
              <a:ext uri="{FF2B5EF4-FFF2-40B4-BE49-F238E27FC236}">
                <a16:creationId xmlns:a16="http://schemas.microsoft.com/office/drawing/2014/main" id="{783BA840-0C03-8A59-B6D5-F198FF5F932D}"/>
              </a:ext>
            </a:extLst>
          </p:cNvPr>
          <p:cNvPicPr>
            <a:picLocks noChangeAspect="1"/>
          </p:cNvPicPr>
          <p:nvPr/>
        </p:nvPicPr>
        <p:blipFill>
          <a:blip r:embed="rId3"/>
          <a:stretch>
            <a:fillRect/>
          </a:stretch>
        </p:blipFill>
        <p:spPr>
          <a:xfrm>
            <a:off x="1067327" y="4658123"/>
            <a:ext cx="5642273" cy="437000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4: Delete the job title Web Developer from the database</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computer screen shot of a black screen&#10;&#10;Description automatically generated">
            <a:extLst>
              <a:ext uri="{FF2B5EF4-FFF2-40B4-BE49-F238E27FC236}">
                <a16:creationId xmlns:a16="http://schemas.microsoft.com/office/drawing/2014/main" id="{67E616B2-B1E0-424A-F5B0-03C9A68B7203}"/>
              </a:ext>
            </a:extLst>
          </p:cNvPr>
          <p:cNvPicPr>
            <a:picLocks noChangeAspect="1"/>
          </p:cNvPicPr>
          <p:nvPr/>
        </p:nvPicPr>
        <p:blipFill>
          <a:blip r:embed="rId3"/>
          <a:stretch>
            <a:fillRect/>
          </a:stretch>
        </p:blipFill>
        <p:spPr>
          <a:xfrm>
            <a:off x="1309811" y="4734565"/>
            <a:ext cx="5143073" cy="403217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computer screen shot of a black screen&#10;&#10;Description automatically generated">
            <a:extLst>
              <a:ext uri="{FF2B5EF4-FFF2-40B4-BE49-F238E27FC236}">
                <a16:creationId xmlns:a16="http://schemas.microsoft.com/office/drawing/2014/main" id="{0EE73C13-D30C-FC90-34C7-72C459C4393B}"/>
              </a:ext>
            </a:extLst>
          </p:cNvPr>
          <p:cNvPicPr>
            <a:picLocks noChangeAspect="1"/>
          </p:cNvPicPr>
          <p:nvPr/>
        </p:nvPicPr>
        <p:blipFill>
          <a:blip r:embed="rId3"/>
          <a:stretch>
            <a:fillRect/>
          </a:stretch>
        </p:blipFill>
        <p:spPr>
          <a:xfrm>
            <a:off x="265850" y="5627187"/>
            <a:ext cx="7230992" cy="26595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computer screen with white text&#10;&#10;Description automatically generated">
            <a:extLst>
              <a:ext uri="{FF2B5EF4-FFF2-40B4-BE49-F238E27FC236}">
                <a16:creationId xmlns:a16="http://schemas.microsoft.com/office/drawing/2014/main" id="{BC6C176B-EC7A-CD66-C7A4-499676A1F016}"/>
              </a:ext>
            </a:extLst>
          </p:cNvPr>
          <p:cNvPicPr>
            <a:picLocks noChangeAspect="1"/>
          </p:cNvPicPr>
          <p:nvPr/>
        </p:nvPicPr>
        <p:blipFill>
          <a:blip r:embed="rId3"/>
          <a:stretch>
            <a:fillRect/>
          </a:stretch>
        </p:blipFill>
        <p:spPr>
          <a:xfrm>
            <a:off x="0" y="5488252"/>
            <a:ext cx="7776929" cy="15004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a:lnSpc>
                <a:spcPct val="114999"/>
              </a:lnSpc>
              <a:buNone/>
            </a:pPr>
            <a:r>
              <a:rPr lang="en-US" sz="2000" dirty="0">
                <a:latin typeface="Open Sans"/>
              </a:rPr>
              <a:t>-- Ans: 1. Create a Role: Create a role specifically for accessing employee salary information.</a:t>
            </a:r>
          </a:p>
          <a:p>
            <a:pPr>
              <a:lnSpc>
                <a:spcPct val="114999"/>
              </a:lnSpc>
              <a:buNone/>
            </a:pPr>
            <a:r>
              <a:rPr lang="en-US" sz="2000" dirty="0">
                <a:solidFill>
                  <a:srgbClr val="0070C0"/>
                </a:solidFill>
                <a:latin typeface="Open Sans"/>
              </a:rPr>
              <a:t>CREATE ROLE </a:t>
            </a:r>
            <a:r>
              <a:rPr lang="en-US" sz="2000" err="1">
                <a:solidFill>
                  <a:srgbClr val="0070C0"/>
                </a:solidFill>
                <a:latin typeface="Open Sans"/>
              </a:rPr>
              <a:t>SalaryViewer</a:t>
            </a:r>
            <a:r>
              <a:rPr lang="en-US" sz="2000" dirty="0">
                <a:solidFill>
                  <a:srgbClr val="0070C0"/>
                </a:solidFill>
                <a:latin typeface="Open Sans"/>
              </a:rPr>
              <a:t>;</a:t>
            </a:r>
          </a:p>
          <a:p>
            <a:pPr>
              <a:lnSpc>
                <a:spcPct val="114999"/>
              </a:lnSpc>
              <a:buNone/>
            </a:pPr>
            <a:endParaRPr lang="en-US" sz="2000" dirty="0">
              <a:latin typeface="Open Sans"/>
            </a:endParaRPr>
          </a:p>
          <a:p>
            <a:pPr>
              <a:lnSpc>
                <a:spcPct val="114999"/>
              </a:lnSpc>
              <a:buNone/>
            </a:pPr>
            <a:r>
              <a:rPr lang="en-US" sz="2000" dirty="0">
                <a:latin typeface="Open Sans"/>
              </a:rPr>
              <a:t>-- 2. Grant Permissions: Grant select permissions on the Salary table to the </a:t>
            </a:r>
            <a:r>
              <a:rPr lang="en-US" sz="2000" err="1">
                <a:latin typeface="Open Sans"/>
              </a:rPr>
              <a:t>SalaryViewer</a:t>
            </a:r>
            <a:r>
              <a:rPr lang="en-US" sz="2000" dirty="0">
                <a:latin typeface="Open Sans"/>
              </a:rPr>
              <a:t> role.</a:t>
            </a:r>
          </a:p>
          <a:p>
            <a:pPr>
              <a:lnSpc>
                <a:spcPct val="114999"/>
              </a:lnSpc>
              <a:buNone/>
            </a:pPr>
            <a:r>
              <a:rPr lang="en-US" sz="2000" dirty="0">
                <a:solidFill>
                  <a:srgbClr val="0070C0"/>
                </a:solidFill>
                <a:latin typeface="Open Sans"/>
              </a:rPr>
              <a:t>GRANT SELECT ON Salary TO </a:t>
            </a:r>
            <a:r>
              <a:rPr lang="en-US" sz="2000" err="1">
                <a:solidFill>
                  <a:srgbClr val="0070C0"/>
                </a:solidFill>
                <a:latin typeface="Open Sans"/>
              </a:rPr>
              <a:t>SalaryViewer</a:t>
            </a:r>
            <a:r>
              <a:rPr lang="en-US" sz="2000" dirty="0">
                <a:solidFill>
                  <a:srgbClr val="0070C0"/>
                </a:solidFill>
                <a:latin typeface="Open Sans"/>
              </a:rPr>
              <a:t>;</a:t>
            </a:r>
          </a:p>
          <a:p>
            <a:pPr>
              <a:lnSpc>
                <a:spcPct val="114999"/>
              </a:lnSpc>
              <a:buNone/>
            </a:pPr>
            <a:endParaRPr lang="en-US" sz="2000" dirty="0">
              <a:latin typeface="Open Sans"/>
            </a:endParaRPr>
          </a:p>
          <a:p>
            <a:pPr>
              <a:lnSpc>
                <a:spcPct val="114999"/>
              </a:lnSpc>
              <a:buNone/>
            </a:pPr>
            <a:r>
              <a:rPr lang="en-US" sz="2000" dirty="0">
                <a:latin typeface="Open Sans"/>
              </a:rPr>
              <a:t>-- 3. Create a View: Create a view that encapsulates the salary information and restricts access to only authorized users.</a:t>
            </a:r>
          </a:p>
          <a:p>
            <a:pPr>
              <a:lnSpc>
                <a:spcPct val="114999"/>
              </a:lnSpc>
              <a:buNone/>
            </a:pPr>
            <a:r>
              <a:rPr lang="en-US" sz="2000" dirty="0">
                <a:solidFill>
                  <a:srgbClr val="0070C0"/>
                </a:solidFill>
                <a:latin typeface="Open Sans"/>
              </a:rPr>
              <a:t>CREATE VIEW </a:t>
            </a:r>
            <a:r>
              <a:rPr lang="en-US" sz="2000" dirty="0" err="1">
                <a:solidFill>
                  <a:srgbClr val="0070C0"/>
                </a:solidFill>
                <a:latin typeface="Open Sans"/>
              </a:rPr>
              <a:t>SalaryView</a:t>
            </a:r>
            <a:r>
              <a:rPr lang="en-US" sz="2000" dirty="0">
                <a:solidFill>
                  <a:srgbClr val="0070C0"/>
                </a:solidFill>
                <a:latin typeface="Open Sans"/>
              </a:rPr>
              <a:t> AS</a:t>
            </a:r>
          </a:p>
          <a:p>
            <a:pPr>
              <a:lnSpc>
                <a:spcPct val="114999"/>
              </a:lnSpc>
              <a:buNone/>
            </a:pPr>
            <a:r>
              <a:rPr lang="en-US" sz="2000" dirty="0">
                <a:solidFill>
                  <a:srgbClr val="0070C0"/>
                </a:solidFill>
                <a:latin typeface="Open Sans"/>
              </a:rPr>
              <a:t>SELECT </a:t>
            </a:r>
            <a:r>
              <a:rPr lang="en-US" sz="2000" dirty="0" err="1">
                <a:solidFill>
                  <a:srgbClr val="0070C0"/>
                </a:solidFill>
                <a:latin typeface="Open Sans"/>
              </a:rPr>
              <a:t>Employee_Job.emp_id</a:t>
            </a:r>
            <a:r>
              <a:rPr lang="en-US" sz="2000" dirty="0">
                <a:solidFill>
                  <a:srgbClr val="0070C0"/>
                </a:solidFill>
                <a:latin typeface="Open Sans"/>
              </a:rPr>
              <a:t>, </a:t>
            </a:r>
            <a:r>
              <a:rPr lang="en-US" sz="2000" dirty="0" err="1">
                <a:solidFill>
                  <a:srgbClr val="0070C0"/>
                </a:solidFill>
                <a:latin typeface="Open Sans"/>
              </a:rPr>
              <a:t>Salary.salary</a:t>
            </a:r>
            <a:endParaRPr lang="en-US" sz="2000" dirty="0">
              <a:solidFill>
                <a:srgbClr val="0070C0"/>
              </a:solidFill>
              <a:latin typeface="Open Sans"/>
            </a:endParaRPr>
          </a:p>
          <a:p>
            <a:pPr>
              <a:lnSpc>
                <a:spcPct val="114999"/>
              </a:lnSpc>
              <a:buNone/>
            </a:pPr>
            <a:r>
              <a:rPr lang="en-US" sz="2000" dirty="0">
                <a:solidFill>
                  <a:srgbClr val="0070C0"/>
                </a:solidFill>
                <a:latin typeface="Open Sans"/>
              </a:rPr>
              <a:t>FROM </a:t>
            </a:r>
            <a:r>
              <a:rPr lang="en-US" sz="2000" dirty="0" err="1">
                <a:solidFill>
                  <a:srgbClr val="0070C0"/>
                </a:solidFill>
                <a:latin typeface="Open Sans"/>
              </a:rPr>
              <a:t>Employee_Job</a:t>
            </a:r>
            <a:endParaRPr lang="en-US" sz="2000" dirty="0">
              <a:solidFill>
                <a:srgbClr val="0070C0"/>
              </a:solidFill>
              <a:latin typeface="Open Sans"/>
            </a:endParaRPr>
          </a:p>
          <a:p>
            <a:pPr>
              <a:lnSpc>
                <a:spcPct val="114999"/>
              </a:lnSpc>
              <a:buNone/>
            </a:pPr>
            <a:r>
              <a:rPr lang="en-US" sz="2000" dirty="0">
                <a:solidFill>
                  <a:srgbClr val="0070C0"/>
                </a:solidFill>
                <a:latin typeface="Open Sans"/>
              </a:rPr>
              <a:t>JOIN Salary ON </a:t>
            </a:r>
            <a:r>
              <a:rPr lang="en-US" sz="2000" dirty="0" err="1">
                <a:solidFill>
                  <a:srgbClr val="0070C0"/>
                </a:solidFill>
                <a:latin typeface="Open Sans"/>
              </a:rPr>
              <a:t>Employee_Job.salary_id</a:t>
            </a:r>
            <a:r>
              <a:rPr lang="en-US" sz="2000" dirty="0">
                <a:solidFill>
                  <a:srgbClr val="0070C0"/>
                </a:solidFill>
                <a:latin typeface="Open Sans"/>
              </a:rPr>
              <a:t> = </a:t>
            </a:r>
            <a:r>
              <a:rPr lang="en-US" sz="2000" dirty="0" err="1">
                <a:solidFill>
                  <a:srgbClr val="0070C0"/>
                </a:solidFill>
                <a:latin typeface="Open Sans"/>
              </a:rPr>
              <a:t>Salary.salary_id</a:t>
            </a:r>
            <a:r>
              <a:rPr lang="en-US" sz="2000" dirty="0">
                <a:solidFill>
                  <a:srgbClr val="0070C0"/>
                </a:solidFill>
                <a:latin typeface="Open Sans"/>
              </a:rPr>
              <a:t>;</a:t>
            </a:r>
          </a:p>
          <a:p>
            <a:pPr>
              <a:lnSpc>
                <a:spcPct val="114999"/>
              </a:lnSpc>
              <a:buNone/>
            </a:pPr>
            <a:endParaRPr lang="en-US" sz="2000" dirty="0">
              <a:latin typeface="Open Sans"/>
            </a:endParaRPr>
          </a:p>
          <a:p>
            <a:pPr>
              <a:lnSpc>
                <a:spcPct val="114999"/>
              </a:lnSpc>
              <a:buNone/>
            </a:pPr>
            <a:endParaRPr lang="en-US" sz="2000" dirty="0">
              <a:latin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107950" indent="0">
              <a:lnSpc>
                <a:spcPct val="114999"/>
              </a:lnSpc>
              <a:buSzPts val="1900"/>
              <a:buNone/>
            </a:pPr>
            <a:endParaRPr lang="en" sz="1900" b="1" dirty="0">
              <a:latin typeface="Open Sans"/>
              <a:ea typeface="Open Sans"/>
              <a:cs typeface="Open Sans"/>
            </a:endParaRPr>
          </a:p>
          <a:p>
            <a:pPr lvl="0" algn="l">
              <a:lnSpc>
                <a:spcPct val="114999"/>
              </a:lnSpc>
              <a:spcAft>
                <a:spcPts val="0"/>
              </a:spcAft>
              <a:buNone/>
            </a:pPr>
            <a:r>
              <a:rPr lang="en-US" sz="2000" dirty="0"/>
              <a:t>-- 4. Grant Access to the View: Grant select permissions on the view to the </a:t>
            </a:r>
            <a:r>
              <a:rPr lang="en-US" sz="2000" dirty="0" err="1"/>
              <a:t>SalaryViewer</a:t>
            </a:r>
            <a:r>
              <a:rPr lang="en-US" sz="2000" dirty="0"/>
              <a:t> role.</a:t>
            </a:r>
            <a:endParaRPr lang="en-US" sz="2000" dirty="0">
              <a:solidFill>
                <a:srgbClr val="000000"/>
              </a:solidFill>
            </a:endParaRPr>
          </a:p>
          <a:p>
            <a:pPr>
              <a:lnSpc>
                <a:spcPct val="114999"/>
              </a:lnSpc>
              <a:buNone/>
            </a:pPr>
            <a:r>
              <a:rPr lang="en-US" sz="2000" dirty="0">
                <a:solidFill>
                  <a:srgbClr val="0070C0"/>
                </a:solidFill>
              </a:rPr>
              <a:t>GRANT SELECT ON </a:t>
            </a:r>
            <a:r>
              <a:rPr lang="en-US" sz="2000" err="1">
                <a:solidFill>
                  <a:srgbClr val="0070C0"/>
                </a:solidFill>
              </a:rPr>
              <a:t>SalaryView</a:t>
            </a:r>
            <a:r>
              <a:rPr lang="en-US" sz="2000" dirty="0">
                <a:solidFill>
                  <a:srgbClr val="0070C0"/>
                </a:solidFill>
              </a:rPr>
              <a:t> TO </a:t>
            </a:r>
            <a:r>
              <a:rPr lang="en-US" sz="2000" err="1">
                <a:solidFill>
                  <a:srgbClr val="0070C0"/>
                </a:solidFill>
              </a:rPr>
              <a:t>SalaryViewer</a:t>
            </a:r>
            <a:r>
              <a:rPr lang="en-US" sz="2000" dirty="0">
                <a:solidFill>
                  <a:srgbClr val="0070C0"/>
                </a:solidFill>
              </a:rPr>
              <a:t>;</a:t>
            </a:r>
          </a:p>
          <a:p>
            <a:pPr>
              <a:lnSpc>
                <a:spcPct val="114999"/>
              </a:lnSpc>
              <a:buNone/>
            </a:pPr>
            <a:endParaRPr lang="en-US" sz="2000" dirty="0">
              <a:solidFill>
                <a:srgbClr val="000000"/>
              </a:solidFill>
            </a:endParaRPr>
          </a:p>
          <a:p>
            <a:pPr>
              <a:lnSpc>
                <a:spcPct val="114999"/>
              </a:lnSpc>
              <a:buNone/>
            </a:pPr>
            <a:r>
              <a:rPr lang="en-US" sz="2000" dirty="0"/>
              <a:t>-- 5. Assign Role to Users: Assign the </a:t>
            </a:r>
            <a:r>
              <a:rPr lang="en-US" sz="2000" dirty="0" err="1"/>
              <a:t>SalaryViewer</a:t>
            </a:r>
            <a:r>
              <a:rPr lang="en-US" sz="2000" dirty="0"/>
              <a:t> role to users who need access to view employee salaries.</a:t>
            </a:r>
            <a:endParaRPr lang="en-US" sz="2000" dirty="0">
              <a:solidFill>
                <a:srgbClr val="000000"/>
              </a:solidFill>
            </a:endParaRPr>
          </a:p>
          <a:p>
            <a:pPr indent="0">
              <a:lnSpc>
                <a:spcPct val="114999"/>
              </a:lnSpc>
              <a:spcBef>
                <a:spcPts val="1600"/>
              </a:spcBef>
              <a:buNone/>
            </a:pPr>
            <a:r>
              <a:rPr lang="en-US" sz="2000" dirty="0">
                <a:solidFill>
                  <a:srgbClr val="0070C0"/>
                </a:solidFill>
              </a:rPr>
              <a:t>ALTER ROLE </a:t>
            </a:r>
            <a:r>
              <a:rPr lang="en-US" sz="2000" dirty="0" err="1">
                <a:solidFill>
                  <a:srgbClr val="0070C0"/>
                </a:solidFill>
              </a:rPr>
              <a:t>SalaryViewer</a:t>
            </a:r>
            <a:r>
              <a:rPr lang="en-US" sz="2000" dirty="0">
                <a:solidFill>
                  <a:srgbClr val="0070C0"/>
                </a:solidFill>
              </a:rPr>
              <a:t> ADD MEMBER [username];</a:t>
            </a:r>
            <a:r>
              <a:rPr lang="en-US" sz="2000" dirty="0">
                <a:solidFill>
                  <a:srgbClr val="595959"/>
                </a:solidFill>
              </a:rPr>
              <a:t>        -- add usernames you wish</a:t>
            </a:r>
            <a:endParaRPr lang="en-US">
              <a:solidFill>
                <a:srgbClr val="595959"/>
              </a:solidFill>
            </a:endParaRPr>
          </a:p>
          <a:p>
            <a:pPr>
              <a:lnSpc>
                <a:spcPct val="114999"/>
              </a:lnSpc>
              <a:buNone/>
            </a:pPr>
            <a:endParaRPr lang="en-US" sz="2000" dirty="0">
              <a:latin typeface="Open Sans"/>
            </a:endParaRPr>
          </a:p>
          <a:p>
            <a:pPr>
              <a:lnSpc>
                <a:spcPct val="114999"/>
              </a:lnSpc>
              <a:buNone/>
            </a:pPr>
            <a:endParaRPr lang="en-US" sz="2000" dirty="0">
              <a:latin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extLst>
      <p:ext uri="{BB962C8B-B14F-4D97-AF65-F5344CB8AC3E}">
        <p14:creationId xmlns:p14="http://schemas.microsoft.com/office/powerpoint/2010/main" val="15927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Picture 1" descr="A screenshot of a computer screen&#10;&#10;Description automatically generated">
            <a:extLst>
              <a:ext uri="{FF2B5EF4-FFF2-40B4-BE49-F238E27FC236}">
                <a16:creationId xmlns:a16="http://schemas.microsoft.com/office/drawing/2014/main" id="{D7551A2F-6F78-835B-453B-44B72FECAA7D}"/>
              </a:ext>
            </a:extLst>
          </p:cNvPr>
          <p:cNvPicPr>
            <a:picLocks noChangeAspect="1"/>
          </p:cNvPicPr>
          <p:nvPr/>
        </p:nvPicPr>
        <p:blipFill>
          <a:blip r:embed="rId3"/>
          <a:stretch>
            <a:fillRect/>
          </a:stretch>
        </p:blipFill>
        <p:spPr>
          <a:xfrm>
            <a:off x="0" y="4439288"/>
            <a:ext cx="7776929" cy="382602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Standout Suggestion 2</a:t>
            </a:r>
            <a:endParaRPr dirty="0"/>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dirty="0">
              <a:latin typeface="Open Sans"/>
              <a:ea typeface="Open Sans"/>
              <a:cs typeface="Open Sans"/>
              <a:sym typeface="Open Sans"/>
            </a:endParaRPr>
          </a:p>
          <a:p>
            <a:pPr marL="0" lvl="0" indent="0" algn="l" rtl="0">
              <a:spcBef>
                <a:spcPts val="1600"/>
              </a:spcBef>
              <a:spcAft>
                <a:spcPts val="0"/>
              </a:spcAft>
              <a:buNone/>
            </a:pPr>
            <a:endParaRPr lang="en" sz="1900" dirty="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4" name="Picture 3" descr="A screenshot of a computer program&#10;&#10;Description automatically generated">
            <a:extLst>
              <a:ext uri="{FF2B5EF4-FFF2-40B4-BE49-F238E27FC236}">
                <a16:creationId xmlns:a16="http://schemas.microsoft.com/office/drawing/2014/main" id="{1C7D6A32-BEB5-8791-6F07-5ACC8116AF3E}"/>
              </a:ext>
            </a:extLst>
          </p:cNvPr>
          <p:cNvPicPr>
            <a:picLocks noChangeAspect="1"/>
          </p:cNvPicPr>
          <p:nvPr/>
        </p:nvPicPr>
        <p:blipFill>
          <a:blip r:embed="rId3"/>
          <a:stretch>
            <a:fillRect/>
          </a:stretch>
        </p:blipFill>
        <p:spPr>
          <a:xfrm>
            <a:off x="558083" y="4074370"/>
            <a:ext cx="6404530" cy="52387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Open Sans"/>
                <a:ea typeface="Open Sans"/>
                <a:cs typeface="Open Sans"/>
                <a:sym typeface="Open Sans"/>
              </a:rPr>
              <a:t>Implement user security on the restricted salary attribute.</a:t>
            </a:r>
          </a:p>
          <a:p>
            <a:pPr marL="0" lvl="0" indent="0" algn="l" rtl="0">
              <a:spcBef>
                <a:spcPts val="1600"/>
              </a:spcBef>
              <a:spcAft>
                <a:spcPts val="0"/>
              </a:spcAft>
              <a:buNone/>
            </a:pPr>
            <a:r>
              <a:rPr lang="en-US" sz="1900" dirty="0">
                <a:solidFill>
                  <a:srgbClr val="FF0000"/>
                </a:solidFill>
              </a:rPr>
              <a:t>Create a non-management user named </a:t>
            </a:r>
            <a:r>
              <a:rPr lang="en-US" sz="1900" dirty="0" err="1">
                <a:solidFill>
                  <a:srgbClr val="FF0000"/>
                </a:solidFill>
                <a:latin typeface="Source Code Pro"/>
                <a:ea typeface="Source Code Pro"/>
                <a:cs typeface="Source Code Pro"/>
                <a:sym typeface="Source Code Pro"/>
              </a:rPr>
              <a:t>NoMgr</a:t>
            </a:r>
            <a:r>
              <a:rPr lang="en-US" sz="1900" dirty="0">
                <a:solidFill>
                  <a:srgbClr val="FF0000"/>
                </a:solidFill>
                <a:latin typeface="Open Sans"/>
                <a:ea typeface="Open Sans"/>
                <a:cs typeface="Open Sans"/>
                <a:sym typeface="Open Sans"/>
              </a:rPr>
              <a:t>.</a:t>
            </a:r>
            <a:r>
              <a:rPr lang="en-US" sz="1900" dirty="0">
                <a:solidFill>
                  <a:srgbClr val="FF0000"/>
                </a:solidFill>
              </a:rPr>
              <a:t> Show the code of how your would grant access to the database, but revoke access to the salary data.</a:t>
            </a:r>
          </a:p>
          <a:p>
            <a:pPr>
              <a:lnSpc>
                <a:spcPct val="114999"/>
              </a:lnSpc>
              <a:buNone/>
            </a:pPr>
            <a:r>
              <a:rPr lang="en-US" sz="2000" dirty="0">
                <a:latin typeface="Open Sans"/>
              </a:rPr>
              <a:t>-- Create a new user role named '</a:t>
            </a:r>
            <a:r>
              <a:rPr lang="en-US" sz="2000" dirty="0" err="1">
                <a:latin typeface="Open Sans"/>
              </a:rPr>
              <a:t>NoMgr</a:t>
            </a:r>
            <a:r>
              <a:rPr lang="en-US" sz="2000" dirty="0">
                <a:latin typeface="Open Sans"/>
              </a:rPr>
              <a:t>':</a:t>
            </a:r>
          </a:p>
          <a:p>
            <a:pPr>
              <a:lnSpc>
                <a:spcPct val="114999"/>
              </a:lnSpc>
              <a:buNone/>
            </a:pPr>
            <a:r>
              <a:rPr lang="en-US" sz="2000" dirty="0">
                <a:latin typeface="Open Sans"/>
              </a:rPr>
              <a:t>CREATE ROLE </a:t>
            </a:r>
            <a:r>
              <a:rPr lang="en-US" sz="2000" err="1">
                <a:latin typeface="Open Sans"/>
              </a:rPr>
              <a:t>NoMgr</a:t>
            </a:r>
            <a:r>
              <a:rPr lang="en-US" sz="2000" dirty="0">
                <a:latin typeface="Open Sans"/>
              </a:rPr>
              <a:t> LOGIN;</a:t>
            </a:r>
          </a:p>
          <a:p>
            <a:pPr>
              <a:lnSpc>
                <a:spcPct val="114999"/>
              </a:lnSpc>
              <a:buNone/>
            </a:pPr>
            <a:r>
              <a:rPr lang="en-US" sz="2000" dirty="0">
                <a:latin typeface="Open Sans"/>
              </a:rPr>
              <a:t>-- Grant the necessary permissions to access the database:</a:t>
            </a:r>
          </a:p>
          <a:p>
            <a:pPr>
              <a:lnSpc>
                <a:spcPct val="114999"/>
              </a:lnSpc>
              <a:buNone/>
            </a:pPr>
            <a:r>
              <a:rPr lang="en-US" sz="2000" dirty="0">
                <a:latin typeface="Open Sans"/>
              </a:rPr>
              <a:t>GRANT CONNECT ON DATABASE </a:t>
            </a:r>
            <a:r>
              <a:rPr lang="en-US" sz="2000" err="1">
                <a:latin typeface="Open Sans"/>
              </a:rPr>
              <a:t>postgres</a:t>
            </a:r>
            <a:r>
              <a:rPr lang="en-US" sz="2000" dirty="0">
                <a:latin typeface="Open Sans"/>
              </a:rPr>
              <a:t> TO </a:t>
            </a:r>
            <a:r>
              <a:rPr lang="en-US" sz="2000" err="1">
                <a:latin typeface="Open Sans"/>
              </a:rPr>
              <a:t>NoMgr</a:t>
            </a:r>
            <a:r>
              <a:rPr lang="en-US" sz="2000" dirty="0">
                <a:latin typeface="Open Sans"/>
              </a:rPr>
              <a:t>;</a:t>
            </a:r>
          </a:p>
          <a:p>
            <a:pPr>
              <a:lnSpc>
                <a:spcPct val="114999"/>
              </a:lnSpc>
              <a:buNone/>
            </a:pPr>
            <a:r>
              <a:rPr lang="en-US" sz="2000" dirty="0">
                <a:latin typeface="Open Sans"/>
              </a:rPr>
              <a:t>GRANT USAGE ON SCHEMA public TO </a:t>
            </a:r>
            <a:r>
              <a:rPr lang="en-US" sz="2000" dirty="0" err="1">
                <a:latin typeface="Open Sans"/>
              </a:rPr>
              <a:t>NoMgr</a:t>
            </a:r>
            <a:r>
              <a:rPr lang="en-US" sz="2000" dirty="0">
                <a:latin typeface="Open Sans"/>
              </a:rPr>
              <a:t>;</a:t>
            </a:r>
          </a:p>
          <a:p>
            <a:pPr>
              <a:lnSpc>
                <a:spcPct val="114999"/>
              </a:lnSpc>
              <a:buNone/>
            </a:pPr>
            <a:r>
              <a:rPr lang="en-US" sz="2000" dirty="0">
                <a:latin typeface="Open Sans"/>
              </a:rPr>
              <a:t>-- Grant SELECT permissions on all tables except the Salary table:</a:t>
            </a:r>
          </a:p>
          <a:p>
            <a:pPr>
              <a:lnSpc>
                <a:spcPct val="114999"/>
              </a:lnSpc>
              <a:buNone/>
            </a:pPr>
            <a:r>
              <a:rPr lang="en-US" sz="2000" dirty="0">
                <a:latin typeface="Open Sans"/>
              </a:rPr>
              <a:t>GRANT SELECT ON TABLE Location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State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City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Address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Education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Employee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Department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Job TO </a:t>
            </a:r>
            <a:r>
              <a:rPr lang="en-US" sz="2000" err="1">
                <a:latin typeface="Open Sans"/>
              </a:rPr>
              <a:t>NoMgr</a:t>
            </a:r>
            <a:r>
              <a:rPr lang="en-US" sz="2000" dirty="0">
                <a:latin typeface="Open Sans"/>
              </a:rPr>
              <a:t>;</a:t>
            </a:r>
          </a:p>
          <a:p>
            <a:pPr>
              <a:lnSpc>
                <a:spcPct val="114999"/>
              </a:lnSpc>
              <a:buNone/>
            </a:pPr>
            <a:r>
              <a:rPr lang="en-US" sz="2000" dirty="0">
                <a:latin typeface="Open Sans"/>
              </a:rPr>
              <a:t>GRANT SELECT ON TABLE </a:t>
            </a:r>
            <a:r>
              <a:rPr lang="en-US" sz="2000" err="1">
                <a:latin typeface="Open Sans"/>
              </a:rPr>
              <a:t>Employee_Job</a:t>
            </a:r>
            <a:r>
              <a:rPr lang="en-US" sz="2000" dirty="0">
                <a:latin typeface="Open Sans"/>
              </a:rPr>
              <a:t> TO </a:t>
            </a:r>
            <a:r>
              <a:rPr lang="en-US" sz="2000" err="1">
                <a:latin typeface="Open Sans"/>
              </a:rPr>
              <a:t>NoMgr</a:t>
            </a:r>
            <a:r>
              <a:rPr lang="en-US" sz="2000" dirty="0">
                <a:latin typeface="Open Sans"/>
              </a:rPr>
              <a:t>;</a:t>
            </a:r>
          </a:p>
          <a:p>
            <a:pPr>
              <a:lnSpc>
                <a:spcPct val="114999"/>
              </a:lnSpc>
              <a:buNone/>
            </a:pPr>
            <a:endParaRPr lang="en-US" sz="2000" dirty="0">
              <a:latin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latin typeface="Open Sans"/>
                <a:ea typeface="Open Sans"/>
                <a:cs typeface="Open Sans"/>
                <a:sym typeface="Open Sans"/>
              </a:rPr>
              <a:t>Implement user security on the restricted salary attribute.</a:t>
            </a:r>
          </a:p>
          <a:p>
            <a:pPr marL="0" lvl="0" indent="0" algn="l" rtl="0">
              <a:spcBef>
                <a:spcPts val="1600"/>
              </a:spcBef>
              <a:spcAft>
                <a:spcPts val="0"/>
              </a:spcAft>
              <a:buNone/>
            </a:pPr>
            <a:r>
              <a:rPr lang="en-US" sz="1900" dirty="0">
                <a:solidFill>
                  <a:srgbClr val="FF0000"/>
                </a:solidFill>
              </a:rPr>
              <a:t>Create a non-management user named </a:t>
            </a:r>
            <a:r>
              <a:rPr lang="en-US" sz="1900" dirty="0" err="1">
                <a:solidFill>
                  <a:srgbClr val="FF0000"/>
                </a:solidFill>
                <a:latin typeface="Source Code Pro"/>
                <a:ea typeface="Source Code Pro"/>
                <a:cs typeface="Source Code Pro"/>
                <a:sym typeface="Source Code Pro"/>
              </a:rPr>
              <a:t>NoMgr</a:t>
            </a:r>
            <a:r>
              <a:rPr lang="en-US" sz="1900" dirty="0">
                <a:solidFill>
                  <a:srgbClr val="FF0000"/>
                </a:solidFill>
                <a:latin typeface="Open Sans"/>
                <a:ea typeface="Open Sans"/>
                <a:cs typeface="Open Sans"/>
                <a:sym typeface="Open Sans"/>
              </a:rPr>
              <a:t>.</a:t>
            </a:r>
            <a:r>
              <a:rPr lang="en-US" sz="1900" dirty="0">
                <a:solidFill>
                  <a:srgbClr val="FF0000"/>
                </a:solidFill>
              </a:rPr>
              <a:t> Show the code of how your would grant access to the database, but revoke access to the salary data.</a:t>
            </a:r>
          </a:p>
          <a:p>
            <a:pPr>
              <a:lnSpc>
                <a:spcPct val="114999"/>
              </a:lnSpc>
              <a:buNone/>
            </a:pPr>
            <a:r>
              <a:rPr lang="en-US" sz="2000" dirty="0"/>
              <a:t>-- Revoke SELECT permission on the Salary table:</a:t>
            </a:r>
            <a:endParaRPr lang="en-US" sz="2000" dirty="0">
              <a:solidFill>
                <a:srgbClr val="000000"/>
              </a:solidFill>
            </a:endParaRPr>
          </a:p>
          <a:p>
            <a:pPr indent="0">
              <a:lnSpc>
                <a:spcPct val="114999"/>
              </a:lnSpc>
              <a:spcBef>
                <a:spcPts val="1600"/>
              </a:spcBef>
              <a:spcAft>
                <a:spcPts val="1600"/>
              </a:spcAft>
              <a:buNone/>
            </a:pPr>
            <a:r>
              <a:rPr lang="en-US" sz="2000" dirty="0"/>
              <a:t>REVOKE SELECT ON TABLE Salary FROM </a:t>
            </a:r>
            <a:r>
              <a:rPr lang="en-US" sz="2000" dirty="0" err="1"/>
              <a:t>NoMgr</a:t>
            </a:r>
            <a:r>
              <a:rPr lang="en-US" sz="2000" dirty="0"/>
              <a:t>;</a:t>
            </a:r>
            <a:endParaRPr lang="en-US" dirty="0"/>
          </a:p>
          <a:p>
            <a:pPr>
              <a:lnSpc>
                <a:spcPct val="114999"/>
              </a:lnSpc>
              <a:buNone/>
            </a:pPr>
            <a:endParaRPr lang="en-US" sz="2000" dirty="0">
              <a:latin typeface="Open Sans"/>
            </a:endParaRPr>
          </a:p>
        </p:txBody>
      </p:sp>
    </p:spTree>
    <p:extLst>
      <p:ext uri="{BB962C8B-B14F-4D97-AF65-F5344CB8AC3E}">
        <p14:creationId xmlns:p14="http://schemas.microsoft.com/office/powerpoint/2010/main" val="273202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dirty="0"/>
              <a:t>You can include supporting or additional information that supports your previous slides, but isn’t necessary for every person to see that looks at your slides.</a:t>
            </a:r>
            <a:endParaRPr sz="3100" dirty="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0850" rtl="0">
              <a:lnSpc>
                <a:spcPct val="100000"/>
              </a:lnSpc>
              <a:spcAft>
                <a:spcPts val="0"/>
              </a:spcAft>
              <a:buSzPts val="1900"/>
            </a:pPr>
            <a:r>
              <a:rPr lang="en" sz="2000" b="1" dirty="0">
                <a:latin typeface="Open Sans"/>
                <a:ea typeface="Open Sans"/>
                <a:cs typeface="Open Sans"/>
                <a:sym typeface="Open Sans"/>
              </a:rPr>
              <a:t>Purpose of the new database:</a:t>
            </a:r>
            <a:endParaRPr lang="en-US" sz="2000" b="1">
              <a:latin typeface="Open Sans"/>
              <a:ea typeface="Open Sans"/>
              <a:cs typeface="Open Sans"/>
            </a:endParaRPr>
          </a:p>
          <a:p>
            <a:pPr indent="0">
              <a:lnSpc>
                <a:spcPct val="100000"/>
              </a:lnSpc>
              <a:buSzPts val="3000"/>
              <a:buNone/>
            </a:pPr>
            <a:r>
              <a:rPr lang="en" sz="2000" dirty="0">
                <a:latin typeface="Open Sans"/>
              </a:rPr>
              <a:t>The goal of the new database is to improve data integrity, security, and scalability due to the significant growth experienced by Tech ABC Corp.</a:t>
            </a:r>
            <a:endParaRPr sz="2000">
              <a:latin typeface="Open Sans"/>
            </a:endParaRPr>
          </a:p>
          <a:p>
            <a:pPr marL="450850">
              <a:lnSpc>
                <a:spcPct val="100000"/>
              </a:lnSpc>
              <a:spcBef>
                <a:spcPts val="1200"/>
              </a:spcBef>
              <a:buSzPts val="1900"/>
            </a:pPr>
            <a:r>
              <a:rPr lang="en" sz="2000" b="1" dirty="0">
                <a:latin typeface="Open Sans"/>
                <a:ea typeface="Open Sans"/>
                <a:cs typeface="Open Sans"/>
                <a:sym typeface="Open Sans"/>
              </a:rPr>
              <a:t>Describe current data management solution:</a:t>
            </a:r>
            <a:br>
              <a:rPr lang="en" sz="2000" b="1" dirty="0">
                <a:latin typeface="Open Sans"/>
                <a:ea typeface="Open Sans"/>
                <a:cs typeface="Open Sans"/>
              </a:rPr>
            </a:br>
            <a:r>
              <a:rPr lang="en" sz="2000" dirty="0">
                <a:latin typeface="Open Sans"/>
              </a:rPr>
              <a:t>Currently, all employee information is stored and managed on a shared Excel spreadsheet. This method was manageable by HR and now it is risky as the company expanding.</a:t>
            </a:r>
            <a:endParaRPr sz="2000">
              <a:latin typeface="Open Sans"/>
            </a:endParaRPr>
          </a:p>
          <a:p>
            <a:pPr marL="450850">
              <a:lnSpc>
                <a:spcPct val="100000"/>
              </a:lnSpc>
              <a:spcBef>
                <a:spcPts val="1200"/>
              </a:spcBef>
              <a:buSzPts val="1900"/>
            </a:pPr>
            <a:r>
              <a:rPr lang="en" sz="2000" b="1" dirty="0">
                <a:latin typeface="Open Sans"/>
                <a:ea typeface="Open Sans"/>
                <a:cs typeface="Open Sans"/>
                <a:sym typeface="Open Sans"/>
              </a:rPr>
              <a:t>Describe current data available:</a:t>
            </a:r>
            <a:br>
              <a:rPr lang="en" sz="2000" b="1" dirty="0">
                <a:latin typeface="Open Sans"/>
                <a:ea typeface="Open Sans"/>
                <a:cs typeface="Open Sans"/>
              </a:rPr>
            </a:br>
            <a:r>
              <a:rPr lang="en" sz="2000" dirty="0">
                <a:latin typeface="Open Sans"/>
                <a:sym typeface="Open Sans"/>
              </a:rPr>
              <a:t>The current data available includes employee information such as names, email address, job title, manager name, department, start and end date, location and address, education and salaries.</a:t>
            </a:r>
            <a:endParaRPr lang="en" sz="2000" b="1" dirty="0">
              <a:latin typeface="Open Sans"/>
              <a:ea typeface="Open Sans"/>
              <a:cs typeface="Open Sans"/>
              <a:sym typeface="Open Sans"/>
            </a:endParaRPr>
          </a:p>
          <a:p>
            <a:pPr marL="450850">
              <a:lnSpc>
                <a:spcPct val="100000"/>
              </a:lnSpc>
              <a:spcBef>
                <a:spcPts val="1200"/>
              </a:spcBef>
              <a:buSzPts val="1900"/>
            </a:pPr>
            <a:r>
              <a:rPr lang="en" sz="2000" b="1" dirty="0">
                <a:latin typeface="Open Sans"/>
                <a:ea typeface="Open Sans"/>
                <a:cs typeface="Open Sans"/>
                <a:sym typeface="Open Sans"/>
              </a:rPr>
              <a:t>Additional data requests:</a:t>
            </a:r>
            <a:endParaRPr sz="2000" b="1" dirty="0">
              <a:latin typeface="Open Sans"/>
              <a:ea typeface="Open Sans"/>
              <a:cs typeface="Open Sans"/>
            </a:endParaRPr>
          </a:p>
          <a:p>
            <a:pPr indent="0">
              <a:lnSpc>
                <a:spcPct val="100000"/>
              </a:lnSpc>
              <a:buSzPts val="3000"/>
              <a:buNone/>
            </a:pPr>
            <a:r>
              <a:rPr lang="en" sz="2000" dirty="0">
                <a:latin typeface="Open Sans"/>
              </a:rPr>
              <a:t>The user has future data requests, including the ability to connect with the payroll department's system for employee attendance and paid time off information in the future. And also to maintain this data for at least 7 years.</a:t>
            </a:r>
          </a:p>
          <a:p>
            <a:pPr marL="457200" lvl="0" indent="-349250" algn="l" rtl="0">
              <a:spcBef>
                <a:spcPts val="1600"/>
              </a:spcBef>
              <a:spcAft>
                <a:spcPts val="0"/>
              </a:spcAft>
              <a:buSzPts val="1900"/>
            </a:pPr>
            <a:endParaRPr lang="en" sz="2000" b="1" dirty="0">
              <a:latin typeface="Open Sans"/>
              <a:ea typeface="Open Sans"/>
              <a:cs typeface="Open Sans"/>
            </a:endParaRPr>
          </a:p>
          <a:p>
            <a:pPr marL="457200" lvl="0" indent="0" algn="l" rtl="0">
              <a:buClr>
                <a:srgbClr val="000000"/>
              </a:buClr>
              <a:buSzPts val="1100"/>
              <a:buFont typeface="Arial"/>
              <a:buNone/>
            </a:pPr>
            <a:endParaRPr sz="2000" dirty="0">
              <a:latin typeface="Open Sans"/>
            </a:endParaRPr>
          </a:p>
          <a:p>
            <a:pPr indent="0">
              <a:spcBef>
                <a:spcPts val="1600"/>
              </a:spcBef>
              <a:spcAft>
                <a:spcPts val="1600"/>
              </a:spcAft>
              <a:buNone/>
            </a:pPr>
            <a:endParaRPr lang="en-US" sz="2000" dirty="0">
              <a:latin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324858"/>
            <a:ext cx="7242600" cy="7731900"/>
          </a:xfrm>
          <a:prstGeom prst="rect">
            <a:avLst/>
          </a:prstGeom>
        </p:spPr>
        <p:txBody>
          <a:bodyPr spcFirstLastPara="1" wrap="square" lIns="91425" tIns="91425" rIns="91425" bIns="91425" anchor="t" anchorCtr="0">
            <a:noAutofit/>
          </a:bodyPr>
          <a:lstStyle/>
          <a:p>
            <a:pPr>
              <a:lnSpc>
                <a:spcPct val="100000"/>
              </a:lnSpc>
              <a:buSzPts val="1900"/>
            </a:pPr>
            <a:r>
              <a:rPr lang="en" sz="2000" b="1" dirty="0">
                <a:latin typeface="Open Sans"/>
                <a:sym typeface="Open Sans"/>
              </a:rPr>
              <a:t>Who will own/manage data </a:t>
            </a:r>
            <a:br>
              <a:rPr lang="en" sz="2000" b="1" dirty="0">
                <a:latin typeface="Open Sans"/>
              </a:rPr>
            </a:br>
            <a:r>
              <a:rPr lang="en" sz="2000" dirty="0">
                <a:latin typeface="Open Sans"/>
              </a:rPr>
              <a:t>The management and HR Department will own and manage the data in the database, ensuring compliance with federal regulations and business needs. </a:t>
            </a:r>
            <a:endParaRPr lang="en-US" sz="2000">
              <a:latin typeface="Open Sans"/>
            </a:endParaRPr>
          </a:p>
          <a:p>
            <a:pPr>
              <a:lnSpc>
                <a:spcPct val="100000"/>
              </a:lnSpc>
              <a:buSzPts val="1900"/>
            </a:pPr>
            <a:endParaRPr lang="en-US" sz="2000" dirty="0">
              <a:latin typeface="Open Sans"/>
            </a:endParaRPr>
          </a:p>
          <a:p>
            <a:pPr>
              <a:lnSpc>
                <a:spcPct val="100000"/>
              </a:lnSpc>
              <a:buSzPts val="1900"/>
            </a:pPr>
            <a:r>
              <a:rPr lang="en" sz="2000" b="1" dirty="0">
                <a:latin typeface="Open Sans"/>
                <a:sym typeface="Open Sans"/>
              </a:rPr>
              <a:t>Who will have access to database </a:t>
            </a:r>
            <a:br>
              <a:rPr lang="en" sz="2000" b="1" dirty="0">
                <a:latin typeface="Open Sans"/>
                <a:sym typeface="Open Sans"/>
              </a:rPr>
            </a:br>
            <a:r>
              <a:rPr lang="en" sz="2000" dirty="0">
                <a:latin typeface="Open Sans"/>
                <a:sym typeface="Open Sans"/>
              </a:rPr>
              <a:t>1. Any</a:t>
            </a:r>
            <a:r>
              <a:rPr lang="en" sz="2000" dirty="0">
                <a:latin typeface="Open Sans"/>
              </a:rPr>
              <a:t> employees with domain level login can have read access to the database but they will not have access to the salary information. </a:t>
            </a:r>
            <a:br>
              <a:rPr lang="en" sz="2000" dirty="0">
                <a:latin typeface="Open Sans"/>
              </a:rPr>
            </a:br>
            <a:r>
              <a:rPr lang="en" sz="2000" dirty="0">
                <a:latin typeface="Open Sans"/>
              </a:rPr>
              <a:t>2. The management and HR employees can have write and read access and they will also have access to the salary information. </a:t>
            </a:r>
            <a:endParaRPr lang="en-US" sz="2000">
              <a:latin typeface="Open Sans"/>
            </a:endParaRPr>
          </a:p>
        </p:txBody>
      </p:sp>
    </p:spTree>
    <p:extLst>
      <p:ext uri="{BB962C8B-B14F-4D97-AF65-F5344CB8AC3E}">
        <p14:creationId xmlns:p14="http://schemas.microsoft.com/office/powerpoint/2010/main" val="193925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2000" b="1" dirty="0">
                <a:latin typeface="Open Sans"/>
                <a:ea typeface="Open Sans"/>
                <a:cs typeface="Open Sans"/>
                <a:sym typeface="Open Sans"/>
              </a:rPr>
              <a:t>Estimated size of database</a:t>
            </a:r>
            <a:endParaRPr lang="en-US" sz="2000" b="1" dirty="0">
              <a:latin typeface="Open Sans"/>
              <a:ea typeface="Open Sans"/>
              <a:cs typeface="Open Sans"/>
            </a:endParaRPr>
          </a:p>
          <a:p>
            <a:pPr indent="0">
              <a:lnSpc>
                <a:spcPct val="100000"/>
              </a:lnSpc>
              <a:spcBef>
                <a:spcPts val="1600"/>
              </a:spcBef>
              <a:buNone/>
            </a:pPr>
            <a:r>
              <a:rPr lang="en" sz="2000" dirty="0">
                <a:latin typeface="Open Sans"/>
              </a:rPr>
              <a:t>206 rows and 15 columns</a:t>
            </a:r>
          </a:p>
          <a:p>
            <a:pPr marL="457200" lvl="0" indent="-349250" algn="l" rtl="0">
              <a:lnSpc>
                <a:spcPct val="100000"/>
              </a:lnSpc>
              <a:spcBef>
                <a:spcPts val="1600"/>
              </a:spcBef>
              <a:spcAft>
                <a:spcPts val="0"/>
              </a:spcAft>
              <a:buSzPts val="1900"/>
              <a:buFont typeface="Open Sans"/>
              <a:buChar char="●"/>
            </a:pPr>
            <a:r>
              <a:rPr lang="en" sz="2000" b="1" dirty="0">
                <a:latin typeface="Open Sans"/>
                <a:ea typeface="Open Sans"/>
                <a:cs typeface="Open Sans"/>
                <a:sym typeface="Open Sans"/>
              </a:rPr>
              <a:t>Estimated annual growth</a:t>
            </a:r>
            <a:endParaRPr sz="2000" b="1" dirty="0">
              <a:latin typeface="Open Sans"/>
              <a:ea typeface="Open Sans"/>
              <a:cs typeface="Open Sans"/>
            </a:endParaRPr>
          </a:p>
          <a:p>
            <a:pPr indent="0">
              <a:lnSpc>
                <a:spcPct val="100000"/>
              </a:lnSpc>
              <a:spcBef>
                <a:spcPts val="1600"/>
              </a:spcBef>
              <a:buNone/>
            </a:pPr>
            <a:r>
              <a:rPr lang="en" sz="2000" dirty="0">
                <a:latin typeface="Open Sans"/>
              </a:rPr>
              <a:t>20% growth per year for the next 5 years</a:t>
            </a:r>
            <a:endParaRPr sz="2000" dirty="0">
              <a:latin typeface="Open Sans"/>
            </a:endParaRPr>
          </a:p>
          <a:p>
            <a:pPr marL="457200" lvl="0" indent="-349250" algn="l" rtl="0">
              <a:lnSpc>
                <a:spcPct val="100000"/>
              </a:lnSpc>
              <a:spcBef>
                <a:spcPts val="1600"/>
              </a:spcBef>
              <a:spcAft>
                <a:spcPts val="0"/>
              </a:spcAft>
              <a:buSzPts val="1900"/>
              <a:buFont typeface="Open Sans"/>
              <a:buChar char="●"/>
            </a:pPr>
            <a:r>
              <a:rPr lang="en" sz="2000" b="1" dirty="0">
                <a:latin typeface="Open Sans"/>
                <a:ea typeface="Open Sans"/>
                <a:cs typeface="Open Sans"/>
                <a:sym typeface="Open Sans"/>
              </a:rPr>
              <a:t>Is any of the data sensitive/restricted</a:t>
            </a:r>
            <a:endParaRPr sz="2000" b="1" dirty="0">
              <a:latin typeface="Open Sans"/>
              <a:ea typeface="Open Sans"/>
              <a:cs typeface="Open Sans"/>
            </a:endParaRPr>
          </a:p>
          <a:p>
            <a:pPr indent="0">
              <a:lnSpc>
                <a:spcPct val="100000"/>
              </a:lnSpc>
              <a:spcBef>
                <a:spcPts val="1600"/>
              </a:spcBef>
              <a:buNone/>
            </a:pPr>
            <a:r>
              <a:rPr lang="en" sz="2000" dirty="0">
                <a:latin typeface="Open Sans"/>
              </a:rPr>
              <a:t>Salary data is sensitive/restricted data. And it can only accessible by Management and HR employees.</a:t>
            </a:r>
          </a:p>
          <a:p>
            <a:pPr marL="0" lvl="0" indent="0" algn="l" rtl="0">
              <a:lnSpc>
                <a:spcPct val="100000"/>
              </a:lnSpc>
              <a:spcBef>
                <a:spcPts val="0"/>
              </a:spcBef>
              <a:spcAft>
                <a:spcPts val="0"/>
              </a:spcAft>
              <a:buNone/>
            </a:pPr>
            <a:endParaRPr sz="2000" b="1" dirty="0">
              <a:latin typeface="Open Sans"/>
              <a:ea typeface="Open Sans"/>
              <a:cs typeface="Open Sans"/>
            </a:endParaRPr>
          </a:p>
          <a:p>
            <a:pPr marL="457200" lvl="0" indent="0" algn="l" rtl="0">
              <a:lnSpc>
                <a:spcPct val="100000"/>
              </a:lnSpc>
              <a:spcBef>
                <a:spcPts val="1600"/>
              </a:spcBef>
              <a:spcAft>
                <a:spcPts val="0"/>
              </a:spcAft>
              <a:buNone/>
            </a:pPr>
            <a:endParaRPr sz="2000" dirty="0">
              <a:latin typeface="Open Sans"/>
            </a:endParaRPr>
          </a:p>
          <a:p>
            <a:pPr marL="457200" lvl="0" indent="0" algn="l" rtl="0">
              <a:lnSpc>
                <a:spcPct val="100000"/>
              </a:lnSpc>
              <a:spcBef>
                <a:spcPts val="0"/>
              </a:spcBef>
              <a:spcAft>
                <a:spcPts val="0"/>
              </a:spcAft>
              <a:buNone/>
            </a:pPr>
            <a:endParaRPr sz="2000" dirty="0">
              <a:latin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a:lnSpc>
                <a:spcPct val="100000"/>
              </a:lnSpc>
              <a:buSzPts val="1900"/>
            </a:pPr>
            <a:r>
              <a:rPr lang="en" sz="2000" b="1" dirty="0">
                <a:solidFill>
                  <a:srgbClr val="525C65"/>
                </a:solidFill>
                <a:highlight>
                  <a:srgbClr val="FFFFFF"/>
                </a:highlight>
                <a:latin typeface="Open Sans"/>
                <a:sym typeface="Open Sans"/>
              </a:rPr>
              <a:t>Justification for the new database </a:t>
            </a:r>
            <a:br>
              <a:rPr lang="en" sz="2000" b="1" dirty="0">
                <a:solidFill>
                  <a:srgbClr val="525C65"/>
                </a:solidFill>
                <a:highlight>
                  <a:srgbClr val="FFFFFF"/>
                </a:highlight>
                <a:latin typeface="Open Sans"/>
              </a:rPr>
            </a:br>
            <a:r>
              <a:rPr lang="en" sz="2000" dirty="0">
                <a:solidFill>
                  <a:srgbClr val="525C65"/>
                </a:solidFill>
                <a:highlight>
                  <a:srgbClr val="FFFFFF"/>
                </a:highlight>
                <a:latin typeface="Open Sans"/>
              </a:rPr>
              <a:t>1. we can avoid data integrity and data security </a:t>
            </a:r>
            <a:br>
              <a:rPr lang="en" sz="2000" dirty="0">
                <a:solidFill>
                  <a:srgbClr val="525C65"/>
                </a:solidFill>
                <a:highlight>
                  <a:srgbClr val="FFFFFF"/>
                </a:highlight>
                <a:latin typeface="Open Sans"/>
              </a:rPr>
            </a:br>
            <a:r>
              <a:rPr lang="en" sz="2000" dirty="0">
                <a:solidFill>
                  <a:srgbClr val="525C65"/>
                </a:solidFill>
                <a:highlight>
                  <a:srgbClr val="FFFFFF"/>
                </a:highlight>
                <a:latin typeface="Open Sans"/>
              </a:rPr>
              <a:t>2. There is an expected 20% growth a year for the next 5 years. So moving to a live database from spreadsheet is more manageable. </a:t>
            </a:r>
            <a:endParaRPr lang="en" sz="2000">
              <a:solidFill>
                <a:srgbClr val="595959"/>
              </a:solidFill>
              <a:latin typeface="Open Sans"/>
            </a:endParaRPr>
          </a:p>
          <a:p>
            <a:pPr>
              <a:lnSpc>
                <a:spcPct val="100000"/>
              </a:lnSpc>
              <a:buSzPts val="1900"/>
            </a:pPr>
            <a:endParaRPr lang="en" sz="2000" dirty="0">
              <a:solidFill>
                <a:srgbClr val="525C65"/>
              </a:solidFill>
              <a:highlight>
                <a:srgbClr val="FFFFFF"/>
              </a:highlight>
              <a:latin typeface="Open Sans"/>
            </a:endParaRPr>
          </a:p>
          <a:p>
            <a:pPr>
              <a:lnSpc>
                <a:spcPct val="100000"/>
              </a:lnSpc>
              <a:buSzPts val="1900"/>
            </a:pPr>
            <a:r>
              <a:rPr lang="en" sz="2000" b="1" dirty="0">
                <a:solidFill>
                  <a:srgbClr val="525C65"/>
                </a:solidFill>
                <a:highlight>
                  <a:srgbClr val="FFFFFF"/>
                </a:highlight>
                <a:latin typeface="Open Sans"/>
                <a:sym typeface="Open Sans"/>
              </a:rPr>
              <a:t>Database objects</a:t>
            </a:r>
            <a:r>
              <a:rPr lang="en" sz="2000" dirty="0">
                <a:solidFill>
                  <a:srgbClr val="525C65"/>
                </a:solidFill>
                <a:highlight>
                  <a:srgbClr val="FFFFFF"/>
                </a:highlight>
                <a:latin typeface="Open Sans"/>
                <a:sym typeface="Open Sans"/>
              </a:rPr>
              <a:t> </a:t>
            </a:r>
            <a:br>
              <a:rPr lang="en" sz="2000" dirty="0">
                <a:solidFill>
                  <a:srgbClr val="525C65"/>
                </a:solidFill>
                <a:highlight>
                  <a:srgbClr val="FFFFFF"/>
                </a:highlight>
                <a:latin typeface="Open Sans"/>
                <a:sym typeface="Open Sans"/>
              </a:rPr>
            </a:br>
            <a:r>
              <a:rPr lang="en" sz="2000" dirty="0">
                <a:solidFill>
                  <a:srgbClr val="525C65"/>
                </a:solidFill>
                <a:highlight>
                  <a:srgbClr val="FFFFFF"/>
                </a:highlight>
                <a:latin typeface="Open Sans"/>
                <a:sym typeface="Open Sans"/>
              </a:rPr>
              <a:t>the database consists of the following tables, their columns, and the relationships between them:</a:t>
            </a:r>
            <a:endParaRPr lang="en" sz="2000" dirty="0">
              <a:solidFill>
                <a:srgbClr val="595959"/>
              </a:solidFill>
              <a:latin typeface="Open Sans"/>
            </a:endParaRPr>
          </a:p>
          <a:p>
            <a:pPr lvl="1">
              <a:lnSpc>
                <a:spcPct val="100000"/>
              </a:lnSpc>
              <a:buSzPts val="1900"/>
            </a:pPr>
            <a:r>
              <a:rPr lang="en" sz="2000" b="1" dirty="0">
                <a:solidFill>
                  <a:srgbClr val="525C65"/>
                </a:solidFill>
                <a:highlight>
                  <a:srgbClr val="FFFFFF"/>
                </a:highlight>
                <a:latin typeface="Open Sans"/>
                <a:sym typeface="Open Sans"/>
              </a:rPr>
              <a:t>State </a:t>
            </a:r>
            <a:r>
              <a:rPr lang="en" sz="2000" dirty="0">
                <a:solidFill>
                  <a:srgbClr val="525C65"/>
                </a:solidFill>
                <a:highlight>
                  <a:srgbClr val="FFFFFF"/>
                </a:highlight>
                <a:latin typeface="Open Sans"/>
                <a:sym typeface="Open Sans"/>
              </a:rPr>
              <a:t>(</a:t>
            </a:r>
            <a:r>
              <a:rPr lang="en" sz="2000" dirty="0" err="1">
                <a:solidFill>
                  <a:srgbClr val="525C65"/>
                </a:solidFill>
                <a:highlight>
                  <a:srgbClr val="FFFFFF"/>
                </a:highlight>
                <a:latin typeface="Open Sans"/>
                <a:sym typeface="Open Sans"/>
              </a:rPr>
              <a:t>state_id</a:t>
            </a:r>
            <a:r>
              <a:rPr lang="en" sz="2000" dirty="0">
                <a:solidFill>
                  <a:srgbClr val="525C65"/>
                </a:solidFill>
                <a:highlight>
                  <a:srgbClr val="FFFFFF"/>
                </a:highlight>
                <a:latin typeface="Open Sans"/>
                <a:sym typeface="Open Sans"/>
              </a:rPr>
              <a:t>, </a:t>
            </a:r>
            <a:r>
              <a:rPr lang="en" sz="2000" dirty="0" err="1">
                <a:solidFill>
                  <a:srgbClr val="525C65"/>
                </a:solidFill>
                <a:highlight>
                  <a:srgbClr val="FFFFFF"/>
                </a:highlight>
                <a:latin typeface="Open Sans"/>
                <a:sym typeface="Open Sans"/>
              </a:rPr>
              <a:t>state_nm</a:t>
            </a:r>
            <a:r>
              <a:rPr lang="en" sz="2000" dirty="0">
                <a:solidFill>
                  <a:srgbClr val="525C65"/>
                </a:solidFill>
                <a:highlight>
                  <a:srgbClr val="FFFFFF"/>
                </a:highlight>
                <a:latin typeface="Open Sans"/>
                <a:sym typeface="Open Sans"/>
              </a:rPr>
              <a:t>, </a:t>
            </a:r>
            <a:r>
              <a:rPr lang="en" sz="2000" dirty="0" err="1">
                <a:solidFill>
                  <a:srgbClr val="525C65"/>
                </a:solidFill>
                <a:highlight>
                  <a:srgbClr val="FFFFFF"/>
                </a:highlight>
                <a:latin typeface="Open Sans"/>
                <a:sym typeface="Open Sans"/>
              </a:rPr>
              <a:t>loc_id</a:t>
            </a:r>
            <a:r>
              <a:rPr lang="en" sz="2000" dirty="0">
                <a:solidFill>
                  <a:srgbClr val="525C65"/>
                </a:solidFill>
                <a:highlight>
                  <a:srgbClr val="FFFFFF"/>
                </a:highlight>
                <a:latin typeface="Open Sans"/>
                <a:sym typeface="Open Sans"/>
              </a:rPr>
              <a:t>) - </a:t>
            </a:r>
            <a:r>
              <a:rPr lang="en" sz="2000" dirty="0" err="1">
                <a:solidFill>
                  <a:srgbClr val="525C65"/>
                </a:solidFill>
                <a:highlight>
                  <a:srgbClr val="FFFFFF"/>
                </a:highlight>
                <a:latin typeface="Open Sans"/>
                <a:sym typeface="Open Sans"/>
              </a:rPr>
              <a:t>loc_id</a:t>
            </a:r>
            <a:r>
              <a:rPr lang="en" sz="2000" dirty="0">
                <a:solidFill>
                  <a:srgbClr val="525C65"/>
                </a:solidFill>
                <a:highlight>
                  <a:srgbClr val="FFFFFF"/>
                </a:highlight>
                <a:latin typeface="Open Sans"/>
                <a:sym typeface="Open Sans"/>
              </a:rPr>
              <a:t> references Location</a:t>
            </a:r>
            <a:endParaRPr lang="en" sz="2000">
              <a:solidFill>
                <a:srgbClr val="595959"/>
              </a:solidFill>
              <a:latin typeface="Open Sans"/>
            </a:endParaRPr>
          </a:p>
          <a:p>
            <a:pPr lvl="1">
              <a:lnSpc>
                <a:spcPct val="100000"/>
              </a:lnSpc>
              <a:buSzPts val="1900"/>
            </a:pPr>
            <a:r>
              <a:rPr lang="en" sz="2000" b="1" dirty="0">
                <a:solidFill>
                  <a:srgbClr val="525C65"/>
                </a:solidFill>
                <a:highlight>
                  <a:srgbClr val="FFFFFF"/>
                </a:highlight>
                <a:latin typeface="Open Sans"/>
                <a:sym typeface="Open Sans"/>
              </a:rPr>
              <a:t>Location </a:t>
            </a:r>
            <a:r>
              <a:rPr lang="en" sz="2000" dirty="0">
                <a:solidFill>
                  <a:srgbClr val="525C65"/>
                </a:solidFill>
                <a:highlight>
                  <a:srgbClr val="FFFFFF"/>
                </a:highlight>
                <a:latin typeface="Open Sans"/>
                <a:sym typeface="Open Sans"/>
              </a:rPr>
              <a:t>(</a:t>
            </a:r>
            <a:r>
              <a:rPr lang="en" sz="2000" err="1">
                <a:solidFill>
                  <a:srgbClr val="525C65"/>
                </a:solidFill>
                <a:highlight>
                  <a:srgbClr val="FFFFFF"/>
                </a:highlight>
                <a:latin typeface="Open Sans"/>
                <a:sym typeface="Open Sans"/>
              </a:rPr>
              <a:t>loc_id</a:t>
            </a:r>
            <a:r>
              <a:rPr lang="en" sz="2000" dirty="0">
                <a:solidFill>
                  <a:srgbClr val="525C65"/>
                </a:solidFill>
                <a:highlight>
                  <a:srgbClr val="FFFFFF"/>
                </a:highlight>
                <a:latin typeface="Open Sans"/>
                <a:sym typeface="Open Sans"/>
              </a:rPr>
              <a:t>, </a:t>
            </a:r>
            <a:r>
              <a:rPr lang="en" sz="2000" err="1">
                <a:solidFill>
                  <a:srgbClr val="525C65"/>
                </a:solidFill>
                <a:highlight>
                  <a:srgbClr val="FFFFFF"/>
                </a:highlight>
                <a:latin typeface="Open Sans"/>
                <a:sym typeface="Open Sans"/>
              </a:rPr>
              <a:t>loc_nm</a:t>
            </a:r>
            <a:r>
              <a:rPr lang="en" sz="2000" dirty="0">
                <a:solidFill>
                  <a:srgbClr val="525C65"/>
                </a:solidFill>
                <a:highlight>
                  <a:srgbClr val="FFFFFF"/>
                </a:highlight>
                <a:latin typeface="Open Sans"/>
                <a:sym typeface="Open Sans"/>
              </a:rPr>
              <a:t>)</a:t>
            </a:r>
            <a:endParaRPr lang="en" sz="2000">
              <a:latin typeface="Open Sans"/>
            </a:endParaRPr>
          </a:p>
          <a:p>
            <a:pPr lvl="1">
              <a:lnSpc>
                <a:spcPct val="100000"/>
              </a:lnSpc>
              <a:buSzPts val="1900"/>
            </a:pPr>
            <a:r>
              <a:rPr lang="en" sz="2000" b="1" dirty="0">
                <a:solidFill>
                  <a:srgbClr val="525C65"/>
                </a:solidFill>
                <a:highlight>
                  <a:srgbClr val="FFFFFF"/>
                </a:highlight>
                <a:latin typeface="Open Sans"/>
                <a:sym typeface="Open Sans"/>
              </a:rPr>
              <a:t>City </a:t>
            </a:r>
            <a:r>
              <a:rPr lang="en" sz="2000" dirty="0">
                <a:solidFill>
                  <a:srgbClr val="525C65"/>
                </a:solidFill>
                <a:highlight>
                  <a:srgbClr val="FFFFFF"/>
                </a:highlight>
                <a:latin typeface="Open Sans"/>
                <a:sym typeface="Open Sans"/>
              </a:rPr>
              <a:t>(</a:t>
            </a:r>
            <a:r>
              <a:rPr lang="en" sz="2000" err="1">
                <a:solidFill>
                  <a:srgbClr val="525C65"/>
                </a:solidFill>
                <a:highlight>
                  <a:srgbClr val="FFFFFF"/>
                </a:highlight>
                <a:latin typeface="Open Sans"/>
                <a:sym typeface="Open Sans"/>
              </a:rPr>
              <a:t>city_id</a:t>
            </a:r>
            <a:r>
              <a:rPr lang="en" sz="2000" dirty="0">
                <a:solidFill>
                  <a:srgbClr val="525C65"/>
                </a:solidFill>
                <a:highlight>
                  <a:srgbClr val="FFFFFF"/>
                </a:highlight>
                <a:latin typeface="Open Sans"/>
                <a:sym typeface="Open Sans"/>
              </a:rPr>
              <a:t>, </a:t>
            </a:r>
            <a:r>
              <a:rPr lang="en" sz="2000" err="1">
                <a:solidFill>
                  <a:srgbClr val="525C65"/>
                </a:solidFill>
                <a:highlight>
                  <a:srgbClr val="FFFFFF"/>
                </a:highlight>
                <a:latin typeface="Open Sans"/>
                <a:sym typeface="Open Sans"/>
              </a:rPr>
              <a:t>city_nm</a:t>
            </a:r>
            <a:r>
              <a:rPr lang="en" sz="2000" dirty="0">
                <a:solidFill>
                  <a:srgbClr val="525C65"/>
                </a:solidFill>
                <a:highlight>
                  <a:srgbClr val="FFFFFF"/>
                </a:highlight>
                <a:latin typeface="Open Sans"/>
                <a:sym typeface="Open Sans"/>
              </a:rPr>
              <a:t>, </a:t>
            </a:r>
            <a:r>
              <a:rPr lang="en" sz="2000" err="1">
                <a:solidFill>
                  <a:srgbClr val="525C65"/>
                </a:solidFill>
                <a:highlight>
                  <a:srgbClr val="FFFFFF"/>
                </a:highlight>
                <a:latin typeface="Open Sans"/>
                <a:sym typeface="Open Sans"/>
              </a:rPr>
              <a:t>state_id</a:t>
            </a:r>
            <a:r>
              <a:rPr lang="en" sz="2000" dirty="0">
                <a:solidFill>
                  <a:srgbClr val="525C65"/>
                </a:solidFill>
                <a:highlight>
                  <a:srgbClr val="FFFFFF"/>
                </a:highlight>
                <a:latin typeface="Open Sans"/>
                <a:sym typeface="Open Sans"/>
              </a:rPr>
              <a:t>) - </a:t>
            </a:r>
            <a:r>
              <a:rPr lang="en" sz="2000" err="1">
                <a:solidFill>
                  <a:srgbClr val="525C65"/>
                </a:solidFill>
                <a:highlight>
                  <a:srgbClr val="FFFFFF"/>
                </a:highlight>
                <a:latin typeface="Open Sans"/>
                <a:sym typeface="Open Sans"/>
              </a:rPr>
              <a:t>state_id</a:t>
            </a:r>
            <a:r>
              <a:rPr lang="en" sz="2000" dirty="0">
                <a:solidFill>
                  <a:srgbClr val="525C65"/>
                </a:solidFill>
                <a:highlight>
                  <a:srgbClr val="FFFFFF"/>
                </a:highlight>
                <a:latin typeface="Open Sans"/>
                <a:sym typeface="Open Sans"/>
              </a:rPr>
              <a:t> references State</a:t>
            </a:r>
            <a:endParaRPr lang="en" sz="2000">
              <a:latin typeface="Open Sans"/>
            </a:endParaRPr>
          </a:p>
          <a:p>
            <a:pPr lvl="1">
              <a:lnSpc>
                <a:spcPct val="100000"/>
              </a:lnSpc>
              <a:buSzPts val="1900"/>
            </a:pPr>
            <a:r>
              <a:rPr lang="en" sz="2000" b="1" dirty="0">
                <a:solidFill>
                  <a:srgbClr val="525C65"/>
                </a:solidFill>
                <a:highlight>
                  <a:srgbClr val="FFFFFF"/>
                </a:highlight>
                <a:latin typeface="Open Sans"/>
                <a:sym typeface="Open Sans"/>
              </a:rPr>
              <a:t>Address </a:t>
            </a:r>
            <a:r>
              <a:rPr lang="en" sz="2000" dirty="0">
                <a:solidFill>
                  <a:srgbClr val="525C65"/>
                </a:solidFill>
                <a:highlight>
                  <a:srgbClr val="FFFFFF"/>
                </a:highlight>
                <a:latin typeface="Open Sans"/>
                <a:sym typeface="Open Sans"/>
              </a:rPr>
              <a:t>(</a:t>
            </a:r>
            <a:r>
              <a:rPr lang="en" sz="2000" err="1">
                <a:solidFill>
                  <a:srgbClr val="525C65"/>
                </a:solidFill>
                <a:highlight>
                  <a:srgbClr val="FFFFFF"/>
                </a:highlight>
                <a:latin typeface="Open Sans"/>
                <a:sym typeface="Open Sans"/>
              </a:rPr>
              <a:t>addr_id</a:t>
            </a:r>
            <a:r>
              <a:rPr lang="en" sz="2000" dirty="0">
                <a:solidFill>
                  <a:srgbClr val="525C65"/>
                </a:solidFill>
                <a:highlight>
                  <a:srgbClr val="FFFFFF"/>
                </a:highlight>
                <a:latin typeface="Open Sans"/>
                <a:sym typeface="Open Sans"/>
              </a:rPr>
              <a:t>, </a:t>
            </a:r>
            <a:r>
              <a:rPr lang="en" sz="2000" err="1">
                <a:solidFill>
                  <a:srgbClr val="525C65"/>
                </a:solidFill>
                <a:highlight>
                  <a:srgbClr val="FFFFFF"/>
                </a:highlight>
                <a:latin typeface="Open Sans"/>
                <a:sym typeface="Open Sans"/>
              </a:rPr>
              <a:t>addr_nm</a:t>
            </a:r>
            <a:r>
              <a:rPr lang="en" sz="2000" dirty="0">
                <a:solidFill>
                  <a:srgbClr val="525C65"/>
                </a:solidFill>
                <a:highlight>
                  <a:srgbClr val="FFFFFF"/>
                </a:highlight>
                <a:latin typeface="Open Sans"/>
                <a:sym typeface="Open Sans"/>
              </a:rPr>
              <a:t>, </a:t>
            </a:r>
            <a:r>
              <a:rPr lang="en" sz="2000" err="1">
                <a:solidFill>
                  <a:srgbClr val="525C65"/>
                </a:solidFill>
                <a:highlight>
                  <a:srgbClr val="FFFFFF"/>
                </a:highlight>
                <a:latin typeface="Open Sans"/>
                <a:sym typeface="Open Sans"/>
              </a:rPr>
              <a:t>city_id</a:t>
            </a:r>
            <a:r>
              <a:rPr lang="en" sz="2000" dirty="0">
                <a:solidFill>
                  <a:srgbClr val="525C65"/>
                </a:solidFill>
                <a:highlight>
                  <a:srgbClr val="FFFFFF"/>
                </a:highlight>
                <a:latin typeface="Open Sans"/>
                <a:sym typeface="Open Sans"/>
              </a:rPr>
              <a:t>) - </a:t>
            </a:r>
            <a:r>
              <a:rPr lang="en" sz="2000" err="1">
                <a:solidFill>
                  <a:srgbClr val="525C65"/>
                </a:solidFill>
                <a:highlight>
                  <a:srgbClr val="FFFFFF"/>
                </a:highlight>
                <a:latin typeface="Open Sans"/>
                <a:sym typeface="Open Sans"/>
              </a:rPr>
              <a:t>city_id</a:t>
            </a:r>
            <a:r>
              <a:rPr lang="en" sz="2000" dirty="0">
                <a:solidFill>
                  <a:srgbClr val="525C65"/>
                </a:solidFill>
                <a:highlight>
                  <a:srgbClr val="FFFFFF"/>
                </a:highlight>
                <a:latin typeface="Open Sans"/>
                <a:sym typeface="Open Sans"/>
              </a:rPr>
              <a:t> references City</a:t>
            </a:r>
            <a:endParaRPr lang="en" sz="2000">
              <a:latin typeface="Open Sans"/>
            </a:endParaRPr>
          </a:p>
          <a:p>
            <a:pPr lvl="1">
              <a:lnSpc>
                <a:spcPct val="100000"/>
              </a:lnSpc>
              <a:buSzPts val="1900"/>
            </a:pPr>
            <a:r>
              <a:rPr lang="en" sz="2000" b="1" dirty="0">
                <a:solidFill>
                  <a:srgbClr val="525C65"/>
                </a:solidFill>
                <a:highlight>
                  <a:srgbClr val="FFFFFF"/>
                </a:highlight>
                <a:latin typeface="Open Sans"/>
                <a:sym typeface="Open Sans"/>
              </a:rPr>
              <a:t>Education </a:t>
            </a:r>
            <a:r>
              <a:rPr lang="en" sz="2000" dirty="0">
                <a:solidFill>
                  <a:srgbClr val="525C65"/>
                </a:solidFill>
                <a:highlight>
                  <a:srgbClr val="FFFFFF"/>
                </a:highlight>
                <a:latin typeface="Open Sans"/>
                <a:sym typeface="Open Sans"/>
              </a:rPr>
              <a:t>(</a:t>
            </a:r>
            <a:r>
              <a:rPr lang="en" sz="2000" dirty="0" err="1">
                <a:solidFill>
                  <a:srgbClr val="525C65"/>
                </a:solidFill>
                <a:highlight>
                  <a:srgbClr val="FFFFFF"/>
                </a:highlight>
                <a:latin typeface="Open Sans"/>
                <a:sym typeface="Open Sans"/>
              </a:rPr>
              <a:t>educ_id</a:t>
            </a:r>
            <a:r>
              <a:rPr lang="en" sz="2000" dirty="0">
                <a:solidFill>
                  <a:srgbClr val="525C65"/>
                </a:solidFill>
                <a:highlight>
                  <a:srgbClr val="FFFFFF"/>
                </a:highlight>
                <a:latin typeface="Open Sans"/>
                <a:sym typeface="Open Sans"/>
              </a:rPr>
              <a:t>, </a:t>
            </a:r>
            <a:r>
              <a:rPr lang="en" sz="2000" dirty="0" err="1">
                <a:solidFill>
                  <a:srgbClr val="525C65"/>
                </a:solidFill>
                <a:highlight>
                  <a:srgbClr val="FFFFFF"/>
                </a:highlight>
                <a:latin typeface="Open Sans"/>
                <a:sym typeface="Open Sans"/>
              </a:rPr>
              <a:t>educ_lv</a:t>
            </a:r>
            <a:r>
              <a:rPr lang="en" sz="2000" dirty="0">
                <a:solidFill>
                  <a:srgbClr val="525C65"/>
                </a:solidFill>
                <a:highlight>
                  <a:srgbClr val="FFFFFF"/>
                </a:highlight>
                <a:latin typeface="Open Sans"/>
                <a:sym typeface="Open Sans"/>
              </a:rPr>
              <a:t>)</a:t>
            </a:r>
            <a:endParaRPr lang="en" sz="2000" dirty="0">
              <a:latin typeface="Open Sans"/>
            </a:endParaRPr>
          </a:p>
          <a:p>
            <a:pPr marL="38100" indent="0">
              <a:lnSpc>
                <a:spcPct val="100000"/>
              </a:lnSpc>
              <a:buSzPts val="1900"/>
              <a:buNone/>
            </a:pPr>
            <a:endParaRPr lang="en" sz="2000" dirty="0">
              <a:solidFill>
                <a:srgbClr val="595959"/>
              </a:solidFill>
              <a:latin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lvl="1">
              <a:lnSpc>
                <a:spcPct val="100000"/>
              </a:lnSpc>
              <a:buSzPts val="1900"/>
            </a:pPr>
            <a:r>
              <a:rPr lang="en" sz="2000" b="1" dirty="0">
                <a:solidFill>
                  <a:srgbClr val="525C65"/>
                </a:solidFill>
                <a:highlight>
                  <a:srgbClr val="FFFFFF"/>
                </a:highlight>
                <a:latin typeface="Open Sans"/>
              </a:rPr>
              <a:t>Employee</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emp_id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emp_nm</a:t>
            </a:r>
            <a:r>
              <a:rPr lang="en" sz="2000" dirty="0">
                <a:solidFill>
                  <a:srgbClr val="525C65"/>
                </a:solidFill>
                <a:highlight>
                  <a:srgbClr val="FFFFFF"/>
                </a:highlight>
                <a:latin typeface="Open Sans"/>
              </a:rPr>
              <a:t>, email, </a:t>
            </a:r>
            <a:r>
              <a:rPr lang="en" sz="2000" dirty="0" err="1">
                <a:solidFill>
                  <a:srgbClr val="525C65"/>
                </a:solidFill>
                <a:highlight>
                  <a:srgbClr val="FFFFFF"/>
                </a:highlight>
                <a:latin typeface="Open Sans"/>
              </a:rPr>
              <a:t>hire_dt</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addr_id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educ_id</a:t>
            </a:r>
            <a:r>
              <a:rPr lang="en" sz="2000" dirty="0">
                <a:solidFill>
                  <a:srgbClr val="525C65"/>
                </a:solidFill>
                <a:highlight>
                  <a:srgbClr val="FFFFFF"/>
                </a:highlight>
                <a:latin typeface="Open Sans"/>
              </a:rPr>
              <a:t>) - </a:t>
            </a:r>
            <a:r>
              <a:rPr lang="en" sz="2000" dirty="0" err="1">
                <a:solidFill>
                  <a:srgbClr val="525C65"/>
                </a:solidFill>
                <a:highlight>
                  <a:srgbClr val="FFFFFF"/>
                </a:highlight>
                <a:latin typeface="Open Sans"/>
              </a:rPr>
              <a:t>addr_id</a:t>
            </a:r>
            <a:r>
              <a:rPr lang="en" sz="2000" dirty="0">
                <a:solidFill>
                  <a:srgbClr val="525C65"/>
                </a:solidFill>
                <a:highlight>
                  <a:srgbClr val="FFFFFF"/>
                </a:highlight>
                <a:latin typeface="Open Sans"/>
              </a:rPr>
              <a:t> references Address, </a:t>
            </a:r>
            <a:r>
              <a:rPr lang="en" sz="2000" dirty="0" err="1">
                <a:solidFill>
                  <a:srgbClr val="525C65"/>
                </a:solidFill>
                <a:highlight>
                  <a:srgbClr val="FFFFFF"/>
                </a:highlight>
                <a:latin typeface="Open Sans"/>
              </a:rPr>
              <a:t>educ_id</a:t>
            </a:r>
            <a:r>
              <a:rPr lang="en" sz="2000" dirty="0">
                <a:solidFill>
                  <a:srgbClr val="525C65"/>
                </a:solidFill>
                <a:highlight>
                  <a:srgbClr val="FFFFFF"/>
                </a:highlight>
                <a:latin typeface="Open Sans"/>
              </a:rPr>
              <a:t> references Education</a:t>
            </a:r>
            <a:endParaRPr lang="en-US" dirty="0"/>
          </a:p>
          <a:p>
            <a:pPr lvl="1">
              <a:lnSpc>
                <a:spcPct val="100000"/>
              </a:lnSpc>
              <a:buSzPts val="1900"/>
            </a:pPr>
            <a:r>
              <a:rPr lang="en" sz="2000" b="1" dirty="0" err="1">
                <a:solidFill>
                  <a:srgbClr val="525C65"/>
                </a:solidFill>
                <a:highlight>
                  <a:srgbClr val="FFFFFF"/>
                </a:highlight>
                <a:latin typeface="Open Sans"/>
              </a:rPr>
              <a:t>Employee_Job</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emp_id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job_id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dept_id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manager_id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start_dt</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end_dt</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salary_id</a:t>
            </a:r>
            <a:r>
              <a:rPr lang="en" sz="2000" dirty="0">
                <a:solidFill>
                  <a:srgbClr val="525C65"/>
                </a:solidFill>
                <a:highlight>
                  <a:srgbClr val="FFFFFF"/>
                </a:highlight>
                <a:latin typeface="Open Sans"/>
              </a:rPr>
              <a:t>) - </a:t>
            </a:r>
            <a:r>
              <a:rPr lang="en" sz="2000" dirty="0" err="1">
                <a:solidFill>
                  <a:srgbClr val="525C65"/>
                </a:solidFill>
                <a:highlight>
                  <a:srgbClr val="FFFFFF"/>
                </a:highlight>
                <a:latin typeface="Open Sans"/>
              </a:rPr>
              <a:t>emp_id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job_id</a:t>
            </a:r>
            <a:r>
              <a:rPr lang="en" sz="2000" dirty="0">
                <a:solidFill>
                  <a:srgbClr val="525C65"/>
                </a:solidFill>
                <a:highlight>
                  <a:srgbClr val="FFFFFF"/>
                </a:highlight>
                <a:latin typeface="Open Sans"/>
              </a:rPr>
              <a:t> reference </a:t>
            </a:r>
            <a:r>
              <a:rPr lang="en" sz="2000" dirty="0" err="1">
                <a:solidFill>
                  <a:srgbClr val="525C65"/>
                </a:solidFill>
                <a:highlight>
                  <a:srgbClr val="FFFFFF"/>
                </a:highlight>
                <a:latin typeface="Open Sans"/>
              </a:rPr>
              <a:t>Employee_Name</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job_id</a:t>
            </a:r>
            <a:r>
              <a:rPr lang="en" sz="2000" dirty="0">
                <a:solidFill>
                  <a:srgbClr val="525C65"/>
                </a:solidFill>
                <a:highlight>
                  <a:srgbClr val="FFFFFF"/>
                </a:highlight>
                <a:latin typeface="Open Sans"/>
              </a:rPr>
              <a:t> references </a:t>
            </a:r>
            <a:r>
              <a:rPr lang="en" sz="2000" dirty="0" err="1">
                <a:solidFill>
                  <a:srgbClr val="525C65"/>
                </a:solidFill>
                <a:highlight>
                  <a:srgbClr val="FFFFFF"/>
                </a:highlight>
                <a:latin typeface="Open Sans"/>
              </a:rPr>
              <a:t>Job_Title</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dept_id</a:t>
            </a:r>
            <a:r>
              <a:rPr lang="en" sz="2000" dirty="0">
                <a:solidFill>
                  <a:srgbClr val="525C65"/>
                </a:solidFill>
                <a:highlight>
                  <a:srgbClr val="FFFFFF"/>
                </a:highlight>
                <a:latin typeface="Open Sans"/>
              </a:rPr>
              <a:t> references Department, </a:t>
            </a:r>
            <a:r>
              <a:rPr lang="en" sz="2000" dirty="0" err="1">
                <a:solidFill>
                  <a:srgbClr val="525C65"/>
                </a:solidFill>
                <a:highlight>
                  <a:srgbClr val="FFFFFF"/>
                </a:highlight>
                <a:latin typeface="Open Sans"/>
              </a:rPr>
              <a:t>manager_id</a:t>
            </a:r>
            <a:r>
              <a:rPr lang="en" sz="2000" dirty="0">
                <a:solidFill>
                  <a:srgbClr val="525C65"/>
                </a:solidFill>
                <a:highlight>
                  <a:srgbClr val="FFFFFF"/>
                </a:highlight>
                <a:latin typeface="Open Sans"/>
              </a:rPr>
              <a:t> references </a:t>
            </a:r>
            <a:r>
              <a:rPr lang="en" sz="2000" dirty="0" err="1">
                <a:solidFill>
                  <a:srgbClr val="525C65"/>
                </a:solidFill>
                <a:highlight>
                  <a:srgbClr val="FFFFFF"/>
                </a:highlight>
                <a:latin typeface="Open Sans"/>
              </a:rPr>
              <a:t>Employee_Name</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salary_id</a:t>
            </a:r>
            <a:r>
              <a:rPr lang="en" sz="2000" dirty="0">
                <a:solidFill>
                  <a:srgbClr val="525C65"/>
                </a:solidFill>
                <a:highlight>
                  <a:srgbClr val="FFFFFF"/>
                </a:highlight>
                <a:latin typeface="Open Sans"/>
              </a:rPr>
              <a:t> references </a:t>
            </a:r>
            <a:r>
              <a:rPr lang="en" sz="2000" dirty="0" err="1">
                <a:solidFill>
                  <a:srgbClr val="525C65"/>
                </a:solidFill>
                <a:highlight>
                  <a:srgbClr val="FFFFFF"/>
                </a:highlight>
                <a:latin typeface="Open Sans"/>
              </a:rPr>
              <a:t>Salary_ID</a:t>
            </a:r>
            <a:endParaRPr lang="en" sz="2000" dirty="0">
              <a:latin typeface="Open Sans"/>
            </a:endParaRPr>
          </a:p>
          <a:p>
            <a:pPr lvl="1">
              <a:lnSpc>
                <a:spcPct val="100000"/>
              </a:lnSpc>
              <a:buSzPts val="1900"/>
            </a:pPr>
            <a:r>
              <a:rPr lang="en" sz="2000" b="1" dirty="0">
                <a:solidFill>
                  <a:srgbClr val="525C65"/>
                </a:solidFill>
                <a:highlight>
                  <a:srgbClr val="FFFFFF"/>
                </a:highlight>
                <a:latin typeface="Open Sans"/>
              </a:rPr>
              <a:t>Job</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job_id</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job_title</a:t>
            </a:r>
            <a:r>
              <a:rPr lang="en" sz="2000" dirty="0">
                <a:solidFill>
                  <a:srgbClr val="525C65"/>
                </a:solidFill>
                <a:highlight>
                  <a:srgbClr val="FFFFFF"/>
                </a:highlight>
                <a:latin typeface="Open Sans"/>
              </a:rPr>
              <a:t>)</a:t>
            </a:r>
            <a:endParaRPr lang="en" sz="2000">
              <a:latin typeface="Open Sans"/>
            </a:endParaRPr>
          </a:p>
          <a:p>
            <a:pPr lvl="1">
              <a:lnSpc>
                <a:spcPct val="100000"/>
              </a:lnSpc>
              <a:buSzPts val="1900"/>
            </a:pPr>
            <a:r>
              <a:rPr lang="en" sz="2000" b="1" dirty="0">
                <a:solidFill>
                  <a:srgbClr val="525C65"/>
                </a:solidFill>
                <a:highlight>
                  <a:srgbClr val="FFFFFF"/>
                </a:highlight>
                <a:latin typeface="Open Sans"/>
              </a:rPr>
              <a:t>Department </a:t>
            </a:r>
            <a:r>
              <a:rPr lang="en" sz="2000" dirty="0">
                <a:solidFill>
                  <a:srgbClr val="525C65"/>
                </a:solidFill>
                <a:highlight>
                  <a:srgbClr val="FFFFFF"/>
                </a:highlight>
                <a:latin typeface="Open Sans"/>
              </a:rPr>
              <a:t>(</a:t>
            </a:r>
            <a:r>
              <a:rPr lang="en" sz="2000" err="1">
                <a:solidFill>
                  <a:srgbClr val="525C65"/>
                </a:solidFill>
                <a:highlight>
                  <a:srgbClr val="FFFFFF"/>
                </a:highlight>
                <a:latin typeface="Open Sans"/>
              </a:rPr>
              <a:t>dept_id</a:t>
            </a:r>
            <a:r>
              <a:rPr lang="en" sz="2000" dirty="0">
                <a:solidFill>
                  <a:srgbClr val="525C65"/>
                </a:solidFill>
                <a:highlight>
                  <a:srgbClr val="FFFFFF"/>
                </a:highlight>
                <a:latin typeface="Open Sans"/>
              </a:rPr>
              <a:t>, </a:t>
            </a:r>
            <a:r>
              <a:rPr lang="en" sz="2000" err="1">
                <a:solidFill>
                  <a:srgbClr val="525C65"/>
                </a:solidFill>
                <a:highlight>
                  <a:srgbClr val="FFFFFF"/>
                </a:highlight>
                <a:latin typeface="Open Sans"/>
              </a:rPr>
              <a:t>dept_nm</a:t>
            </a:r>
            <a:r>
              <a:rPr lang="en" sz="2000" dirty="0">
                <a:solidFill>
                  <a:srgbClr val="525C65"/>
                </a:solidFill>
                <a:highlight>
                  <a:srgbClr val="FFFFFF"/>
                </a:highlight>
                <a:latin typeface="Open Sans"/>
              </a:rPr>
              <a:t>)</a:t>
            </a:r>
            <a:endParaRPr lang="en" sz="2000">
              <a:latin typeface="Open Sans"/>
            </a:endParaRPr>
          </a:p>
          <a:p>
            <a:pPr lvl="1">
              <a:lnSpc>
                <a:spcPct val="100000"/>
              </a:lnSpc>
              <a:buSzPts val="1900"/>
            </a:pPr>
            <a:r>
              <a:rPr lang="en" sz="2000" b="1" dirty="0">
                <a:solidFill>
                  <a:srgbClr val="525C65"/>
                </a:solidFill>
                <a:highlight>
                  <a:srgbClr val="FFFFFF"/>
                </a:highlight>
                <a:latin typeface="Open Sans"/>
              </a:rPr>
              <a:t>Salary</a:t>
            </a:r>
            <a:r>
              <a:rPr lang="en" sz="2000" dirty="0">
                <a:solidFill>
                  <a:srgbClr val="525C65"/>
                </a:solidFill>
                <a:highlight>
                  <a:srgbClr val="FFFFFF"/>
                </a:highlight>
                <a:latin typeface="Open Sans"/>
              </a:rPr>
              <a:t> (</a:t>
            </a:r>
            <a:r>
              <a:rPr lang="en" sz="2000" dirty="0" err="1">
                <a:solidFill>
                  <a:srgbClr val="525C65"/>
                </a:solidFill>
                <a:highlight>
                  <a:srgbClr val="FFFFFF"/>
                </a:highlight>
                <a:latin typeface="Open Sans"/>
              </a:rPr>
              <a:t>salary_id</a:t>
            </a:r>
            <a:r>
              <a:rPr lang="en" sz="2000" dirty="0">
                <a:solidFill>
                  <a:srgbClr val="525C65"/>
                </a:solidFill>
                <a:highlight>
                  <a:srgbClr val="FFFFFF"/>
                </a:highlight>
                <a:latin typeface="Open Sans"/>
              </a:rPr>
              <a:t>, salary)</a:t>
            </a:r>
            <a:endParaRPr lang="en" sz="2000">
              <a:latin typeface="Open Sans"/>
            </a:endParaRPr>
          </a:p>
          <a:p>
            <a:pPr>
              <a:lnSpc>
                <a:spcPct val="100000"/>
              </a:lnSpc>
              <a:buSzPts val="1900"/>
            </a:pPr>
            <a:endParaRPr lang="en" sz="2000" b="1" dirty="0">
              <a:solidFill>
                <a:srgbClr val="595959"/>
              </a:solidFill>
              <a:latin typeface="Open Sans"/>
            </a:endParaRPr>
          </a:p>
          <a:p>
            <a:pPr>
              <a:lnSpc>
                <a:spcPct val="100000"/>
              </a:lnSpc>
              <a:buSzPts val="1900"/>
            </a:pPr>
            <a:r>
              <a:rPr lang="en" sz="2000" b="1" dirty="0">
                <a:solidFill>
                  <a:srgbClr val="525C65"/>
                </a:solidFill>
                <a:highlight>
                  <a:srgbClr val="FFFFFF"/>
                </a:highlight>
                <a:latin typeface="Open Sans"/>
                <a:sym typeface="Open Sans"/>
              </a:rPr>
              <a:t>Data ingestion:</a:t>
            </a:r>
            <a:br>
              <a:rPr lang="en" sz="2000" dirty="0">
                <a:solidFill>
                  <a:srgbClr val="525C65"/>
                </a:solidFill>
                <a:highlight>
                  <a:srgbClr val="FFFFFF"/>
                </a:highlight>
                <a:latin typeface="Open Sans"/>
              </a:rPr>
            </a:br>
            <a:r>
              <a:rPr lang="en" sz="2000" dirty="0">
                <a:solidFill>
                  <a:srgbClr val="525C65"/>
                </a:solidFill>
                <a:highlight>
                  <a:srgbClr val="FFFFFF"/>
                </a:highlight>
                <a:latin typeface="Open Sans"/>
                <a:sym typeface="Open Sans"/>
              </a:rPr>
              <a:t>ETL</a:t>
            </a:r>
            <a:r>
              <a:rPr lang="en" sz="2000" dirty="0">
                <a:solidFill>
                  <a:srgbClr val="525C65"/>
                </a:solidFill>
                <a:highlight>
                  <a:srgbClr val="FFFFFF"/>
                </a:highlight>
                <a:latin typeface="Open Sans"/>
              </a:rPr>
              <a:t> will be a better option. </a:t>
            </a:r>
            <a:endParaRPr lang="en" sz="2000">
              <a:latin typeface="Open Sans"/>
            </a:endParaRPr>
          </a:p>
        </p:txBody>
      </p:sp>
    </p:spTree>
    <p:extLst>
      <p:ext uri="{BB962C8B-B14F-4D97-AF65-F5344CB8AC3E}">
        <p14:creationId xmlns:p14="http://schemas.microsoft.com/office/powerpoint/2010/main" val="6773383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39</Slides>
  <Notes>39</Notes>
  <HiddenSlides>0</HiddenSlides>
  <ScaleCrop>false</ScaleCrop>
  <HeadingPairs>
    <vt:vector size="4" baseType="variant">
      <vt:variant>
        <vt:lpstr>Theme</vt:lpstr>
      </vt:variant>
      <vt:variant>
        <vt:i4>4</vt:i4>
      </vt:variant>
      <vt:variant>
        <vt:lpstr>Slide Titles</vt:lpstr>
      </vt:variant>
      <vt:variant>
        <vt:i4>39</vt:i4>
      </vt:variant>
    </vt:vector>
  </HeadingPairs>
  <TitlesOfParts>
    <vt:vector size="43" baseType="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Business Requirement</vt:lpstr>
      <vt:lpstr>Data Architect Technical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vt:lpstr>
      <vt:lpstr>DDL</vt:lpstr>
      <vt:lpstr>DML</vt:lpstr>
      <vt:lpstr>DML</vt:lpstr>
      <vt:lpstr>CRUD</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revision>470</cp:revision>
  <dcterms:modified xsi:type="dcterms:W3CDTF">2024-05-13T18:15:29Z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5ca717-11da-4935-b601-f527b9741f2e_Enabled">
    <vt:lpwstr>true</vt:lpwstr>
  </property>
  <property fmtid="{D5CDD505-2E9C-101B-9397-08002B2CF9AE}" pid="3" name="MSIP_Label_725ca717-11da-4935-b601-f527b9741f2e_SetDate">
    <vt:lpwstr>2024-05-06T06:26:31Z</vt:lpwstr>
  </property>
  <property fmtid="{D5CDD505-2E9C-101B-9397-08002B2CF9AE}" pid="4" name="MSIP_Label_725ca717-11da-4935-b601-f527b9741f2e_Method">
    <vt:lpwstr>Standard</vt:lpwstr>
  </property>
  <property fmtid="{D5CDD505-2E9C-101B-9397-08002B2CF9AE}" pid="5" name="MSIP_Label_725ca717-11da-4935-b601-f527b9741f2e_Name">
    <vt:lpwstr>C2 - Internal</vt:lpwstr>
  </property>
  <property fmtid="{D5CDD505-2E9C-101B-9397-08002B2CF9AE}" pid="6" name="MSIP_Label_725ca717-11da-4935-b601-f527b9741f2e_SiteId">
    <vt:lpwstr>d852d5cd-724c-4128-8812-ffa5db3f8507</vt:lpwstr>
  </property>
  <property fmtid="{D5CDD505-2E9C-101B-9397-08002B2CF9AE}" pid="7" name="MSIP_Label_725ca717-11da-4935-b601-f527b9741f2e_ActionId">
    <vt:lpwstr>46caf093-1baa-40dd-aaf8-06e5b5bbf20b</vt:lpwstr>
  </property>
  <property fmtid="{D5CDD505-2E9C-101B-9397-08002B2CF9AE}" pid="8" name="MSIP_Label_725ca717-11da-4935-b601-f527b9741f2e_ContentBits">
    <vt:lpwstr>0</vt:lpwstr>
  </property>
</Properties>
</file>