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0" r:id="rId8"/>
    <p:sldId id="261" r:id="rId9"/>
    <p:sldId id="266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A899A-68A3-4733-0815-D6BD620C4844}" v="120" dt="2024-09-09T08:08:39.681"/>
    <p1510:client id="{B8C813EF-854A-2330-0F3E-A59D95E9D2D4}" v="463" dt="2024-09-08T12:55:00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5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9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3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4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5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0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9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Lake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189" y="4452799"/>
            <a:ext cx="5935540" cy="1287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Sajida Shaik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E3A2-81D6-3C3C-8438-29069B22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26352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Lake Architecture Design Diagram</a:t>
            </a:r>
            <a:endParaRPr lang="en-US" dirty="0"/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21F4F6FF-4B71-4E73-2ED4-93E4341A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924" y="1276985"/>
            <a:ext cx="6412152" cy="5418138"/>
          </a:xfrm>
        </p:spPr>
      </p:pic>
    </p:spTree>
    <p:extLst>
      <p:ext uri="{BB962C8B-B14F-4D97-AF65-F5344CB8AC3E}">
        <p14:creationId xmlns:p14="http://schemas.microsoft.com/office/powerpoint/2010/main" val="351727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6CCD-4023-D6F5-9E54-58B08C52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368B2DF-BD7A-67A6-DA13-54C63E0ED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4670" y="2559171"/>
            <a:ext cx="3382658" cy="3382658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1333631-AB8B-F9CD-9501-C3534E6A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2AEAD43-A29E-44F5-B128-3C7B279FD472}" type="datetime1">
              <a:pPr>
                <a:spcAft>
                  <a:spcPts val="600"/>
                </a:spcAft>
              </a:pPr>
              <a:t>9/9/2024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BC5E5D9-AABD-2EEB-5D90-21B777D9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8E1513E-D021-AB79-0176-AE5657D8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8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D212-C7FF-C1C5-50FC-244205E3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Definition of a Data Lake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97665-91EE-48D6-043B-1BA408B97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Definition: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2600" dirty="0">
                <a:ea typeface="+mn-lt"/>
                <a:cs typeface="+mn-lt"/>
              </a:rPr>
              <a:t>A data lake is a centralized repository designed to store, process, secure large amounts of structured, </a:t>
            </a:r>
            <a:r>
              <a:rPr lang="en-US" sz="2600" dirty="0" err="1">
                <a:ea typeface="+mn-lt"/>
                <a:cs typeface="+mn-lt"/>
              </a:rPr>
              <a:t>semistructured</a:t>
            </a:r>
            <a:r>
              <a:rPr lang="en-US" sz="2600" dirty="0">
                <a:ea typeface="+mn-lt"/>
                <a:cs typeface="+mn-lt"/>
              </a:rPr>
              <a:t>, and unstructured data. It can store data in its native format and process any variety of it, ignoring size limits.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Key Characteristics: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Scalable:</a:t>
            </a:r>
            <a:r>
              <a:rPr lang="en-US" dirty="0">
                <a:ea typeface="+mn-lt"/>
                <a:cs typeface="+mn-lt"/>
              </a:rPr>
              <a:t> Handles large volumes of diverse data.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Flexible:</a:t>
            </a:r>
            <a:r>
              <a:rPr lang="en-US" dirty="0">
                <a:ea typeface="+mn-lt"/>
                <a:cs typeface="+mn-lt"/>
              </a:rPr>
              <a:t> Accommodates various data formats and sources.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Cost-Effective:</a:t>
            </a:r>
            <a:r>
              <a:rPr lang="en-US" dirty="0">
                <a:ea typeface="+mn-lt"/>
                <a:cs typeface="+mn-lt"/>
              </a:rPr>
              <a:t> Uses commodity hardware and open-source technologies.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36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9517-A2E8-3BB6-B55B-923C4612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158937"/>
            <a:ext cx="10515600" cy="1325563"/>
          </a:xfrm>
        </p:spPr>
        <p:txBody>
          <a:bodyPr/>
          <a:lstStyle/>
          <a:p>
            <a:r>
              <a:rPr lang="en-US" dirty="0"/>
              <a:t>Uses of Data Lake</a:t>
            </a:r>
          </a:p>
        </p:txBody>
      </p:sp>
      <p:pic>
        <p:nvPicPr>
          <p:cNvPr id="4" name="Content Placeholder 3" descr="What makes up a Data Lake">
            <a:extLst>
              <a:ext uri="{FF2B5EF4-FFF2-40B4-BE49-F238E27FC236}">
                <a16:creationId xmlns:a16="http://schemas.microsoft.com/office/drawing/2014/main" id="{C85F6025-FF45-E597-5A71-FE0FED8D1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156" y="1404284"/>
            <a:ext cx="9218724" cy="5256773"/>
          </a:xfrm>
        </p:spPr>
      </p:pic>
    </p:spTree>
    <p:extLst>
      <p:ext uri="{BB962C8B-B14F-4D97-AF65-F5344CB8AC3E}">
        <p14:creationId xmlns:p14="http://schemas.microsoft.com/office/powerpoint/2010/main" val="117334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9517-A2E8-3BB6-B55B-923C4612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285" y="1235897"/>
            <a:ext cx="10515600" cy="1325563"/>
          </a:xfrm>
        </p:spPr>
        <p:txBody>
          <a:bodyPr/>
          <a:lstStyle/>
          <a:p>
            <a:r>
              <a:rPr lang="en-US" dirty="0"/>
              <a:t>Uses of Data Lake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4291A3-771A-249F-DE55-0C65046C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Data Storage:</a:t>
            </a:r>
            <a:r>
              <a:rPr lang="en-US" dirty="0">
                <a:ea typeface="+mn-lt"/>
                <a:cs typeface="+mn-lt"/>
              </a:rPr>
              <a:t> Centralized storage for large volumes of structured and unstructured data.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Machine Learning:</a:t>
            </a:r>
            <a:r>
              <a:rPr lang="en-US" dirty="0">
                <a:ea typeface="+mn-lt"/>
                <a:cs typeface="+mn-lt"/>
              </a:rPr>
              <a:t> Supports the development and training of machine learning models by providing access to diverse data sets.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On-Premise Data Movement:</a:t>
            </a:r>
            <a:r>
              <a:rPr lang="en-US" dirty="0">
                <a:ea typeface="+mn-lt"/>
                <a:cs typeface="+mn-lt"/>
              </a:rPr>
              <a:t> Efficiently ingests and moves large amounts of data from on-premise systems to the cloud or central storage.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Analytics:</a:t>
            </a:r>
            <a:r>
              <a:rPr lang="en-US" dirty="0">
                <a:ea typeface="+mn-lt"/>
                <a:cs typeface="+mn-lt"/>
              </a:rPr>
              <a:t> Enables advanced analytics and business intelligence by processing large data sets across various tools.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Real-Time Data Movement:</a:t>
            </a:r>
            <a:r>
              <a:rPr lang="en-US" dirty="0">
                <a:ea typeface="+mn-lt"/>
                <a:cs typeface="+mn-lt"/>
              </a:rPr>
              <a:t> Facilitates the ingestion and analysis of real-time data streams, providing immediate insights and actionability.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1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F89E-9D97-C2A4-C936-D19FEAFE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Components of a Data Lake</a:t>
            </a:r>
            <a:endParaRPr lang="en-US" dirty="0"/>
          </a:p>
        </p:txBody>
      </p:sp>
      <p:pic>
        <p:nvPicPr>
          <p:cNvPr id="4" name="Content Placeholder 3" descr="Ingestion Special Lineal color icon | Freepik">
            <a:extLst>
              <a:ext uri="{FF2B5EF4-FFF2-40B4-BE49-F238E27FC236}">
                <a16:creationId xmlns:a16="http://schemas.microsoft.com/office/drawing/2014/main" id="{CBAC0877-CCC4-7E87-429D-92C395D9E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413" y="3430307"/>
            <a:ext cx="2298421" cy="2280492"/>
          </a:xfrm>
        </p:spPr>
      </p:pic>
      <p:pic>
        <p:nvPicPr>
          <p:cNvPr id="5" name="Picture 4" descr="Data processing - Free seo and web icons">
            <a:extLst>
              <a:ext uri="{FF2B5EF4-FFF2-40B4-BE49-F238E27FC236}">
                <a16:creationId xmlns:a16="http://schemas.microsoft.com/office/drawing/2014/main" id="{27813764-AD06-1290-0A39-08D344721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33" y="3429598"/>
            <a:ext cx="2377440" cy="2357120"/>
          </a:xfrm>
          <a:prstGeom prst="rect">
            <a:avLst/>
          </a:prstGeom>
        </p:spPr>
      </p:pic>
      <p:pic>
        <p:nvPicPr>
          <p:cNvPr id="6" name="Picture 5" descr="Data storage - Free technology icons">
            <a:extLst>
              <a:ext uri="{FF2B5EF4-FFF2-40B4-BE49-F238E27FC236}">
                <a16:creationId xmlns:a16="http://schemas.microsoft.com/office/drawing/2014/main" id="{D792129F-C469-5537-A414-F72A7A11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727" y="3388958"/>
            <a:ext cx="2377440" cy="2357120"/>
          </a:xfrm>
          <a:prstGeom prst="rect">
            <a:avLst/>
          </a:prstGeom>
        </p:spPr>
      </p:pic>
      <p:pic>
        <p:nvPicPr>
          <p:cNvPr id="7" name="Picture 6" descr="Orchestration icons for free download | Freepik">
            <a:extLst>
              <a:ext uri="{FF2B5EF4-FFF2-40B4-BE49-F238E27FC236}">
                <a16:creationId xmlns:a16="http://schemas.microsoft.com/office/drawing/2014/main" id="{21EAB0AD-3662-C851-E0B8-70E3540FA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638" y="3348317"/>
            <a:ext cx="2377440" cy="23571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6FD22F-632A-867A-F319-159FB7D76570}"/>
              </a:ext>
            </a:extLst>
          </p:cNvPr>
          <p:cNvSpPr txBox="1"/>
          <p:nvPr/>
        </p:nvSpPr>
        <p:spPr>
          <a:xfrm>
            <a:off x="1087120" y="2682240"/>
            <a:ext cx="127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Ingestion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0A974F-6D49-9186-6E55-D0AEE81BDB08}"/>
              </a:ext>
            </a:extLst>
          </p:cNvPr>
          <p:cNvSpPr txBox="1"/>
          <p:nvPr/>
        </p:nvSpPr>
        <p:spPr>
          <a:xfrm>
            <a:off x="4074160" y="2682240"/>
            <a:ext cx="127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6A8579-36ED-38D6-6015-897ED9855B42}"/>
              </a:ext>
            </a:extLst>
          </p:cNvPr>
          <p:cNvSpPr txBox="1"/>
          <p:nvPr/>
        </p:nvSpPr>
        <p:spPr>
          <a:xfrm>
            <a:off x="6797040" y="2763520"/>
            <a:ext cx="1351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Processing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D87461-87D2-4543-2705-2FE1B1C1E53A}"/>
              </a:ext>
            </a:extLst>
          </p:cNvPr>
          <p:cNvSpPr txBox="1"/>
          <p:nvPr/>
        </p:nvSpPr>
        <p:spPr>
          <a:xfrm>
            <a:off x="9977120" y="2763520"/>
            <a:ext cx="1605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9794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0DC5-24A6-90B5-6C9A-EA314C235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50325"/>
            <a:ext cx="10363200" cy="469150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Ingestion Layer: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Captures and streams data from various sources (APIs, databases, FTP). This is where all the data flows into the lake.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Tools:</a:t>
            </a:r>
            <a:r>
              <a:rPr lang="en-US" dirty="0">
                <a:ea typeface="+mn-lt"/>
                <a:cs typeface="+mn-lt"/>
              </a:rPr>
              <a:t> Apache Kafka, Apache </a:t>
            </a:r>
            <a:r>
              <a:rPr lang="en-US" err="1">
                <a:ea typeface="+mn-lt"/>
                <a:cs typeface="+mn-lt"/>
              </a:rPr>
              <a:t>Nifi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Storage Layer: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Stores data in a raw format with high durability and scalability, ensuring it's security and high availability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Tools:</a:t>
            </a:r>
            <a:r>
              <a:rPr lang="en-US" dirty="0">
                <a:ea typeface="+mn-lt"/>
                <a:cs typeface="+mn-lt"/>
              </a:rPr>
              <a:t> Hadoop HDFS, AWS S3.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Processing Layer: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Processes, analyzes data using batch and real-time processing frameworks, and ensuring flexibility based on need.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Tools:</a:t>
            </a:r>
            <a:r>
              <a:rPr lang="en-US" dirty="0">
                <a:ea typeface="+mn-lt"/>
                <a:cs typeface="+mn-lt"/>
              </a:rPr>
              <a:t> Apache Spark, Apache Flink.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Orchestration Layer: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Coordinates and manages data workflows, ensuring smooth movement and execution of data processing tasks across the lake.</a:t>
            </a:r>
            <a:endParaRPr lang="en-US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Tools:</a:t>
            </a:r>
            <a:r>
              <a:rPr lang="en-US" dirty="0">
                <a:ea typeface="+mn-lt"/>
                <a:cs typeface="+mn-lt"/>
              </a:rPr>
              <a:t> Apache Airflow, Apache </a:t>
            </a:r>
            <a:r>
              <a:rPr lang="en-US" err="1">
                <a:ea typeface="+mn-lt"/>
                <a:cs typeface="+mn-lt"/>
              </a:rPr>
              <a:t>ZooKeeper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2292-FF38-B4F5-9BA8-54E4A613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52FF-6730-4C2F-8F21-CDFF77EA9F10}" type="datetime1"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53237-3047-BD4A-B76F-EC4FB083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C50CF-5A00-84E1-0C72-BEFA93DF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59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85E1-677B-0D78-C6E8-7A7656FE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Lake vs. Data Warehouse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3ABCF6DC-9428-E2AD-D0A3-AF9EA7F34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580501"/>
              </p:ext>
            </p:extLst>
          </p:nvPr>
        </p:nvGraphicFramePr>
        <p:xfrm>
          <a:off x="1178560" y="1483360"/>
          <a:ext cx="8023492" cy="477015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825135">
                  <a:extLst>
                    <a:ext uri="{9D8B030D-6E8A-4147-A177-3AD203B41FA5}">
                      <a16:colId xmlns:a16="http://schemas.microsoft.com/office/drawing/2014/main" val="6640920"/>
                    </a:ext>
                  </a:extLst>
                </a:gridCol>
                <a:gridCol w="2609673">
                  <a:extLst>
                    <a:ext uri="{9D8B030D-6E8A-4147-A177-3AD203B41FA5}">
                      <a16:colId xmlns:a16="http://schemas.microsoft.com/office/drawing/2014/main" val="365342183"/>
                    </a:ext>
                  </a:extLst>
                </a:gridCol>
                <a:gridCol w="3588684">
                  <a:extLst>
                    <a:ext uri="{9D8B030D-6E8A-4147-A177-3AD203B41FA5}">
                      <a16:colId xmlns:a16="http://schemas.microsoft.com/office/drawing/2014/main" val="2982146980"/>
                    </a:ext>
                  </a:extLst>
                </a:gridCol>
              </a:tblGrid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Characteristic</a:t>
                      </a:r>
                    </a:p>
                  </a:txBody>
                  <a:tcPr marL="81224" marR="5945" marT="62480" marB="62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Data Lake</a:t>
                      </a:r>
                    </a:p>
                  </a:txBody>
                  <a:tcPr marL="81224" marR="5945" marT="62480" marB="624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Data Warehouse</a:t>
                      </a:r>
                    </a:p>
                  </a:txBody>
                  <a:tcPr marL="81224" marR="5945" marT="62480" marB="624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054021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Data Structure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Raw, unstructured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Processed, structured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5859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Schema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Flexible (schema-on-read)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Fixed (schema-on-write)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23660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Storage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Object storage (e.g., S3)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Relational databases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26398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Data Types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All types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Primarily structured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56374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Cost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Lower for large volumes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Higher, especially at scale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352823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Query Speed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Slower for complex queries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Optimized for fast querying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96969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Ideal Users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Data scientists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Business analysts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36613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Use Cases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Advanced analytics, machine learning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Business intelligence, reporting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892214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Data Quality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Varies (raw data)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High (curated data)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762107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Scalability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Highly scalable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Can be challenging to scale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492082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Data Processing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ELT (Extract, Load, Transform)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ETL (Extract, Transform, Load)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5069"/>
                  </a:ext>
                </a:extLst>
              </a:tr>
              <a:tr h="366935"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Data Governance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More challenging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Easier to implement</a:t>
                      </a:r>
                    </a:p>
                  </a:txBody>
                  <a:tcPr marL="81224" marR="5945" marT="62480" marB="624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98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12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DCAA-56CE-78E6-3AEA-94914D59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Business Value of the Data Lake</a:t>
            </a:r>
          </a:p>
        </p:txBody>
      </p:sp>
      <p:pic>
        <p:nvPicPr>
          <p:cNvPr id="4" name="Content Placeholder 3" descr="286,800+ Innovation Icons Stock Illustrations, Royalty-Free Vector Graphics  &amp; Clip Art - iStock | Innovation, Innovation icon icon set, Lightbulb icon">
            <a:extLst>
              <a:ext uri="{FF2B5EF4-FFF2-40B4-BE49-F238E27FC236}">
                <a16:creationId xmlns:a16="http://schemas.microsoft.com/office/drawing/2014/main" id="{63B22C87-1702-E855-F80E-9F799ED7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24" y="3104464"/>
            <a:ext cx="2071564" cy="2107423"/>
          </a:xfrm>
        </p:spPr>
      </p:pic>
      <p:pic>
        <p:nvPicPr>
          <p:cNvPr id="11" name="Picture 10" descr="Running Fast Icons - Free SVG &amp; PNG Running Fast Images - Noun Project">
            <a:extLst>
              <a:ext uri="{FF2B5EF4-FFF2-40B4-BE49-F238E27FC236}">
                <a16:creationId xmlns:a16="http://schemas.microsoft.com/office/drawing/2014/main" id="{10C153C7-81D0-99E1-79F0-44CF7A98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100" y="3172171"/>
            <a:ext cx="2073517" cy="2109376"/>
          </a:xfrm>
          <a:prstGeom prst="rect">
            <a:avLst/>
          </a:prstGeom>
        </p:spPr>
      </p:pic>
      <p:pic>
        <p:nvPicPr>
          <p:cNvPr id="13" name="Picture 12" descr="19,800+ Gas Pump Icon Stock Illustrations, Royalty-Free Vector Graphics &amp;  Clip Art - iStock | Gas pump icon vector, Gas pump icon outline, Gas pump  icon line">
            <a:extLst>
              <a:ext uri="{FF2B5EF4-FFF2-40B4-BE49-F238E27FC236}">
                <a16:creationId xmlns:a16="http://schemas.microsoft.com/office/drawing/2014/main" id="{7ACE97B6-A6A1-AA9F-CDD5-E5F41EE4B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583" y="3168665"/>
            <a:ext cx="2071565" cy="2098458"/>
          </a:xfrm>
          <a:prstGeom prst="rect">
            <a:avLst/>
          </a:prstGeom>
        </p:spPr>
      </p:pic>
      <p:pic>
        <p:nvPicPr>
          <p:cNvPr id="14" name="Picture 13" descr="Silo - Free buildings icons">
            <a:extLst>
              <a:ext uri="{FF2B5EF4-FFF2-40B4-BE49-F238E27FC236}">
                <a16:creationId xmlns:a16="http://schemas.microsoft.com/office/drawing/2014/main" id="{0C839AB7-1A1F-2B97-2A9F-E5C91C255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424" y="3007659"/>
            <a:ext cx="2196353" cy="21963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A21A87-AB2F-CA75-44C5-155843A52145}"/>
              </a:ext>
            </a:extLst>
          </p:cNvPr>
          <p:cNvSpPr txBox="1"/>
          <p:nvPr/>
        </p:nvSpPr>
        <p:spPr>
          <a:xfrm>
            <a:off x="1365026" y="2476052"/>
            <a:ext cx="127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Innovation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2FFAF-7E81-BAEF-4053-605EEF239173}"/>
              </a:ext>
            </a:extLst>
          </p:cNvPr>
          <p:cNvSpPr txBox="1"/>
          <p:nvPr/>
        </p:nvSpPr>
        <p:spPr>
          <a:xfrm>
            <a:off x="3973755" y="2520875"/>
            <a:ext cx="127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Speed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F50AC-838D-31CA-B8EB-7DB4CDA659EF}"/>
              </a:ext>
            </a:extLst>
          </p:cNvPr>
          <p:cNvSpPr txBox="1"/>
          <p:nvPr/>
        </p:nvSpPr>
        <p:spPr>
          <a:xfrm>
            <a:off x="6367332" y="2520875"/>
            <a:ext cx="14492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Self service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8CD99-8078-2FF7-F2BE-75655D67C477}"/>
              </a:ext>
            </a:extLst>
          </p:cNvPr>
          <p:cNvSpPr txBox="1"/>
          <p:nvPr/>
        </p:nvSpPr>
        <p:spPr>
          <a:xfrm>
            <a:off x="9361543" y="2476052"/>
            <a:ext cx="1547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Break Silos</a:t>
            </a:r>
          </a:p>
        </p:txBody>
      </p:sp>
    </p:spTree>
    <p:extLst>
      <p:ext uri="{BB962C8B-B14F-4D97-AF65-F5344CB8AC3E}">
        <p14:creationId xmlns:p14="http://schemas.microsoft.com/office/powerpoint/2010/main" val="67493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535D-B1E6-4D95-7190-53C2273C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41360"/>
            <a:ext cx="10363200" cy="47004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Innovation: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Encourages innovation by making diverse datasets available for new insights, model development, and experimentation.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Speed: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Accelerates time-to-insight by enabling fast access to data and reducing processing delays, which is crucial for real-time healthcare decisions.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Self-Service: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Empowers users across departments to access and analyze data independently, reducing reliance on IT and increasing efficiency.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Break Silos: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Description:</a:t>
            </a:r>
            <a:r>
              <a:rPr lang="en-US" dirty="0">
                <a:ea typeface="+mn-lt"/>
                <a:cs typeface="+mn-lt"/>
              </a:rPr>
              <a:t> Combines data from various sources and departments, breaking down silos and creating a unified view of the organization’s data, which is essential for comprehensive analytics and decision-making.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29E6-934A-2031-DF91-65A36D6E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612D-3EA2-4931-8418-A5BF87A1528A}" type="datetime1"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0FBA-EDE1-0878-082E-FC8364CF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3124-0524-EF10-89E3-DBB8008D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2204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Data Lake Architecture</vt:lpstr>
      <vt:lpstr>Definition of a Data Lake</vt:lpstr>
      <vt:lpstr>Uses of Data Lake</vt:lpstr>
      <vt:lpstr>Uses of Data Lake</vt:lpstr>
      <vt:lpstr>Components of a Data Lake</vt:lpstr>
      <vt:lpstr>PowerPoint Presentation</vt:lpstr>
      <vt:lpstr>Data Lake vs. Data Warehouse</vt:lpstr>
      <vt:lpstr>Business Value of the Data Lake</vt:lpstr>
      <vt:lpstr>PowerPoint Presentation</vt:lpstr>
      <vt:lpstr>Data Lake Architecture Design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202</cp:revision>
  <dcterms:created xsi:type="dcterms:W3CDTF">2024-09-08T11:38:52Z</dcterms:created>
  <dcterms:modified xsi:type="dcterms:W3CDTF">2024-09-09T08:09:05Z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5ca717-11da-4935-b601-f527b9741f2e_Enabled">
    <vt:lpwstr>true</vt:lpwstr>
  </property>
  <property fmtid="{D5CDD505-2E9C-101B-9397-08002B2CF9AE}" pid="3" name="MSIP_Label_725ca717-11da-4935-b601-f527b9741f2e_SetDate">
    <vt:lpwstr>2024-09-08T11:38:56Z</vt:lpwstr>
  </property>
  <property fmtid="{D5CDD505-2E9C-101B-9397-08002B2CF9AE}" pid="4" name="MSIP_Label_725ca717-11da-4935-b601-f527b9741f2e_Method">
    <vt:lpwstr>Standard</vt:lpwstr>
  </property>
  <property fmtid="{D5CDD505-2E9C-101B-9397-08002B2CF9AE}" pid="5" name="MSIP_Label_725ca717-11da-4935-b601-f527b9741f2e_Name">
    <vt:lpwstr>C2 - Internal</vt:lpwstr>
  </property>
  <property fmtid="{D5CDD505-2E9C-101B-9397-08002B2CF9AE}" pid="6" name="MSIP_Label_725ca717-11da-4935-b601-f527b9741f2e_SiteId">
    <vt:lpwstr>d852d5cd-724c-4128-8812-ffa5db3f8507</vt:lpwstr>
  </property>
  <property fmtid="{D5CDD505-2E9C-101B-9397-08002B2CF9AE}" pid="7" name="MSIP_Label_725ca717-11da-4935-b601-f527b9741f2e_ActionId">
    <vt:lpwstr>12a6bd43-800f-4c3f-a7fc-15c1eb03b141</vt:lpwstr>
  </property>
  <property fmtid="{D5CDD505-2E9C-101B-9397-08002B2CF9AE}" pid="8" name="MSIP_Label_725ca717-11da-4935-b601-f527b9741f2e_ContentBits">
    <vt:lpwstr>0</vt:lpwstr>
  </property>
</Properties>
</file>