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OpenSans-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OpenSans-italic.fntdata"/><Relationship Id="rId12" Type="http://schemas.openxmlformats.org/officeDocument/2006/relationships/slide" Target="slides/slide7.xml"/><Relationship Id="rId34" Type="http://schemas.openxmlformats.org/officeDocument/2006/relationships/font" Target="fonts/OpenSans-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Open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5190048523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5190048523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5190048523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5190048523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5190048523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5190048523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5190048523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5190048523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519004852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519004852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5190048523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5190048523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5190048523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5190048523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5190048523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5190048523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5190048523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5190048523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5190048523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5190048523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5190048523_0_1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5190048523_0_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5190048523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5190048523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5190048523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5190048523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5190048523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5190048523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5190048523_0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519004852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5190048523_0_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5190048523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5190048523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5190048523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5190048523_0_9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5190048523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c6fa3c898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c6fa3c89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Final Project Report:</a:t>
            </a:r>
            <a:br>
              <a:rPr lang="en"/>
            </a:br>
            <a:r>
              <a:rPr lang="en"/>
              <a:t>World Cities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Sajid Hossam • 29.04.2025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idx="1" type="body"/>
          </p:nvPr>
        </p:nvSpPr>
        <p:spPr>
          <a:xfrm>
            <a:off x="311700" y="135825"/>
            <a:ext cx="4006500" cy="2861100"/>
          </a:xfrm>
          <a:prstGeom prst="rect">
            <a:avLst/>
          </a:prstGeom>
          <a:solidFill>
            <a:schemeClr val="lt1"/>
          </a:solidFill>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lang="en" sz="1500">
                <a:solidFill>
                  <a:schemeClr val="dk1"/>
                </a:solidFill>
                <a:highlight>
                  <a:schemeClr val="lt1"/>
                </a:highlight>
                <a:latin typeface="Open Sans"/>
                <a:ea typeface="Open Sans"/>
                <a:cs typeface="Open Sans"/>
                <a:sym typeface="Open Sans"/>
              </a:rPr>
              <a:t>🌟 City with Largest Population:</a:t>
            </a:r>
            <a:endParaRPr b="1" sz="1500">
              <a:solidFill>
                <a:schemeClr val="dk1"/>
              </a:solidFill>
              <a:highlight>
                <a:schemeClr val="lt1"/>
              </a:highlight>
              <a:latin typeface="Open Sans"/>
              <a:ea typeface="Open Sans"/>
              <a:cs typeface="Open Sans"/>
              <a:sym typeface="Open Sans"/>
            </a:endParaRPr>
          </a:p>
          <a:p>
            <a:pPr indent="0" lvl="0" marL="0" marR="0" rtl="0" algn="l">
              <a:lnSpc>
                <a:spcPct val="100000"/>
              </a:lnSpc>
              <a:spcBef>
                <a:spcPts val="1200"/>
              </a:spcBef>
              <a:spcAft>
                <a:spcPts val="0"/>
              </a:spcAft>
              <a:buNone/>
            </a:pPr>
            <a:r>
              <a:rPr b="1" lang="en" sz="1500">
                <a:solidFill>
                  <a:schemeClr val="dk1"/>
                </a:solidFill>
                <a:highlight>
                  <a:schemeClr val="lt1"/>
                </a:highlight>
                <a:latin typeface="Open Sans"/>
                <a:ea typeface="Open Sans"/>
                <a:cs typeface="Open Sans"/>
                <a:sym typeface="Open Sans"/>
              </a:rPr>
              <a:t>city             Tokyo</a:t>
            </a:r>
            <a:endParaRPr b="1" sz="1500">
              <a:solidFill>
                <a:schemeClr val="dk1"/>
              </a:solidFill>
              <a:highlight>
                <a:schemeClr val="lt1"/>
              </a:highlight>
              <a:latin typeface="Open Sans"/>
              <a:ea typeface="Open Sans"/>
              <a:cs typeface="Open Sans"/>
              <a:sym typeface="Open Sans"/>
            </a:endParaRPr>
          </a:p>
          <a:p>
            <a:pPr indent="0" lvl="0" marL="0" marR="0" rtl="0" algn="l">
              <a:lnSpc>
                <a:spcPct val="100000"/>
              </a:lnSpc>
              <a:spcBef>
                <a:spcPts val="1200"/>
              </a:spcBef>
              <a:spcAft>
                <a:spcPts val="0"/>
              </a:spcAft>
              <a:buNone/>
            </a:pPr>
            <a:r>
              <a:rPr b="1" lang="en" sz="1500">
                <a:solidFill>
                  <a:schemeClr val="dk1"/>
                </a:solidFill>
                <a:highlight>
                  <a:schemeClr val="lt1"/>
                </a:highlight>
                <a:latin typeface="Open Sans"/>
                <a:ea typeface="Open Sans"/>
                <a:cs typeface="Open Sans"/>
                <a:sym typeface="Open Sans"/>
              </a:rPr>
              <a:t>country          Japan</a:t>
            </a:r>
            <a:endParaRPr b="1" sz="1500">
              <a:solidFill>
                <a:schemeClr val="dk1"/>
              </a:solidFill>
              <a:highlight>
                <a:schemeClr val="lt1"/>
              </a:highlight>
              <a:latin typeface="Open Sans"/>
              <a:ea typeface="Open Sans"/>
              <a:cs typeface="Open Sans"/>
              <a:sym typeface="Open Sans"/>
            </a:endParaRPr>
          </a:p>
          <a:p>
            <a:pPr indent="0" lvl="0" marL="0" marR="0" rtl="0" algn="l">
              <a:lnSpc>
                <a:spcPct val="100000"/>
              </a:lnSpc>
              <a:spcBef>
                <a:spcPts val="1200"/>
              </a:spcBef>
              <a:spcAft>
                <a:spcPts val="0"/>
              </a:spcAft>
              <a:buNone/>
            </a:pPr>
            <a:r>
              <a:rPr b="1" lang="en" sz="1500">
                <a:solidFill>
                  <a:schemeClr val="dk1"/>
                </a:solidFill>
                <a:highlight>
                  <a:schemeClr val="lt1"/>
                </a:highlight>
                <a:latin typeface="Open Sans"/>
                <a:ea typeface="Open Sans"/>
                <a:cs typeface="Open Sans"/>
                <a:sym typeface="Open Sans"/>
              </a:rPr>
              <a:t>admin_name       Tōkyō</a:t>
            </a:r>
            <a:endParaRPr b="1" sz="1500">
              <a:solidFill>
                <a:schemeClr val="dk1"/>
              </a:solidFill>
              <a:highlight>
                <a:schemeClr val="lt1"/>
              </a:highlight>
              <a:latin typeface="Open Sans"/>
              <a:ea typeface="Open Sans"/>
              <a:cs typeface="Open Sans"/>
              <a:sym typeface="Open Sans"/>
            </a:endParaRPr>
          </a:p>
          <a:p>
            <a:pPr indent="0" lvl="0" marL="0" marR="0" rtl="0" algn="l">
              <a:lnSpc>
                <a:spcPct val="100000"/>
              </a:lnSpc>
              <a:spcBef>
                <a:spcPts val="1200"/>
              </a:spcBef>
              <a:spcAft>
                <a:spcPts val="0"/>
              </a:spcAft>
              <a:buNone/>
            </a:pPr>
            <a:r>
              <a:rPr b="1" lang="en" sz="1500">
                <a:solidFill>
                  <a:schemeClr val="dk1"/>
                </a:solidFill>
                <a:highlight>
                  <a:schemeClr val="lt1"/>
                </a:highlight>
                <a:latin typeface="Open Sans"/>
                <a:ea typeface="Open Sans"/>
                <a:cs typeface="Open Sans"/>
                <a:sym typeface="Open Sans"/>
              </a:rPr>
              <a:t>population    37732000</a:t>
            </a:r>
            <a:endParaRPr b="1" sz="1500">
              <a:solidFill>
                <a:schemeClr val="dk1"/>
              </a:solidFill>
              <a:highlight>
                <a:schemeClr val="lt1"/>
              </a:highlight>
              <a:latin typeface="Open Sans"/>
              <a:ea typeface="Open Sans"/>
              <a:cs typeface="Open Sans"/>
              <a:sym typeface="Open Sans"/>
            </a:endParaRPr>
          </a:p>
          <a:p>
            <a:pPr indent="0" lvl="0" marL="0" marR="0" rtl="0" algn="l">
              <a:lnSpc>
                <a:spcPct val="100000"/>
              </a:lnSpc>
              <a:spcBef>
                <a:spcPts val="1200"/>
              </a:spcBef>
              <a:spcAft>
                <a:spcPts val="0"/>
              </a:spcAft>
              <a:buNone/>
            </a:pPr>
            <a:r>
              <a:rPr b="1" lang="en" sz="1500">
                <a:solidFill>
                  <a:schemeClr val="dk1"/>
                </a:solidFill>
                <a:highlight>
                  <a:schemeClr val="lt1"/>
                </a:highlight>
                <a:latin typeface="Open Sans"/>
                <a:ea typeface="Open Sans"/>
                <a:cs typeface="Open Sans"/>
                <a:sym typeface="Open Sans"/>
              </a:rPr>
              <a:t>lat            35.6897</a:t>
            </a:r>
            <a:endParaRPr b="1" sz="1500">
              <a:solidFill>
                <a:schemeClr val="dk1"/>
              </a:solidFill>
              <a:highlight>
                <a:schemeClr val="lt1"/>
              </a:highlight>
              <a:latin typeface="Open Sans"/>
              <a:ea typeface="Open Sans"/>
              <a:cs typeface="Open Sans"/>
              <a:sym typeface="Open Sans"/>
            </a:endParaRPr>
          </a:p>
          <a:p>
            <a:pPr indent="0" lvl="0" marL="0" marR="0" rtl="0" algn="l">
              <a:lnSpc>
                <a:spcPct val="100000"/>
              </a:lnSpc>
              <a:spcBef>
                <a:spcPts val="1200"/>
              </a:spcBef>
              <a:spcAft>
                <a:spcPts val="0"/>
              </a:spcAft>
              <a:buNone/>
            </a:pPr>
            <a:r>
              <a:rPr b="1" lang="en" sz="1500">
                <a:solidFill>
                  <a:schemeClr val="dk1"/>
                </a:solidFill>
                <a:highlight>
                  <a:schemeClr val="lt1"/>
                </a:highlight>
                <a:latin typeface="Open Sans"/>
                <a:ea typeface="Open Sans"/>
                <a:cs typeface="Open Sans"/>
                <a:sym typeface="Open Sans"/>
              </a:rPr>
              <a:t>lng           139.6922</a:t>
            </a:r>
            <a:endParaRPr b="1" sz="1500">
              <a:solidFill>
                <a:schemeClr val="dk1"/>
              </a:solidFill>
              <a:highlight>
                <a:schemeClr val="lt1"/>
              </a:highlight>
              <a:latin typeface="Open Sans"/>
              <a:ea typeface="Open Sans"/>
              <a:cs typeface="Open Sans"/>
              <a:sym typeface="Open Sans"/>
            </a:endParaRPr>
          </a:p>
          <a:p>
            <a:pPr indent="0" lvl="0" marL="0" rtl="0" algn="l">
              <a:lnSpc>
                <a:spcPct val="100000"/>
              </a:lnSpc>
              <a:spcBef>
                <a:spcPts val="1200"/>
              </a:spcBef>
              <a:spcAft>
                <a:spcPts val="0"/>
              </a:spcAft>
              <a:buNone/>
            </a:pPr>
            <a:r>
              <a:t/>
            </a:r>
            <a:endParaRPr b="1" sz="1500">
              <a:solidFill>
                <a:schemeClr val="dk1"/>
              </a:solidFill>
              <a:highlight>
                <a:schemeClr val="lt1"/>
              </a:highlight>
              <a:latin typeface="Open Sans"/>
              <a:ea typeface="Open Sans"/>
              <a:cs typeface="Open Sans"/>
              <a:sym typeface="Open Sans"/>
            </a:endParaRPr>
          </a:p>
          <a:p>
            <a:pPr indent="0" lvl="0" marL="0" rtl="0" algn="l">
              <a:lnSpc>
                <a:spcPct val="100000"/>
              </a:lnSpc>
              <a:spcBef>
                <a:spcPts val="1200"/>
              </a:spcBef>
              <a:spcAft>
                <a:spcPts val="1200"/>
              </a:spcAft>
              <a:buNone/>
            </a:pPr>
            <a:r>
              <a:t/>
            </a:r>
            <a:endParaRPr b="1" sz="900">
              <a:solidFill>
                <a:schemeClr val="dk1"/>
              </a:solidFill>
              <a:highlight>
                <a:schemeClr val="lt1"/>
              </a:highlight>
              <a:latin typeface="Open Sans"/>
              <a:ea typeface="Open Sans"/>
              <a:cs typeface="Open Sans"/>
              <a:sym typeface="Open Sans"/>
            </a:endParaRPr>
          </a:p>
        </p:txBody>
      </p:sp>
      <p:sp>
        <p:nvSpPr>
          <p:cNvPr id="109" name="Google Shape;109;p22"/>
          <p:cNvSpPr txBox="1"/>
          <p:nvPr/>
        </p:nvSpPr>
        <p:spPr>
          <a:xfrm>
            <a:off x="5045875" y="135825"/>
            <a:ext cx="4006500" cy="286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500">
                <a:solidFill>
                  <a:schemeClr val="dk1"/>
                </a:solidFill>
                <a:highlight>
                  <a:schemeClr val="lt1"/>
                </a:highlight>
                <a:latin typeface="Open Sans"/>
                <a:ea typeface="Open Sans"/>
                <a:cs typeface="Open Sans"/>
                <a:sym typeface="Open Sans"/>
              </a:rPr>
              <a:t>🏡 City with Smallest Population (&gt;0):</a:t>
            </a:r>
            <a:endParaRPr b="1" sz="1500">
              <a:solidFill>
                <a:schemeClr val="dk1"/>
              </a:solidFill>
              <a:highlight>
                <a:schemeClr val="lt1"/>
              </a:highlight>
              <a:latin typeface="Open Sans"/>
              <a:ea typeface="Open Sans"/>
              <a:cs typeface="Open Sans"/>
              <a:sym typeface="Open Sans"/>
            </a:endParaRPr>
          </a:p>
          <a:p>
            <a:pPr indent="0" lvl="0" marL="0" rtl="0" algn="l">
              <a:spcBef>
                <a:spcPts val="1200"/>
              </a:spcBef>
              <a:spcAft>
                <a:spcPts val="0"/>
              </a:spcAft>
              <a:buClr>
                <a:schemeClr val="dk1"/>
              </a:buClr>
              <a:buSzPts val="1100"/>
              <a:buFont typeface="Arial"/>
              <a:buNone/>
            </a:pPr>
            <a:r>
              <a:rPr b="1" lang="en" sz="1500">
                <a:solidFill>
                  <a:schemeClr val="dk1"/>
                </a:solidFill>
                <a:highlight>
                  <a:schemeClr val="lt1"/>
                </a:highlight>
                <a:latin typeface="Open Sans"/>
                <a:ea typeface="Open Sans"/>
                <a:cs typeface="Open Sans"/>
                <a:sym typeface="Open Sans"/>
              </a:rPr>
              <a:t>city            Sabhā</a:t>
            </a:r>
            <a:endParaRPr b="1" sz="1500">
              <a:solidFill>
                <a:schemeClr val="dk1"/>
              </a:solidFill>
              <a:highlight>
                <a:schemeClr val="lt1"/>
              </a:highlight>
              <a:latin typeface="Open Sans"/>
              <a:ea typeface="Open Sans"/>
              <a:cs typeface="Open Sans"/>
              <a:sym typeface="Open Sans"/>
            </a:endParaRPr>
          </a:p>
          <a:p>
            <a:pPr indent="0" lvl="0" marL="0" rtl="0" algn="l">
              <a:spcBef>
                <a:spcPts val="1200"/>
              </a:spcBef>
              <a:spcAft>
                <a:spcPts val="0"/>
              </a:spcAft>
              <a:buClr>
                <a:schemeClr val="dk1"/>
              </a:buClr>
              <a:buSzPts val="1100"/>
              <a:buFont typeface="Arial"/>
              <a:buNone/>
            </a:pPr>
            <a:r>
              <a:rPr b="1" lang="en" sz="1500">
                <a:solidFill>
                  <a:schemeClr val="dk1"/>
                </a:solidFill>
                <a:highlight>
                  <a:schemeClr val="lt1"/>
                </a:highlight>
                <a:latin typeface="Open Sans"/>
                <a:ea typeface="Open Sans"/>
                <a:cs typeface="Open Sans"/>
                <a:sym typeface="Open Sans"/>
              </a:rPr>
              <a:t>country         Libya</a:t>
            </a:r>
            <a:endParaRPr b="1" sz="1500">
              <a:solidFill>
                <a:schemeClr val="dk1"/>
              </a:solidFill>
              <a:highlight>
                <a:schemeClr val="lt1"/>
              </a:highlight>
              <a:latin typeface="Open Sans"/>
              <a:ea typeface="Open Sans"/>
              <a:cs typeface="Open Sans"/>
              <a:sym typeface="Open Sans"/>
            </a:endParaRPr>
          </a:p>
          <a:p>
            <a:pPr indent="0" lvl="0" marL="0" rtl="0" algn="l">
              <a:spcBef>
                <a:spcPts val="1200"/>
              </a:spcBef>
              <a:spcAft>
                <a:spcPts val="0"/>
              </a:spcAft>
              <a:buClr>
                <a:schemeClr val="dk1"/>
              </a:buClr>
              <a:buSzPts val="1100"/>
              <a:buFont typeface="Arial"/>
              <a:buNone/>
            </a:pPr>
            <a:r>
              <a:rPr b="1" lang="en" sz="1500">
                <a:solidFill>
                  <a:schemeClr val="dk1"/>
                </a:solidFill>
                <a:highlight>
                  <a:schemeClr val="lt1"/>
                </a:highlight>
                <a:latin typeface="Open Sans"/>
                <a:ea typeface="Open Sans"/>
                <a:cs typeface="Open Sans"/>
                <a:sym typeface="Open Sans"/>
              </a:rPr>
              <a:t>admin_name      Sabhā</a:t>
            </a:r>
            <a:endParaRPr b="1" sz="1500">
              <a:solidFill>
                <a:schemeClr val="dk1"/>
              </a:solidFill>
              <a:highlight>
                <a:schemeClr val="lt1"/>
              </a:highlight>
              <a:latin typeface="Open Sans"/>
              <a:ea typeface="Open Sans"/>
              <a:cs typeface="Open Sans"/>
              <a:sym typeface="Open Sans"/>
            </a:endParaRPr>
          </a:p>
          <a:p>
            <a:pPr indent="0" lvl="0" marL="0" rtl="0" algn="l">
              <a:spcBef>
                <a:spcPts val="1200"/>
              </a:spcBef>
              <a:spcAft>
                <a:spcPts val="0"/>
              </a:spcAft>
              <a:buClr>
                <a:schemeClr val="dk1"/>
              </a:buClr>
              <a:buSzPts val="1100"/>
              <a:buFont typeface="Arial"/>
              <a:buNone/>
            </a:pPr>
            <a:r>
              <a:rPr b="1" lang="en" sz="1500">
                <a:solidFill>
                  <a:schemeClr val="dk1"/>
                </a:solidFill>
                <a:highlight>
                  <a:schemeClr val="lt1"/>
                </a:highlight>
                <a:latin typeface="Open Sans"/>
                <a:ea typeface="Open Sans"/>
                <a:cs typeface="Open Sans"/>
                <a:sym typeface="Open Sans"/>
              </a:rPr>
              <a:t>population          2</a:t>
            </a:r>
            <a:endParaRPr b="1" sz="1500">
              <a:solidFill>
                <a:schemeClr val="dk1"/>
              </a:solidFill>
              <a:highlight>
                <a:schemeClr val="lt1"/>
              </a:highlight>
              <a:latin typeface="Open Sans"/>
              <a:ea typeface="Open Sans"/>
              <a:cs typeface="Open Sans"/>
              <a:sym typeface="Open Sans"/>
            </a:endParaRPr>
          </a:p>
          <a:p>
            <a:pPr indent="0" lvl="0" marL="0" rtl="0" algn="l">
              <a:spcBef>
                <a:spcPts val="1200"/>
              </a:spcBef>
              <a:spcAft>
                <a:spcPts val="0"/>
              </a:spcAft>
              <a:buClr>
                <a:schemeClr val="dk1"/>
              </a:buClr>
              <a:buSzPts val="1100"/>
              <a:buFont typeface="Arial"/>
              <a:buNone/>
            </a:pPr>
            <a:r>
              <a:rPr b="1" lang="en" sz="1500">
                <a:solidFill>
                  <a:schemeClr val="dk1"/>
                </a:solidFill>
                <a:highlight>
                  <a:schemeClr val="lt1"/>
                </a:highlight>
                <a:latin typeface="Open Sans"/>
                <a:ea typeface="Open Sans"/>
                <a:cs typeface="Open Sans"/>
                <a:sym typeface="Open Sans"/>
              </a:rPr>
              <a:t>lat           27.0389</a:t>
            </a:r>
            <a:endParaRPr b="1" sz="1500">
              <a:solidFill>
                <a:schemeClr val="dk1"/>
              </a:solidFill>
              <a:highlight>
                <a:schemeClr val="lt1"/>
              </a:highlight>
              <a:latin typeface="Open Sans"/>
              <a:ea typeface="Open Sans"/>
              <a:cs typeface="Open Sans"/>
              <a:sym typeface="Open Sans"/>
            </a:endParaRPr>
          </a:p>
          <a:p>
            <a:pPr indent="0" lvl="0" marL="0" rtl="0" algn="l">
              <a:spcBef>
                <a:spcPts val="1200"/>
              </a:spcBef>
              <a:spcAft>
                <a:spcPts val="0"/>
              </a:spcAft>
              <a:buClr>
                <a:schemeClr val="dk1"/>
              </a:buClr>
              <a:buSzPts val="1100"/>
              <a:buFont typeface="Arial"/>
              <a:buNone/>
            </a:pPr>
            <a:r>
              <a:rPr b="1" lang="en" sz="1500">
                <a:solidFill>
                  <a:schemeClr val="dk1"/>
                </a:solidFill>
                <a:highlight>
                  <a:schemeClr val="lt1"/>
                </a:highlight>
                <a:latin typeface="Open Sans"/>
                <a:ea typeface="Open Sans"/>
                <a:cs typeface="Open Sans"/>
                <a:sym typeface="Open Sans"/>
              </a:rPr>
              <a:t>lng           14.4264</a:t>
            </a:r>
            <a:endParaRPr b="1" sz="1500">
              <a:solidFill>
                <a:schemeClr val="dk1"/>
              </a:solidFill>
              <a:highlight>
                <a:schemeClr val="lt1"/>
              </a:highlight>
              <a:latin typeface="Open Sans"/>
              <a:ea typeface="Open Sans"/>
              <a:cs typeface="Open Sans"/>
              <a:sym typeface="Open Sans"/>
            </a:endParaRPr>
          </a:p>
          <a:p>
            <a:pPr indent="0" lvl="0" marL="0" rtl="0" algn="l">
              <a:spcBef>
                <a:spcPts val="1200"/>
              </a:spcBef>
              <a:spcAft>
                <a:spcPts val="0"/>
              </a:spcAft>
              <a:buNone/>
            </a:pPr>
            <a:r>
              <a:t/>
            </a:r>
            <a:endParaRPr sz="1800">
              <a:solidFill>
                <a:schemeClr val="dk2"/>
              </a:solidFill>
            </a:endParaRPr>
          </a:p>
        </p:txBody>
      </p:sp>
      <p:sp>
        <p:nvSpPr>
          <p:cNvPr id="110" name="Google Shape;110;p22"/>
          <p:cNvSpPr txBox="1"/>
          <p:nvPr/>
        </p:nvSpPr>
        <p:spPr>
          <a:xfrm>
            <a:off x="311700" y="2772975"/>
            <a:ext cx="5143500" cy="210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1"/>
                </a:solidFill>
                <a:highlight>
                  <a:schemeClr val="lt1"/>
                </a:highlight>
                <a:latin typeface="Open Sans"/>
                <a:ea typeface="Open Sans"/>
                <a:cs typeface="Open Sans"/>
                <a:sym typeface="Open Sans"/>
              </a:rPr>
              <a:t>🏙️ Country with the Most Cities:</a:t>
            </a:r>
            <a:endParaRPr b="1" sz="1500">
              <a:solidFill>
                <a:schemeClr val="dk1"/>
              </a:solidFill>
              <a:highlight>
                <a:schemeClr val="lt1"/>
              </a:highlight>
              <a:latin typeface="Open Sans"/>
              <a:ea typeface="Open Sans"/>
              <a:cs typeface="Open Sans"/>
              <a:sym typeface="Open Sans"/>
            </a:endParaRPr>
          </a:p>
          <a:p>
            <a:pPr indent="0" lvl="0" marL="0" rtl="0" algn="l">
              <a:spcBef>
                <a:spcPts val="0"/>
              </a:spcBef>
              <a:spcAft>
                <a:spcPts val="0"/>
              </a:spcAft>
              <a:buNone/>
            </a:pPr>
            <a:r>
              <a:rPr b="1" lang="en" sz="1500">
                <a:solidFill>
                  <a:schemeClr val="dk1"/>
                </a:solidFill>
                <a:highlight>
                  <a:schemeClr val="lt1"/>
                </a:highlight>
                <a:latin typeface="Open Sans"/>
                <a:ea typeface="Open Sans"/>
                <a:cs typeface="Open Sans"/>
                <a:sym typeface="Open Sans"/>
              </a:rPr>
              <a:t>country</a:t>
            </a:r>
            <a:endParaRPr b="1" sz="1500">
              <a:solidFill>
                <a:schemeClr val="dk1"/>
              </a:solidFill>
              <a:highlight>
                <a:schemeClr val="lt1"/>
              </a:highlight>
              <a:latin typeface="Open Sans"/>
              <a:ea typeface="Open Sans"/>
              <a:cs typeface="Open Sans"/>
              <a:sym typeface="Open Sans"/>
            </a:endParaRPr>
          </a:p>
          <a:p>
            <a:pPr indent="0" lvl="0" marL="0" rtl="0" algn="l">
              <a:spcBef>
                <a:spcPts val="0"/>
              </a:spcBef>
              <a:spcAft>
                <a:spcPts val="0"/>
              </a:spcAft>
              <a:buNone/>
            </a:pPr>
            <a:r>
              <a:rPr b="1" lang="en" sz="1500">
                <a:solidFill>
                  <a:schemeClr val="dk1"/>
                </a:solidFill>
                <a:highlight>
                  <a:schemeClr val="lt1"/>
                </a:highlight>
                <a:latin typeface="Open Sans"/>
                <a:ea typeface="Open Sans"/>
                <a:cs typeface="Open Sans"/>
                <a:sym typeface="Open Sans"/>
              </a:rPr>
              <a:t>India    6824</a:t>
            </a:r>
            <a:endParaRPr b="1" sz="1500">
              <a:solidFill>
                <a:schemeClr val="dk1"/>
              </a:solidFill>
              <a:highlight>
                <a:schemeClr val="lt1"/>
              </a:highlight>
              <a:latin typeface="Open Sans"/>
              <a:ea typeface="Open Sans"/>
              <a:cs typeface="Open Sans"/>
              <a:sym typeface="Open Sans"/>
            </a:endParaRPr>
          </a:p>
          <a:p>
            <a:pPr indent="0" lvl="0" marL="0" rtl="0" algn="l">
              <a:spcBef>
                <a:spcPts val="0"/>
              </a:spcBef>
              <a:spcAft>
                <a:spcPts val="0"/>
              </a:spcAft>
              <a:buNone/>
            </a:pPr>
            <a:r>
              <a:t/>
            </a:r>
            <a:endParaRPr b="1" sz="1500">
              <a:solidFill>
                <a:schemeClr val="dk1"/>
              </a:solidFill>
              <a:highlight>
                <a:schemeClr val="lt1"/>
              </a:highlight>
              <a:latin typeface="Open Sans"/>
              <a:ea typeface="Open Sans"/>
              <a:cs typeface="Open Sans"/>
              <a:sym typeface="Open Sans"/>
            </a:endParaRPr>
          </a:p>
          <a:p>
            <a:pPr indent="0" lvl="0" marL="0" rtl="0" algn="l">
              <a:spcBef>
                <a:spcPts val="0"/>
              </a:spcBef>
              <a:spcAft>
                <a:spcPts val="0"/>
              </a:spcAft>
              <a:buNone/>
            </a:pPr>
            <a:r>
              <a:rPr b="1" lang="en" sz="1500">
                <a:solidFill>
                  <a:schemeClr val="dk1"/>
                </a:solidFill>
                <a:highlight>
                  <a:schemeClr val="lt1"/>
                </a:highlight>
                <a:latin typeface="Open Sans"/>
                <a:ea typeface="Open Sans"/>
                <a:cs typeface="Open Sans"/>
                <a:sym typeface="Open Sans"/>
              </a:rPr>
              <a:t>🌏 Country with Highest Total City Population:</a:t>
            </a:r>
            <a:endParaRPr b="1" sz="1500">
              <a:solidFill>
                <a:schemeClr val="dk1"/>
              </a:solidFill>
              <a:highlight>
                <a:schemeClr val="lt1"/>
              </a:highlight>
              <a:latin typeface="Open Sans"/>
              <a:ea typeface="Open Sans"/>
              <a:cs typeface="Open Sans"/>
              <a:sym typeface="Open Sans"/>
            </a:endParaRPr>
          </a:p>
          <a:p>
            <a:pPr indent="0" lvl="0" marL="0" rtl="0" algn="l">
              <a:spcBef>
                <a:spcPts val="0"/>
              </a:spcBef>
              <a:spcAft>
                <a:spcPts val="0"/>
              </a:spcAft>
              <a:buNone/>
            </a:pPr>
            <a:r>
              <a:rPr b="1" lang="en" sz="1500">
                <a:solidFill>
                  <a:schemeClr val="dk1"/>
                </a:solidFill>
                <a:highlight>
                  <a:schemeClr val="lt1"/>
                </a:highlight>
                <a:latin typeface="Open Sans"/>
                <a:ea typeface="Open Sans"/>
                <a:cs typeface="Open Sans"/>
                <a:sym typeface="Open Sans"/>
              </a:rPr>
              <a:t>China: 1,403,084,181</a:t>
            </a:r>
            <a:endParaRPr b="1" sz="1500">
              <a:solidFill>
                <a:schemeClr val="dk1"/>
              </a:solidFill>
              <a:highlight>
                <a:schemeClr val="lt1"/>
              </a:highlight>
              <a:latin typeface="Open Sans"/>
              <a:ea typeface="Open Sans"/>
              <a:cs typeface="Open Sans"/>
              <a:sym typeface="Open Sans"/>
            </a:endParaRPr>
          </a:p>
          <a:p>
            <a:pPr indent="0" lvl="0" marL="0" rtl="0" algn="l">
              <a:spcBef>
                <a:spcPts val="0"/>
              </a:spcBef>
              <a:spcAft>
                <a:spcPts val="0"/>
              </a:spcAft>
              <a:buNone/>
            </a:pPr>
            <a:r>
              <a:t/>
            </a:r>
            <a:endParaRPr b="1" sz="1500">
              <a:solidFill>
                <a:schemeClr val="dk1"/>
              </a:solidFill>
              <a:highlight>
                <a:schemeClr val="lt1"/>
              </a:highlight>
              <a:latin typeface="Open Sans"/>
              <a:ea typeface="Open Sans"/>
              <a:cs typeface="Open Sans"/>
              <a:sym typeface="Open Sans"/>
            </a:endParaRPr>
          </a:p>
          <a:p>
            <a:pPr indent="0" lvl="0" marL="0" rtl="0" algn="l">
              <a:spcBef>
                <a:spcPts val="0"/>
              </a:spcBef>
              <a:spcAft>
                <a:spcPts val="0"/>
              </a:spcAft>
              <a:buNone/>
            </a:pPr>
            <a:r>
              <a:rPr b="1" lang="en" sz="1500">
                <a:solidFill>
                  <a:schemeClr val="dk1"/>
                </a:solidFill>
                <a:highlight>
                  <a:schemeClr val="lt1"/>
                </a:highlight>
                <a:latin typeface="Open Sans"/>
                <a:ea typeface="Open Sans"/>
                <a:cs typeface="Open Sans"/>
                <a:sym typeface="Open Sans"/>
              </a:rPr>
              <a:t>📊 Country with Highest Average City Population:</a:t>
            </a:r>
            <a:endParaRPr b="1" sz="1500">
              <a:solidFill>
                <a:schemeClr val="dk1"/>
              </a:solidFill>
              <a:highlight>
                <a:schemeClr val="lt1"/>
              </a:highlight>
              <a:latin typeface="Open Sans"/>
              <a:ea typeface="Open Sans"/>
              <a:cs typeface="Open Sans"/>
              <a:sym typeface="Open Sans"/>
            </a:endParaRPr>
          </a:p>
          <a:p>
            <a:pPr indent="0" lvl="0" marL="0" rtl="0" algn="l">
              <a:spcBef>
                <a:spcPts val="0"/>
              </a:spcBef>
              <a:spcAft>
                <a:spcPts val="0"/>
              </a:spcAft>
              <a:buNone/>
            </a:pPr>
            <a:r>
              <a:rPr b="1" lang="en" sz="1500">
                <a:solidFill>
                  <a:schemeClr val="dk1"/>
                </a:solidFill>
                <a:highlight>
                  <a:schemeClr val="lt1"/>
                </a:highlight>
                <a:latin typeface="Open Sans"/>
                <a:ea typeface="Open Sans"/>
                <a:cs typeface="Open Sans"/>
                <a:sym typeface="Open Sans"/>
              </a:rPr>
              <a:t>Singapore: 5,983,000</a:t>
            </a:r>
            <a:endParaRPr b="1" sz="1500">
              <a:solidFill>
                <a:schemeClr val="dk1"/>
              </a:solidFill>
              <a:highlight>
                <a:schemeClr val="lt1"/>
              </a:highlight>
              <a:latin typeface="Open Sans"/>
              <a:ea typeface="Open Sans"/>
              <a:cs typeface="Open Sans"/>
              <a:sym typeface="Open Sans"/>
            </a:endParaRPr>
          </a:p>
          <a:p>
            <a:pPr indent="0" lvl="0" marL="0" rtl="0" algn="l">
              <a:spcBef>
                <a:spcPts val="0"/>
              </a:spcBef>
              <a:spcAft>
                <a:spcPts val="0"/>
              </a:spcAft>
              <a:buNone/>
            </a:pPr>
            <a:r>
              <a:t/>
            </a:r>
            <a:endParaRPr b="1" sz="1500">
              <a:solidFill>
                <a:schemeClr val="dk1"/>
              </a:solidFill>
              <a:highlight>
                <a:schemeClr val="lt1"/>
              </a:highlight>
              <a:latin typeface="Open Sans"/>
              <a:ea typeface="Open Sans"/>
              <a:cs typeface="Open Sans"/>
              <a:sym typeface="Open Sans"/>
            </a:endParaRPr>
          </a:p>
          <a:p>
            <a:pPr indent="0" lvl="0" marL="0" rtl="0" algn="l">
              <a:spcBef>
                <a:spcPts val="0"/>
              </a:spcBef>
              <a:spcAft>
                <a:spcPts val="0"/>
              </a:spcAft>
              <a:buNone/>
            </a:pPr>
            <a:r>
              <a:t/>
            </a:r>
            <a:endParaRPr b="1" sz="1500">
              <a:solidFill>
                <a:schemeClr val="dk1"/>
              </a:solidFill>
              <a:highlight>
                <a:schemeClr val="lt1"/>
              </a:highlight>
              <a:latin typeface="Open Sans"/>
              <a:ea typeface="Open Sans"/>
              <a:cs typeface="Open Sans"/>
              <a:sym typeface="Open Sans"/>
            </a:endParaRPr>
          </a:p>
        </p:txBody>
      </p:sp>
      <p:sp>
        <p:nvSpPr>
          <p:cNvPr id="111" name="Google Shape;111;p22"/>
          <p:cNvSpPr txBox="1"/>
          <p:nvPr/>
        </p:nvSpPr>
        <p:spPr>
          <a:xfrm>
            <a:off x="5045875" y="2772975"/>
            <a:ext cx="3688800" cy="228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500">
                <a:solidFill>
                  <a:schemeClr val="dk1"/>
                </a:solidFill>
                <a:highlight>
                  <a:schemeClr val="lt1"/>
                </a:highlight>
                <a:latin typeface="Open Sans"/>
                <a:ea typeface="Open Sans"/>
                <a:cs typeface="Open Sans"/>
                <a:sym typeface="Open Sans"/>
              </a:rPr>
              <a:t>🏆 Countries with Average City Population &gt; 1 Million:</a:t>
            </a:r>
            <a:endParaRPr b="1" sz="1500">
              <a:solidFill>
                <a:schemeClr val="dk1"/>
              </a:solidFill>
              <a:highlight>
                <a:schemeClr val="lt1"/>
              </a:highlight>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1500">
                <a:solidFill>
                  <a:schemeClr val="dk1"/>
                </a:solidFill>
                <a:highlight>
                  <a:schemeClr val="lt1"/>
                </a:highlight>
                <a:latin typeface="Open Sans"/>
                <a:ea typeface="Open Sans"/>
                <a:cs typeface="Open Sans"/>
                <a:sym typeface="Open Sans"/>
              </a:rPr>
              <a:t>country</a:t>
            </a:r>
            <a:endParaRPr b="1" sz="1500">
              <a:solidFill>
                <a:schemeClr val="dk1"/>
              </a:solidFill>
              <a:highlight>
                <a:schemeClr val="lt1"/>
              </a:highlight>
              <a:latin typeface="Open Sans"/>
              <a:ea typeface="Open Sans"/>
              <a:cs typeface="Open Sans"/>
              <a:sym typeface="Open Sans"/>
            </a:endParaRPr>
          </a:p>
          <a:p>
            <a:pPr indent="0" lvl="0" marL="0" rtl="0" algn="l">
              <a:spcBef>
                <a:spcPts val="0"/>
              </a:spcBef>
              <a:spcAft>
                <a:spcPts val="0"/>
              </a:spcAft>
              <a:buClr>
                <a:schemeClr val="dk1"/>
              </a:buClr>
              <a:buSzPts val="1100"/>
              <a:buFont typeface="Arial"/>
              <a:buNone/>
            </a:pPr>
            <a:r>
              <a:rPr b="1" lang="en" sz="1500">
                <a:solidFill>
                  <a:schemeClr val="dk1"/>
                </a:solidFill>
                <a:highlight>
                  <a:schemeClr val="lt1"/>
                </a:highlight>
                <a:latin typeface="Open Sans"/>
                <a:ea typeface="Open Sans"/>
                <a:cs typeface="Open Sans"/>
                <a:sym typeface="Open Sans"/>
              </a:rPr>
              <a:t>Singapore    5,983,000</a:t>
            </a:r>
            <a:endParaRPr b="1" sz="1500">
              <a:solidFill>
                <a:schemeClr val="dk1"/>
              </a:solidFill>
              <a:highlight>
                <a:schemeClr val="lt1"/>
              </a:highlight>
              <a:latin typeface="Open Sans"/>
              <a:ea typeface="Open Sans"/>
              <a:cs typeface="Open Sans"/>
              <a:sym typeface="Open Sans"/>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b="1" lang="en" sz="2000">
                <a:highlight>
                  <a:schemeClr val="lt1"/>
                </a:highlight>
                <a:latin typeface="Open Sans"/>
                <a:ea typeface="Open Sans"/>
                <a:cs typeface="Open Sans"/>
                <a:sym typeface="Open Sans"/>
              </a:rPr>
              <a:t>Top 10 Most Populous Cities and their Percentage of Total Dataset Population:</a:t>
            </a:r>
            <a:endParaRPr b="1" sz="2000">
              <a:highlight>
                <a:schemeClr val="lt1"/>
              </a:highlight>
              <a:latin typeface="Open Sans"/>
              <a:ea typeface="Open Sans"/>
              <a:cs typeface="Open Sans"/>
              <a:sym typeface="Open Sans"/>
            </a:endParaRPr>
          </a:p>
        </p:txBody>
      </p:sp>
      <p:sp>
        <p:nvSpPr>
          <p:cNvPr id="117" name="Google Shape;117;p23"/>
          <p:cNvSpPr txBox="1"/>
          <p:nvPr>
            <p:ph idx="1" type="body"/>
          </p:nvPr>
        </p:nvSpPr>
        <p:spPr>
          <a:xfrm>
            <a:off x="311700" y="1152475"/>
            <a:ext cx="3990000" cy="37629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None/>
            </a:pPr>
            <a:r>
              <a:t/>
            </a:r>
            <a:endParaRPr sz="1050">
              <a:solidFill>
                <a:srgbClr val="E3E3E3"/>
              </a:solidFill>
              <a:highlight>
                <a:srgbClr val="383838"/>
              </a:highlight>
              <a:latin typeface="Courier New"/>
              <a:ea typeface="Courier New"/>
              <a:cs typeface="Courier New"/>
              <a:sym typeface="Courier New"/>
            </a:endParaRPr>
          </a:p>
          <a:p>
            <a:pPr indent="0" lvl="0" marL="0" rtl="0" algn="l">
              <a:spcBef>
                <a:spcPts val="1200"/>
              </a:spcBef>
              <a:spcAft>
                <a:spcPts val="0"/>
              </a:spcAft>
              <a:buNone/>
            </a:pPr>
            <a:r>
              <a:rPr b="1" lang="en" sz="1750">
                <a:solidFill>
                  <a:schemeClr val="dk1"/>
                </a:solidFill>
                <a:highlight>
                  <a:schemeClr val="lt1"/>
                </a:highlight>
                <a:latin typeface="Open Sans"/>
                <a:ea typeface="Open Sans"/>
                <a:cs typeface="Open Sans"/>
                <a:sym typeface="Open Sans"/>
              </a:rPr>
              <a:t>          city       country  population pop_percentage</a:t>
            </a:r>
            <a:endParaRPr b="1" sz="1750">
              <a:solidFill>
                <a:schemeClr val="dk1"/>
              </a:solidFill>
              <a:highlight>
                <a:schemeClr val="lt1"/>
              </a:highlight>
              <a:latin typeface="Open Sans"/>
              <a:ea typeface="Open Sans"/>
              <a:cs typeface="Open Sans"/>
              <a:sym typeface="Open Sans"/>
            </a:endParaRPr>
          </a:p>
          <a:p>
            <a:pPr indent="0" lvl="0" marL="0" rtl="0" algn="l">
              <a:spcBef>
                <a:spcPts val="1200"/>
              </a:spcBef>
              <a:spcAft>
                <a:spcPts val="0"/>
              </a:spcAft>
              <a:buNone/>
            </a:pPr>
            <a:r>
              <a:rPr b="1" lang="en" sz="1750">
                <a:solidFill>
                  <a:schemeClr val="dk1"/>
                </a:solidFill>
                <a:highlight>
                  <a:schemeClr val="lt1"/>
                </a:highlight>
                <a:latin typeface="Open Sans"/>
                <a:ea typeface="Open Sans"/>
                <a:cs typeface="Open Sans"/>
                <a:sym typeface="Open Sans"/>
              </a:rPr>
              <a:t>0        Tokyo         Japan  37,732,000          0.72%</a:t>
            </a:r>
            <a:endParaRPr b="1" sz="1750">
              <a:solidFill>
                <a:schemeClr val="dk1"/>
              </a:solidFill>
              <a:highlight>
                <a:schemeClr val="lt1"/>
              </a:highlight>
              <a:latin typeface="Open Sans"/>
              <a:ea typeface="Open Sans"/>
              <a:cs typeface="Open Sans"/>
              <a:sym typeface="Open Sans"/>
            </a:endParaRPr>
          </a:p>
          <a:p>
            <a:pPr indent="0" lvl="0" marL="0" rtl="0" algn="l">
              <a:spcBef>
                <a:spcPts val="1200"/>
              </a:spcBef>
              <a:spcAft>
                <a:spcPts val="0"/>
              </a:spcAft>
              <a:buNone/>
            </a:pPr>
            <a:r>
              <a:rPr b="1" lang="en" sz="1750">
                <a:solidFill>
                  <a:schemeClr val="dk1"/>
                </a:solidFill>
                <a:highlight>
                  <a:schemeClr val="lt1"/>
                </a:highlight>
                <a:latin typeface="Open Sans"/>
                <a:ea typeface="Open Sans"/>
                <a:cs typeface="Open Sans"/>
                <a:sym typeface="Open Sans"/>
              </a:rPr>
              <a:t>1      Jakarta     Indonesia  33,756,000          0.65%</a:t>
            </a:r>
            <a:endParaRPr b="1" sz="1750">
              <a:solidFill>
                <a:schemeClr val="dk1"/>
              </a:solidFill>
              <a:highlight>
                <a:schemeClr val="lt1"/>
              </a:highlight>
              <a:latin typeface="Open Sans"/>
              <a:ea typeface="Open Sans"/>
              <a:cs typeface="Open Sans"/>
              <a:sym typeface="Open Sans"/>
            </a:endParaRPr>
          </a:p>
          <a:p>
            <a:pPr indent="0" lvl="0" marL="0" rtl="0" algn="l">
              <a:spcBef>
                <a:spcPts val="1200"/>
              </a:spcBef>
              <a:spcAft>
                <a:spcPts val="0"/>
              </a:spcAft>
              <a:buNone/>
            </a:pPr>
            <a:r>
              <a:rPr b="1" lang="en" sz="1750">
                <a:solidFill>
                  <a:schemeClr val="dk1"/>
                </a:solidFill>
                <a:highlight>
                  <a:schemeClr val="lt1"/>
                </a:highlight>
                <a:latin typeface="Open Sans"/>
                <a:ea typeface="Open Sans"/>
                <a:cs typeface="Open Sans"/>
                <a:sym typeface="Open Sans"/>
              </a:rPr>
              <a:t>2        Delhi         India  32,226,000          0.62%</a:t>
            </a:r>
            <a:endParaRPr b="1" sz="1750">
              <a:solidFill>
                <a:schemeClr val="dk1"/>
              </a:solidFill>
              <a:highlight>
                <a:schemeClr val="lt1"/>
              </a:highlight>
              <a:latin typeface="Open Sans"/>
              <a:ea typeface="Open Sans"/>
              <a:cs typeface="Open Sans"/>
              <a:sym typeface="Open Sans"/>
            </a:endParaRPr>
          </a:p>
          <a:p>
            <a:pPr indent="0" lvl="0" marL="0" rtl="0" algn="l">
              <a:spcBef>
                <a:spcPts val="1200"/>
              </a:spcBef>
              <a:spcAft>
                <a:spcPts val="0"/>
              </a:spcAft>
              <a:buNone/>
            </a:pPr>
            <a:r>
              <a:rPr b="1" lang="en" sz="1750">
                <a:solidFill>
                  <a:schemeClr val="dk1"/>
                </a:solidFill>
                <a:highlight>
                  <a:schemeClr val="lt1"/>
                </a:highlight>
                <a:latin typeface="Open Sans"/>
                <a:ea typeface="Open Sans"/>
                <a:cs typeface="Open Sans"/>
                <a:sym typeface="Open Sans"/>
              </a:rPr>
              <a:t>3    Guangzhou         China  26,940,000          0.52%</a:t>
            </a:r>
            <a:endParaRPr b="1" sz="1750">
              <a:solidFill>
                <a:schemeClr val="dk1"/>
              </a:solidFill>
              <a:highlight>
                <a:schemeClr val="lt1"/>
              </a:highlight>
              <a:latin typeface="Open Sans"/>
              <a:ea typeface="Open Sans"/>
              <a:cs typeface="Open Sans"/>
              <a:sym typeface="Open Sans"/>
            </a:endParaRPr>
          </a:p>
          <a:p>
            <a:pPr indent="0" lvl="0" marL="0" rtl="0" algn="l">
              <a:spcBef>
                <a:spcPts val="1200"/>
              </a:spcBef>
              <a:spcAft>
                <a:spcPts val="0"/>
              </a:spcAft>
              <a:buNone/>
            </a:pPr>
            <a:r>
              <a:rPr b="1" lang="en" sz="1750">
                <a:solidFill>
                  <a:schemeClr val="dk1"/>
                </a:solidFill>
                <a:highlight>
                  <a:schemeClr val="lt1"/>
                </a:highlight>
                <a:latin typeface="Open Sans"/>
                <a:ea typeface="Open Sans"/>
                <a:cs typeface="Open Sans"/>
                <a:sym typeface="Open Sans"/>
              </a:rPr>
              <a:t>4       Mumbai         India  24,973,000          0.48%</a:t>
            </a:r>
            <a:endParaRPr b="1" sz="1750">
              <a:solidFill>
                <a:schemeClr val="dk1"/>
              </a:solidFill>
              <a:highlight>
                <a:schemeClr val="lt1"/>
              </a:highlight>
              <a:latin typeface="Open Sans"/>
              <a:ea typeface="Open Sans"/>
              <a:cs typeface="Open Sans"/>
              <a:sym typeface="Open Sans"/>
            </a:endParaRPr>
          </a:p>
          <a:p>
            <a:pPr indent="0" lvl="0" marL="0" rtl="0" algn="l">
              <a:spcBef>
                <a:spcPts val="1200"/>
              </a:spcBef>
              <a:spcAft>
                <a:spcPts val="0"/>
              </a:spcAft>
              <a:buNone/>
            </a:pPr>
            <a:r>
              <a:rPr b="1" lang="en" sz="1750">
                <a:solidFill>
                  <a:schemeClr val="dk1"/>
                </a:solidFill>
                <a:highlight>
                  <a:schemeClr val="lt1"/>
                </a:highlight>
                <a:latin typeface="Open Sans"/>
                <a:ea typeface="Open Sans"/>
                <a:cs typeface="Open Sans"/>
                <a:sym typeface="Open Sans"/>
              </a:rPr>
              <a:t>5       Manila   Philippines  24,922,000          0.48%</a:t>
            </a:r>
            <a:endParaRPr b="1" sz="1750">
              <a:solidFill>
                <a:schemeClr val="dk1"/>
              </a:solidFill>
              <a:highlight>
                <a:schemeClr val="lt1"/>
              </a:highlight>
              <a:latin typeface="Open Sans"/>
              <a:ea typeface="Open Sans"/>
              <a:cs typeface="Open Sans"/>
              <a:sym typeface="Open Sans"/>
            </a:endParaRPr>
          </a:p>
          <a:p>
            <a:pPr indent="0" lvl="0" marL="0" rtl="0" algn="l">
              <a:spcBef>
                <a:spcPts val="1200"/>
              </a:spcBef>
              <a:spcAft>
                <a:spcPts val="0"/>
              </a:spcAft>
              <a:buNone/>
            </a:pPr>
            <a:r>
              <a:rPr b="1" lang="en" sz="1750">
                <a:solidFill>
                  <a:schemeClr val="dk1"/>
                </a:solidFill>
                <a:highlight>
                  <a:schemeClr val="lt1"/>
                </a:highlight>
                <a:latin typeface="Open Sans"/>
                <a:ea typeface="Open Sans"/>
                <a:cs typeface="Open Sans"/>
                <a:sym typeface="Open Sans"/>
              </a:rPr>
              <a:t>6     Shanghai         China  24,073,000          0.46%</a:t>
            </a:r>
            <a:endParaRPr b="1" sz="1750">
              <a:solidFill>
                <a:schemeClr val="dk1"/>
              </a:solidFill>
              <a:highlight>
                <a:schemeClr val="lt1"/>
              </a:highlight>
              <a:latin typeface="Open Sans"/>
              <a:ea typeface="Open Sans"/>
              <a:cs typeface="Open Sans"/>
              <a:sym typeface="Open Sans"/>
            </a:endParaRPr>
          </a:p>
          <a:p>
            <a:pPr indent="0" lvl="0" marL="0" rtl="0" algn="l">
              <a:spcBef>
                <a:spcPts val="1200"/>
              </a:spcBef>
              <a:spcAft>
                <a:spcPts val="0"/>
              </a:spcAft>
              <a:buNone/>
            </a:pPr>
            <a:r>
              <a:rPr b="1" lang="en" sz="1750">
                <a:solidFill>
                  <a:schemeClr val="dk1"/>
                </a:solidFill>
                <a:highlight>
                  <a:schemeClr val="lt1"/>
                </a:highlight>
                <a:latin typeface="Open Sans"/>
                <a:ea typeface="Open Sans"/>
                <a:cs typeface="Open Sans"/>
                <a:sym typeface="Open Sans"/>
              </a:rPr>
              <a:t>7    São Paulo        Brazil  23,086,000          0.44%</a:t>
            </a:r>
            <a:endParaRPr b="1" sz="1750">
              <a:solidFill>
                <a:schemeClr val="dk1"/>
              </a:solidFill>
              <a:highlight>
                <a:schemeClr val="lt1"/>
              </a:highlight>
              <a:latin typeface="Open Sans"/>
              <a:ea typeface="Open Sans"/>
              <a:cs typeface="Open Sans"/>
              <a:sym typeface="Open Sans"/>
            </a:endParaRPr>
          </a:p>
          <a:p>
            <a:pPr indent="0" lvl="0" marL="0" rtl="0" algn="l">
              <a:spcBef>
                <a:spcPts val="1200"/>
              </a:spcBef>
              <a:spcAft>
                <a:spcPts val="0"/>
              </a:spcAft>
              <a:buNone/>
            </a:pPr>
            <a:r>
              <a:rPr b="1" lang="en" sz="1750">
                <a:solidFill>
                  <a:schemeClr val="dk1"/>
                </a:solidFill>
                <a:highlight>
                  <a:schemeClr val="lt1"/>
                </a:highlight>
                <a:latin typeface="Open Sans"/>
                <a:ea typeface="Open Sans"/>
                <a:cs typeface="Open Sans"/>
                <a:sym typeface="Open Sans"/>
              </a:rPr>
              <a:t>8        Seoul  Korea, South  23,016,000          0.44%</a:t>
            </a:r>
            <a:endParaRPr b="1" sz="1750">
              <a:solidFill>
                <a:schemeClr val="dk1"/>
              </a:solidFill>
              <a:highlight>
                <a:schemeClr val="lt1"/>
              </a:highlight>
              <a:latin typeface="Open Sans"/>
              <a:ea typeface="Open Sans"/>
              <a:cs typeface="Open Sans"/>
              <a:sym typeface="Open Sans"/>
            </a:endParaRPr>
          </a:p>
          <a:p>
            <a:pPr indent="0" lvl="0" marL="0" rtl="0" algn="l">
              <a:spcBef>
                <a:spcPts val="1200"/>
              </a:spcBef>
              <a:spcAft>
                <a:spcPts val="1200"/>
              </a:spcAft>
              <a:buNone/>
            </a:pPr>
            <a:r>
              <a:rPr b="1" lang="en" sz="1750">
                <a:solidFill>
                  <a:schemeClr val="dk1"/>
                </a:solidFill>
                <a:highlight>
                  <a:schemeClr val="lt1"/>
                </a:highlight>
                <a:latin typeface="Open Sans"/>
                <a:ea typeface="Open Sans"/>
                <a:cs typeface="Open Sans"/>
                <a:sym typeface="Open Sans"/>
              </a:rPr>
              <a:t>9  Mexico City        Mexico  21,804,000          0.42%</a:t>
            </a:r>
            <a:endParaRPr b="1" sz="1750">
              <a:solidFill>
                <a:schemeClr val="dk1"/>
              </a:solidFill>
              <a:highlight>
                <a:schemeClr val="lt1"/>
              </a:highlight>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b="1" lang="en" sz="2000">
                <a:highlight>
                  <a:schemeClr val="lt1"/>
                </a:highlight>
                <a:latin typeface="Open Sans"/>
                <a:ea typeface="Open Sans"/>
                <a:cs typeface="Open Sans"/>
                <a:sym typeface="Open Sans"/>
              </a:rPr>
              <a:t>city Counts by Hemisphere and Population Category:</a:t>
            </a:r>
            <a:endParaRPr b="1" sz="2000">
              <a:highlight>
                <a:schemeClr val="lt1"/>
              </a:highlight>
              <a:latin typeface="Open Sans"/>
              <a:ea typeface="Open Sans"/>
              <a:cs typeface="Open Sans"/>
              <a:sym typeface="Open Sans"/>
            </a:endParaRPr>
          </a:p>
        </p:txBody>
      </p:sp>
      <p:sp>
        <p:nvSpPr>
          <p:cNvPr id="123" name="Google Shape;123;p24"/>
          <p:cNvSpPr txBox="1"/>
          <p:nvPr>
            <p:ph idx="1" type="body"/>
          </p:nvPr>
        </p:nvSpPr>
        <p:spPr>
          <a:xfrm>
            <a:off x="311700" y="1102850"/>
            <a:ext cx="4883100" cy="3862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sz="1050">
              <a:solidFill>
                <a:srgbClr val="E3E3E3"/>
              </a:solidFill>
              <a:highlight>
                <a:srgbClr val="383838"/>
              </a:highlight>
              <a:latin typeface="Courier New"/>
              <a:ea typeface="Courier New"/>
              <a:cs typeface="Courier New"/>
              <a:sym typeface="Courier New"/>
            </a:endParaRPr>
          </a:p>
          <a:p>
            <a:pPr indent="0" lvl="0" marL="0" rtl="0" algn="l">
              <a:spcBef>
                <a:spcPts val="1200"/>
              </a:spcBef>
              <a:spcAft>
                <a:spcPts val="0"/>
              </a:spcAft>
              <a:buNone/>
            </a:pPr>
            <a:r>
              <a:rPr b="1" lang="en" sz="1500">
                <a:solidFill>
                  <a:schemeClr val="dk1"/>
                </a:solidFill>
                <a:highlight>
                  <a:schemeClr val="lt1"/>
                </a:highlight>
                <a:latin typeface="Open Sans"/>
                <a:ea typeface="Open Sans"/>
                <a:cs typeface="Open Sans"/>
                <a:sym typeface="Open Sans"/>
              </a:rPr>
              <a:t>population_category  Large  Medium  Mega  Small</a:t>
            </a:r>
            <a:endParaRPr b="1" sz="1500">
              <a:solidFill>
                <a:schemeClr val="dk1"/>
              </a:solidFill>
              <a:highlight>
                <a:schemeClr val="lt1"/>
              </a:highlight>
              <a:latin typeface="Open Sans"/>
              <a:ea typeface="Open Sans"/>
              <a:cs typeface="Open Sans"/>
              <a:sym typeface="Open Sans"/>
            </a:endParaRPr>
          </a:p>
          <a:p>
            <a:pPr indent="0" lvl="0" marL="0" rtl="0" algn="l">
              <a:spcBef>
                <a:spcPts val="1200"/>
              </a:spcBef>
              <a:spcAft>
                <a:spcPts val="0"/>
              </a:spcAft>
              <a:buNone/>
            </a:pPr>
            <a:r>
              <a:rPr b="1" lang="en" sz="1500">
                <a:solidFill>
                  <a:schemeClr val="dk1"/>
                </a:solidFill>
                <a:highlight>
                  <a:schemeClr val="lt1"/>
                </a:highlight>
                <a:latin typeface="Open Sans"/>
                <a:ea typeface="Open Sans"/>
                <a:cs typeface="Open Sans"/>
                <a:sym typeface="Open Sans"/>
              </a:rPr>
              <a:t>hemisphere                                     </a:t>
            </a:r>
            <a:endParaRPr b="1" sz="1500">
              <a:solidFill>
                <a:schemeClr val="dk1"/>
              </a:solidFill>
              <a:highlight>
                <a:schemeClr val="lt1"/>
              </a:highlight>
              <a:latin typeface="Open Sans"/>
              <a:ea typeface="Open Sans"/>
              <a:cs typeface="Open Sans"/>
              <a:sym typeface="Open Sans"/>
            </a:endParaRPr>
          </a:p>
          <a:p>
            <a:pPr indent="0" lvl="0" marL="0" rtl="0" algn="l">
              <a:spcBef>
                <a:spcPts val="1200"/>
              </a:spcBef>
              <a:spcAft>
                <a:spcPts val="0"/>
              </a:spcAft>
              <a:buNone/>
            </a:pPr>
            <a:r>
              <a:rPr b="1" lang="en" sz="1500">
                <a:solidFill>
                  <a:schemeClr val="dk1"/>
                </a:solidFill>
                <a:highlight>
                  <a:schemeClr val="lt1"/>
                </a:highlight>
                <a:latin typeface="Open Sans"/>
                <a:ea typeface="Open Sans"/>
                <a:cs typeface="Open Sans"/>
                <a:sym typeface="Open Sans"/>
              </a:rPr>
              <a:t>Northern               657    4610    37  35517</a:t>
            </a:r>
            <a:endParaRPr b="1" sz="1500">
              <a:solidFill>
                <a:schemeClr val="dk1"/>
              </a:solidFill>
              <a:highlight>
                <a:schemeClr val="lt1"/>
              </a:highlight>
              <a:latin typeface="Open Sans"/>
              <a:ea typeface="Open Sans"/>
              <a:cs typeface="Open Sans"/>
              <a:sym typeface="Open Sans"/>
            </a:endParaRPr>
          </a:p>
          <a:p>
            <a:pPr indent="0" lvl="0" marL="0" rtl="0" algn="l">
              <a:spcBef>
                <a:spcPts val="1200"/>
              </a:spcBef>
              <a:spcAft>
                <a:spcPts val="0"/>
              </a:spcAft>
              <a:buNone/>
            </a:pPr>
            <a:r>
              <a:rPr b="1" lang="en" sz="1500">
                <a:solidFill>
                  <a:schemeClr val="dk1"/>
                </a:solidFill>
                <a:highlight>
                  <a:schemeClr val="lt1"/>
                </a:highlight>
                <a:latin typeface="Open Sans"/>
                <a:ea typeface="Open Sans"/>
                <a:cs typeface="Open Sans"/>
                <a:sym typeface="Open Sans"/>
              </a:rPr>
              <a:t>Southern                71     817     6   5831</a:t>
            </a:r>
            <a:endParaRPr b="1" sz="1500">
              <a:solidFill>
                <a:schemeClr val="dk1"/>
              </a:solidFill>
              <a:highlight>
                <a:schemeClr val="lt1"/>
              </a:highlight>
              <a:latin typeface="Open Sans"/>
              <a:ea typeface="Open Sans"/>
              <a:cs typeface="Open Sans"/>
              <a:sym typeface="Open Sans"/>
            </a:endParaRPr>
          </a:p>
          <a:p>
            <a:pPr indent="0" lvl="0" marL="0" rtl="0" algn="l">
              <a:spcBef>
                <a:spcPts val="1200"/>
              </a:spcBef>
              <a:spcAft>
                <a:spcPts val="0"/>
              </a:spcAft>
              <a:buNone/>
            </a:pPr>
            <a:r>
              <a:t/>
            </a:r>
            <a:endParaRPr b="1" sz="1500">
              <a:solidFill>
                <a:schemeClr val="dk1"/>
              </a:solidFill>
              <a:highlight>
                <a:schemeClr val="lt1"/>
              </a:highlight>
              <a:latin typeface="Open Sans"/>
              <a:ea typeface="Open Sans"/>
              <a:cs typeface="Open Sans"/>
              <a:sym typeface="Open Sans"/>
            </a:endParaRPr>
          </a:p>
          <a:p>
            <a:pPr indent="0" lvl="0" marL="0" rtl="0" algn="l">
              <a:spcBef>
                <a:spcPts val="1200"/>
              </a:spcBef>
              <a:spcAft>
                <a:spcPts val="0"/>
              </a:spcAft>
              <a:buNone/>
            </a:pPr>
            <a:r>
              <a:rPr b="1" lang="en" sz="1500">
                <a:solidFill>
                  <a:schemeClr val="dk1"/>
                </a:solidFill>
                <a:highlight>
                  <a:schemeClr val="lt1"/>
                </a:highlight>
                <a:latin typeface="Open Sans"/>
                <a:ea typeface="Open Sans"/>
                <a:cs typeface="Open Sans"/>
                <a:sym typeface="Open Sans"/>
              </a:rPr>
              <a:t>Percentage Distribution within each Hemisphere:</a:t>
            </a:r>
            <a:endParaRPr b="1" sz="1500">
              <a:solidFill>
                <a:schemeClr val="dk1"/>
              </a:solidFill>
              <a:highlight>
                <a:schemeClr val="lt1"/>
              </a:highlight>
              <a:latin typeface="Open Sans"/>
              <a:ea typeface="Open Sans"/>
              <a:cs typeface="Open Sans"/>
              <a:sym typeface="Open Sans"/>
            </a:endParaRPr>
          </a:p>
          <a:p>
            <a:pPr indent="0" lvl="0" marL="0" rtl="0" algn="l">
              <a:spcBef>
                <a:spcPts val="1200"/>
              </a:spcBef>
              <a:spcAft>
                <a:spcPts val="0"/>
              </a:spcAft>
              <a:buNone/>
            </a:pPr>
            <a:r>
              <a:rPr b="1" lang="en" sz="1500">
                <a:solidFill>
                  <a:schemeClr val="dk1"/>
                </a:solidFill>
                <a:highlight>
                  <a:schemeClr val="lt1"/>
                </a:highlight>
                <a:latin typeface="Open Sans"/>
                <a:ea typeface="Open Sans"/>
                <a:cs typeface="Open Sans"/>
                <a:sym typeface="Open Sans"/>
              </a:rPr>
              <a:t>population_category  Large  Medium  Mega  Small</a:t>
            </a:r>
            <a:endParaRPr b="1" sz="1500">
              <a:solidFill>
                <a:schemeClr val="dk1"/>
              </a:solidFill>
              <a:highlight>
                <a:schemeClr val="lt1"/>
              </a:highlight>
              <a:latin typeface="Open Sans"/>
              <a:ea typeface="Open Sans"/>
              <a:cs typeface="Open Sans"/>
              <a:sym typeface="Open Sans"/>
            </a:endParaRPr>
          </a:p>
          <a:p>
            <a:pPr indent="0" lvl="0" marL="0" rtl="0" algn="l">
              <a:spcBef>
                <a:spcPts val="1200"/>
              </a:spcBef>
              <a:spcAft>
                <a:spcPts val="0"/>
              </a:spcAft>
              <a:buNone/>
            </a:pPr>
            <a:r>
              <a:rPr b="1" lang="en" sz="1500">
                <a:solidFill>
                  <a:schemeClr val="dk1"/>
                </a:solidFill>
                <a:highlight>
                  <a:schemeClr val="lt1"/>
                </a:highlight>
                <a:latin typeface="Open Sans"/>
                <a:ea typeface="Open Sans"/>
                <a:cs typeface="Open Sans"/>
                <a:sym typeface="Open Sans"/>
              </a:rPr>
              <a:t>hemisphere                                     </a:t>
            </a:r>
            <a:endParaRPr b="1" sz="1500">
              <a:solidFill>
                <a:schemeClr val="dk1"/>
              </a:solidFill>
              <a:highlight>
                <a:schemeClr val="lt1"/>
              </a:highlight>
              <a:latin typeface="Open Sans"/>
              <a:ea typeface="Open Sans"/>
              <a:cs typeface="Open Sans"/>
              <a:sym typeface="Open Sans"/>
            </a:endParaRPr>
          </a:p>
          <a:p>
            <a:pPr indent="0" lvl="0" marL="0" rtl="0" algn="l">
              <a:spcBef>
                <a:spcPts val="1200"/>
              </a:spcBef>
              <a:spcAft>
                <a:spcPts val="0"/>
              </a:spcAft>
              <a:buNone/>
            </a:pPr>
            <a:r>
              <a:rPr b="1" lang="en" sz="1500">
                <a:solidFill>
                  <a:schemeClr val="dk1"/>
                </a:solidFill>
                <a:highlight>
                  <a:schemeClr val="lt1"/>
                </a:highlight>
                <a:latin typeface="Open Sans"/>
                <a:ea typeface="Open Sans"/>
                <a:cs typeface="Open Sans"/>
                <a:sym typeface="Open Sans"/>
              </a:rPr>
              <a:t>Northern              1.61   11.29  0.09  87.01</a:t>
            </a:r>
            <a:endParaRPr b="1" sz="1500">
              <a:solidFill>
                <a:schemeClr val="dk1"/>
              </a:solidFill>
              <a:highlight>
                <a:schemeClr val="lt1"/>
              </a:highlight>
              <a:latin typeface="Open Sans"/>
              <a:ea typeface="Open Sans"/>
              <a:cs typeface="Open Sans"/>
              <a:sym typeface="Open Sans"/>
            </a:endParaRPr>
          </a:p>
          <a:p>
            <a:pPr indent="0" lvl="0" marL="0" rtl="0" algn="l">
              <a:spcBef>
                <a:spcPts val="1200"/>
              </a:spcBef>
              <a:spcAft>
                <a:spcPts val="1200"/>
              </a:spcAft>
              <a:buNone/>
            </a:pPr>
            <a:r>
              <a:rPr b="1" lang="en" sz="1500">
                <a:solidFill>
                  <a:schemeClr val="dk1"/>
                </a:solidFill>
                <a:highlight>
                  <a:schemeClr val="lt1"/>
                </a:highlight>
                <a:latin typeface="Open Sans"/>
                <a:ea typeface="Open Sans"/>
                <a:cs typeface="Open Sans"/>
                <a:sym typeface="Open Sans"/>
              </a:rPr>
              <a:t>Southern              1.06   12.15  0.09  86.71</a:t>
            </a:r>
            <a:endParaRPr b="1" sz="1500">
              <a:solidFill>
                <a:schemeClr val="dk1"/>
              </a:solidFill>
              <a:highlight>
                <a:schemeClr val="lt1"/>
              </a:highlight>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7" name="Shape 127"/>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1" name="Shape 131"/>
        <p:cNvGrpSpPr/>
        <p:nvPr/>
      </p:nvGrpSpPr>
      <p:grpSpPr>
        <a:xfrm>
          <a:off x="0" y="0"/>
          <a:ext cx="0" cy="0"/>
          <a:chOff x="0" y="0"/>
          <a:chExt cx="0" cy="0"/>
        </a:xfrm>
      </p:grpSpPr>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5" name="Shape 135"/>
        <p:cNvGrpSpPr/>
        <p:nvPr/>
      </p:nvGrpSpPr>
      <p:grpSpPr>
        <a:xfrm>
          <a:off x="0" y="0"/>
          <a:ext cx="0" cy="0"/>
          <a:chOff x="0" y="0"/>
          <a:chExt cx="0" cy="0"/>
        </a:xfrm>
      </p:grpSpPr>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9" name="Shape 139"/>
        <p:cNvGrpSpPr/>
        <p:nvPr/>
      </p:nvGrpSpPr>
      <p:grpSpPr>
        <a:xfrm>
          <a:off x="0" y="0"/>
          <a:ext cx="0" cy="0"/>
          <a:chOff x="0" y="0"/>
          <a:chExt cx="0" cy="0"/>
        </a:xfrm>
      </p:grpSpPr>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3" name="Shape 143"/>
        <p:cNvGrpSpPr/>
        <p:nvPr/>
      </p:nvGrpSpPr>
      <p:grpSpPr>
        <a:xfrm>
          <a:off x="0" y="0"/>
          <a:ext cx="0" cy="0"/>
          <a:chOff x="0" y="0"/>
          <a:chExt cx="0" cy="0"/>
        </a:xfrm>
      </p:grpSpPr>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7" name="Shape 147"/>
        <p:cNvGrpSpPr/>
        <p:nvPr/>
      </p:nvGrpSpPr>
      <p:grpSpPr>
        <a:xfrm>
          <a:off x="0" y="0"/>
          <a:ext cx="0" cy="0"/>
          <a:chOff x="0" y="0"/>
          <a:chExt cx="0" cy="0"/>
        </a:xfrm>
      </p:grpSpPr>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1" name="Shape 151"/>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265500" y="1912650"/>
            <a:ext cx="4045200" cy="131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Overview</a:t>
            </a:r>
            <a:endParaRPr/>
          </a:p>
        </p:txBody>
      </p:sp>
      <p:sp>
        <p:nvSpPr>
          <p:cNvPr id="61" name="Google Shape;61;p14"/>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lnSpcReduction="20000"/>
          </a:bodyPr>
          <a:lstStyle/>
          <a:p>
            <a:pPr indent="0" lvl="0" marL="0" rtl="0" algn="l">
              <a:spcBef>
                <a:spcPts val="0"/>
              </a:spcBef>
              <a:spcAft>
                <a:spcPts val="0"/>
              </a:spcAft>
              <a:buNone/>
            </a:pPr>
            <a:r>
              <a:rPr b="1" lang="en"/>
              <a:t>About</a:t>
            </a:r>
            <a:endParaRPr b="1"/>
          </a:p>
          <a:p>
            <a:pPr indent="0" lvl="0" marL="0" rtl="0" algn="l">
              <a:spcBef>
                <a:spcPts val="0"/>
              </a:spcBef>
              <a:spcAft>
                <a:spcPts val="0"/>
              </a:spcAft>
              <a:buNone/>
            </a:pPr>
            <a:r>
              <a:rPr lang="en" sz="1500"/>
              <a:t>Analyzing World </a:t>
            </a:r>
            <a:r>
              <a:rPr lang="en" sz="1500"/>
              <a:t>Cities</a:t>
            </a:r>
            <a:r>
              <a:rPr lang="en" sz="1500"/>
              <a:t> Data and get insights that help </a:t>
            </a:r>
            <a:r>
              <a:rPr lang="en" sz="1500"/>
              <a:t>business</a:t>
            </a:r>
            <a:r>
              <a:rPr lang="en" sz="1500"/>
              <a:t> owners or the </a:t>
            </a:r>
            <a:r>
              <a:rPr lang="en" sz="1500"/>
              <a:t>government.</a:t>
            </a:r>
            <a:endParaRPr sz="1500"/>
          </a:p>
          <a:p>
            <a:pPr indent="0" lvl="0" marL="0" rtl="0" algn="l">
              <a:spcBef>
                <a:spcPts val="1200"/>
              </a:spcBef>
              <a:spcAft>
                <a:spcPts val="0"/>
              </a:spcAft>
              <a:buNone/>
            </a:pPr>
            <a:r>
              <a:rPr b="1" lang="en"/>
              <a:t>Steps</a:t>
            </a:r>
            <a:endParaRPr b="1"/>
          </a:p>
          <a:p>
            <a:pPr indent="-323850" lvl="0" marL="457200" rtl="0" algn="l">
              <a:spcBef>
                <a:spcPts val="0"/>
              </a:spcBef>
              <a:spcAft>
                <a:spcPts val="0"/>
              </a:spcAft>
              <a:buSzPts val="1500"/>
              <a:buChar char="●"/>
            </a:pPr>
            <a:r>
              <a:rPr lang="en" sz="1500"/>
              <a:t>Data Collection</a:t>
            </a:r>
            <a:endParaRPr sz="1500"/>
          </a:p>
          <a:p>
            <a:pPr indent="-323850" lvl="0" marL="457200" rtl="0" algn="l">
              <a:spcBef>
                <a:spcPts val="0"/>
              </a:spcBef>
              <a:spcAft>
                <a:spcPts val="0"/>
              </a:spcAft>
              <a:buSzPts val="1500"/>
              <a:buChar char="●"/>
            </a:pPr>
            <a:r>
              <a:rPr lang="en" sz="1500"/>
              <a:t>Data C</a:t>
            </a:r>
            <a:r>
              <a:rPr lang="en" sz="1500"/>
              <a:t>leaning</a:t>
            </a:r>
            <a:endParaRPr sz="1500"/>
          </a:p>
          <a:p>
            <a:pPr indent="-323850" lvl="0" marL="457200" rtl="0" algn="l">
              <a:spcBef>
                <a:spcPts val="0"/>
              </a:spcBef>
              <a:spcAft>
                <a:spcPts val="0"/>
              </a:spcAft>
              <a:buSzPts val="1500"/>
              <a:buChar char="●"/>
            </a:pPr>
            <a:r>
              <a:rPr lang="en" sz="1500"/>
              <a:t>Data Analysis</a:t>
            </a:r>
            <a:endParaRPr sz="1500"/>
          </a:p>
          <a:p>
            <a:pPr indent="-323850" lvl="0" marL="457200" rtl="0" algn="l">
              <a:spcBef>
                <a:spcPts val="0"/>
              </a:spcBef>
              <a:spcAft>
                <a:spcPts val="0"/>
              </a:spcAft>
              <a:buSzPts val="1500"/>
              <a:buChar char="●"/>
            </a:pPr>
            <a:r>
              <a:rPr lang="en" sz="1500"/>
              <a:t>Data Interpretation</a:t>
            </a:r>
            <a:endParaRPr sz="1500"/>
          </a:p>
          <a:p>
            <a:pPr indent="-323850" lvl="0" marL="457200" rtl="0" algn="l">
              <a:spcBef>
                <a:spcPts val="0"/>
              </a:spcBef>
              <a:spcAft>
                <a:spcPts val="0"/>
              </a:spcAft>
              <a:buSzPts val="1500"/>
              <a:buChar char="●"/>
            </a:pPr>
            <a:r>
              <a:rPr lang="en" sz="1500"/>
              <a:t>Data Visualization</a:t>
            </a:r>
            <a:endParaRPr sz="1500"/>
          </a:p>
          <a:p>
            <a:pPr indent="-323850" lvl="0" marL="457200" rtl="0" algn="l">
              <a:spcBef>
                <a:spcPts val="0"/>
              </a:spcBef>
              <a:spcAft>
                <a:spcPts val="0"/>
              </a:spcAft>
              <a:buSzPts val="1500"/>
              <a:buChar char="●"/>
            </a:pPr>
            <a:r>
              <a:rPr lang="en" sz="1500"/>
              <a:t>Decision Making</a:t>
            </a:r>
            <a:endParaRPr sz="1500"/>
          </a:p>
          <a:p>
            <a:pPr indent="0" lvl="0" marL="0" rtl="0" algn="l">
              <a:spcBef>
                <a:spcPts val="1200"/>
              </a:spcBef>
              <a:spcAft>
                <a:spcPts val="0"/>
              </a:spcAft>
              <a:buNone/>
            </a:pPr>
            <a:r>
              <a:rPr b="1" lang="en"/>
              <a:t>Question</a:t>
            </a:r>
            <a:endParaRPr b="1"/>
          </a:p>
          <a:p>
            <a:pPr indent="0" lvl="0" marL="0" rtl="0" algn="l">
              <a:spcBef>
                <a:spcPts val="0"/>
              </a:spcBef>
              <a:spcAft>
                <a:spcPts val="1200"/>
              </a:spcAft>
              <a:buNone/>
            </a:pPr>
            <a:r>
              <a:rPr lang="en" sz="1500"/>
              <a:t>How can we use this data?</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5" name="Shape 155"/>
        <p:cNvGrpSpPr/>
        <p:nvPr/>
      </p:nvGrpSpPr>
      <p:grpSpPr>
        <a:xfrm>
          <a:off x="0" y="0"/>
          <a:ext cx="0" cy="0"/>
          <a:chOff x="0" y="0"/>
          <a:chExt cx="0" cy="0"/>
        </a:xfrm>
      </p:grpSpPr>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9" name="Shape 159"/>
        <p:cNvGrpSpPr/>
        <p:nvPr/>
      </p:nvGrpSpPr>
      <p:grpSpPr>
        <a:xfrm>
          <a:off x="0" y="0"/>
          <a:ext cx="0" cy="0"/>
          <a:chOff x="0" y="0"/>
          <a:chExt cx="0" cy="0"/>
        </a:xfrm>
      </p:grpSpPr>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3" name="Shape 163"/>
        <p:cNvGrpSpPr/>
        <p:nvPr/>
      </p:nvGrpSpPr>
      <p:grpSpPr>
        <a:xfrm>
          <a:off x="0" y="0"/>
          <a:ext cx="0" cy="0"/>
          <a:chOff x="0" y="0"/>
          <a:chExt cx="0" cy="0"/>
        </a:xfrm>
      </p:grpSpPr>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69" name="Google Shape;169;p35"/>
          <p:cNvSpPr txBox="1"/>
          <p:nvPr>
            <p:ph idx="1" type="body"/>
          </p:nvPr>
        </p:nvSpPr>
        <p:spPr>
          <a:xfrm>
            <a:off x="311700" y="1152475"/>
            <a:ext cx="8637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solidFill>
                  <a:srgbClr val="1B1C1D"/>
                </a:solidFill>
                <a:latin typeface="Roboto"/>
                <a:ea typeface="Roboto"/>
                <a:cs typeface="Roboto"/>
                <a:sym typeface="Roboto"/>
              </a:rPr>
              <a:t>In conclusion, analyzing global city data revealed key patterns. After cleaning the data to ensure reliability, we observed that cities are concentrated in certain countries like the US, China, and India. Interactive maps clearly showed where cities are located worldwide. We identified the most and least populated cities and noted that a few megacities hold a large portion of the global population. We also found differences in city size distribution between the Northern and Southern Hemispheres. Countries like China and India have many cities with large populations. Overall, this analysis provides valuable insights for urban planning and demographic studies.</a:t>
            </a:r>
            <a:endParaRPr sz="2000">
              <a:solidFill>
                <a:srgbClr val="1B1C1D"/>
              </a:solidFill>
              <a:latin typeface="Roboto"/>
              <a:ea typeface="Roboto"/>
              <a:cs typeface="Roboto"/>
              <a:sym typeface="Roboto"/>
            </a:endParaRPr>
          </a:p>
          <a:p>
            <a:pPr indent="0" lvl="0" marL="0" rtl="0" algn="l">
              <a:spcBef>
                <a:spcPts val="1200"/>
              </a:spcBef>
              <a:spcAft>
                <a:spcPts val="1200"/>
              </a:spcAft>
              <a:buNone/>
            </a:pPr>
            <a:r>
              <a:t/>
            </a:r>
            <a:endParaRPr b="1" sz="1500">
              <a:solidFill>
                <a:schemeClr val="dk1"/>
              </a:solidFill>
              <a:highlight>
                <a:schemeClr val="lt1"/>
              </a:highlight>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Progress - Data Loading &amp; Initial Exploration</a:t>
            </a:r>
            <a:endParaRPr/>
          </a:p>
        </p:txBody>
      </p:sp>
      <p:sp>
        <p:nvSpPr>
          <p:cNvPr id="67" name="Google Shape;67;p15"/>
          <p:cNvSpPr txBox="1"/>
          <p:nvPr>
            <p:ph idx="1" type="body"/>
          </p:nvPr>
        </p:nvSpPr>
        <p:spPr>
          <a:xfrm>
            <a:off x="381975" y="1152475"/>
            <a:ext cx="4326600" cy="366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dk1"/>
                </a:solidFill>
              </a:rPr>
              <a:t>Accomplishment 1</a:t>
            </a:r>
            <a:endParaRPr b="1" sz="2100">
              <a:solidFill>
                <a:schemeClr val="dk1"/>
              </a:solidFill>
            </a:endParaRPr>
          </a:p>
          <a:p>
            <a:pPr indent="-342900" lvl="0" marL="457200" rtl="0" algn="l">
              <a:spcBef>
                <a:spcPts val="1200"/>
              </a:spcBef>
              <a:spcAft>
                <a:spcPts val="0"/>
              </a:spcAft>
              <a:buSzPts val="1800"/>
              <a:buFont typeface="Open Sans"/>
              <a:buChar char="●"/>
            </a:pPr>
            <a:r>
              <a:rPr lang="en" sz="1800">
                <a:solidFill>
                  <a:schemeClr val="dk1"/>
                </a:solidFill>
              </a:rPr>
              <a:t>We've taken an initial look at our global cities data. We've noted some gaps in information for things like country codes and population figures for certain cities, which we'll need to address. The good news is that we don't have any repeated entries in our data.</a:t>
            </a:r>
            <a:endParaRPr sz="1800"/>
          </a:p>
        </p:txBody>
      </p:sp>
      <p:sp>
        <p:nvSpPr>
          <p:cNvPr id="68" name="Google Shape;68;p15"/>
          <p:cNvSpPr txBox="1"/>
          <p:nvPr>
            <p:ph idx="2" type="body"/>
          </p:nvPr>
        </p:nvSpPr>
        <p:spPr>
          <a:xfrm>
            <a:off x="4832400" y="1152475"/>
            <a:ext cx="4133100" cy="36636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Clr>
                <a:schemeClr val="dk2"/>
              </a:buClr>
              <a:buSzPct val="48888"/>
              <a:buNone/>
            </a:pPr>
            <a:r>
              <a:rPr b="1" lang="en" sz="2250">
                <a:solidFill>
                  <a:schemeClr val="dk1"/>
                </a:solidFill>
              </a:rPr>
              <a:t>Accomplishment 2</a:t>
            </a:r>
            <a:endParaRPr b="1" sz="2250">
              <a:solidFill>
                <a:schemeClr val="dk1"/>
              </a:solidFill>
            </a:endParaRPr>
          </a:p>
          <a:p>
            <a:pPr indent="-334327" lvl="0" marL="457200" rtl="0" algn="l">
              <a:spcBef>
                <a:spcPts val="1200"/>
              </a:spcBef>
              <a:spcAft>
                <a:spcPts val="0"/>
              </a:spcAft>
              <a:buSzPct val="100000"/>
              <a:buChar char="●"/>
            </a:pPr>
            <a:r>
              <a:rPr lang="en" sz="1800">
                <a:solidFill>
                  <a:schemeClr val="dk1"/>
                </a:solidFill>
              </a:rPr>
              <a:t>We also got a general sense of the numbers involved, like the range of city populations and their locations on the globe. We double-checked that all our location data (latitude and longitude) makes sense and falls within the correct global boundaries.</a:t>
            </a:r>
            <a:endParaRPr sz="1800">
              <a:solidFill>
                <a:schemeClr val="dk1"/>
              </a:solidFill>
            </a:endParaRPr>
          </a:p>
          <a:p>
            <a:pPr indent="-334327" lvl="0" marL="457200" rtl="0" algn="l">
              <a:spcBef>
                <a:spcPts val="0"/>
              </a:spcBef>
              <a:spcAft>
                <a:spcPts val="0"/>
              </a:spcAft>
              <a:buSzPct val="100000"/>
              <a:buChar char="●"/>
            </a:pPr>
            <a:r>
              <a:rPr lang="en" sz="1800">
                <a:solidFill>
                  <a:schemeClr val="dk1"/>
                </a:solidFill>
              </a:rPr>
              <a:t> Finally, we looked at how cities are marked as capitals in our data, and we've seen that this information is also missing for some entries.</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Progress - Data Cleaning</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100">
                <a:solidFill>
                  <a:schemeClr val="dk1"/>
                </a:solidFill>
              </a:rPr>
              <a:t>Accomplishment 1</a:t>
            </a:r>
            <a:endParaRPr b="1" sz="2100">
              <a:solidFill>
                <a:schemeClr val="dk1"/>
              </a:solidFill>
            </a:endParaRPr>
          </a:p>
          <a:p>
            <a:pPr indent="-381000" lvl="0" marL="457200" rtl="0" algn="l">
              <a:spcBef>
                <a:spcPts val="1200"/>
              </a:spcBef>
              <a:spcAft>
                <a:spcPts val="0"/>
              </a:spcAft>
              <a:buSzPts val="2400"/>
              <a:buChar char="●"/>
            </a:pPr>
            <a:r>
              <a:rPr lang="en" sz="2400"/>
              <a:t>We then cleaned up city and region names and removed any exact duplicates. We also removed some unnecessary columns. For missing information, we filled in the population for one city, marked unknown capitals, and estimated missing populations based on the country's average. Finally, we ensured population numbers were correct and removed any entries with zero population.</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Progress - Data Cleaning</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b="1" lang="en" sz="2100">
                <a:solidFill>
                  <a:schemeClr val="dk1"/>
                </a:solidFill>
              </a:rPr>
              <a:t>Accomplishment 2</a:t>
            </a:r>
            <a:endParaRPr b="1" sz="2100">
              <a:solidFill>
                <a:schemeClr val="dk1"/>
              </a:solidFill>
            </a:endParaRPr>
          </a:p>
          <a:p>
            <a:pPr indent="-369570" lvl="0" marL="457200" rtl="0" algn="l">
              <a:spcBef>
                <a:spcPts val="1200"/>
              </a:spcBef>
              <a:spcAft>
                <a:spcPts val="0"/>
              </a:spcAft>
              <a:buSzPct val="100000"/>
              <a:buChar char="●"/>
            </a:pPr>
            <a:r>
              <a:rPr lang="en" sz="2400"/>
              <a:t>Next, we created population size categories (Small, Medium, Large, Mega) to help with our analysis. For missing region names, we used location data (latitude and longitude) to try and automatically fill them in using an online service. As a backup, if we couldn't find a region name, we used the country name instead. Finally, we double-checked our location data to ensure everything was within the correct global boundaries.</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Progress - Data Validation, View, Export</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100">
                <a:solidFill>
                  <a:schemeClr val="dk1"/>
                </a:solidFill>
              </a:rPr>
              <a:t>Accomplishment </a:t>
            </a:r>
            <a:endParaRPr b="1" sz="2100">
              <a:solidFill>
                <a:schemeClr val="dk1"/>
              </a:solidFill>
            </a:endParaRPr>
          </a:p>
          <a:p>
            <a:pPr indent="-381000" lvl="0" marL="457200" rtl="0" algn="l">
              <a:spcBef>
                <a:spcPts val="1200"/>
              </a:spcBef>
              <a:spcAft>
                <a:spcPts val="0"/>
              </a:spcAft>
              <a:buSzPts val="2400"/>
              <a:buChar char="●"/>
            </a:pPr>
            <a:r>
              <a:rPr lang="en" sz="2400"/>
              <a:t>Moving on, our final steps involved ensuring the cleaned data was ready for use. We made a safe copy of our work and double-checked that we had successfully filled in all the missing information. To make it easy to review, we created a simple, interactive view of the cleaned data. And lastly, we saved this finalized and clean dataset into a new file, ready for the next stage of our analysis.</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Progress - EDA</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2100">
                <a:solidFill>
                  <a:schemeClr val="dk1"/>
                </a:solidFill>
              </a:rPr>
              <a:t>Accomplishment </a:t>
            </a:r>
            <a:endParaRPr b="1" sz="2100">
              <a:solidFill>
                <a:schemeClr val="dk1"/>
              </a:solidFill>
            </a:endParaRPr>
          </a:p>
          <a:p>
            <a:pPr indent="-369570" lvl="0" marL="457200" rtl="0" algn="l">
              <a:spcBef>
                <a:spcPts val="1200"/>
              </a:spcBef>
              <a:spcAft>
                <a:spcPts val="0"/>
              </a:spcAft>
              <a:buSzPct val="100000"/>
              <a:buChar char="●"/>
            </a:pPr>
            <a:r>
              <a:rPr lang="en" sz="2400"/>
              <a:t>Now that we have our clean dataset, we started exploring it to understand the information better. We took a peek at the first few entries and looked at the basic statistics for our numerical data, like population and location. We also confirmed that our cleaning process was successful and that we no longer have any missing information or duplicate entries. Finally, we counted how many cities we have in our data for each country to get a sense of the distribution.</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Progress - Visualization</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100">
                <a:solidFill>
                  <a:schemeClr val="dk1"/>
                </a:solidFill>
              </a:rPr>
              <a:t>Accomplishment </a:t>
            </a:r>
            <a:endParaRPr b="1" sz="2100">
              <a:solidFill>
                <a:schemeClr val="dk1"/>
              </a:solidFill>
            </a:endParaRPr>
          </a:p>
          <a:p>
            <a:pPr indent="-381000" lvl="0" marL="457200" rtl="0" algn="l">
              <a:spcBef>
                <a:spcPts val="1200"/>
              </a:spcBef>
              <a:spcAft>
                <a:spcPts val="0"/>
              </a:spcAft>
              <a:buSzPts val="2400"/>
              <a:buChar char="●"/>
            </a:pPr>
            <a:r>
              <a:rPr lang="en" sz="2400"/>
              <a:t>To better understand the data, we created visuals. We charted the countries with the most cities and the top populated cities. An interactive map lets you explore all cities. We highlighted the largest and smallest cities on a map. We also analyzed city sizes in the Northern and Southern Hemispheres using different types of charts and maps to show the distribution.</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Insights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