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D4F422-23B9-449D-869B-AABF7EE2AC03}">
  <a:tblStyle styleId="{BCD4F422-23B9-449D-869B-AABF7EE2AC03}" styleName="Table_0">
    <a:wholeTbl>
      <a:tcTxStyle b="off" i="off">
        <a:font>
          <a:latin typeface="Calibri"/>
          <a:ea typeface="Calibri"/>
          <a:cs typeface="Calibri"/>
        </a:font>
        <a:srgbClr val="000000"/>
      </a:tcTxStyle>
      <a:tcStyle>
        <a:tcBdr>
          <a:left>
            <a:ln cap="flat" cmpd="sng" w="12700">
              <a:solidFill>
                <a:srgbClr val="4F81BD"/>
              </a:solidFill>
              <a:prstDash val="solid"/>
              <a:round/>
              <a:headEnd len="sm" w="sm" type="none"/>
              <a:tailEnd len="sm" w="sm" type="none"/>
            </a:ln>
          </a:left>
          <a:right>
            <a:ln cap="flat" cmpd="sng" w="12700">
              <a:solidFill>
                <a:srgbClr val="4F81BD"/>
              </a:solidFill>
              <a:prstDash val="solid"/>
              <a:round/>
              <a:headEnd len="sm" w="sm" type="none"/>
              <a:tailEnd len="sm" w="sm" type="none"/>
            </a:ln>
          </a:right>
          <a:top>
            <a:ln cap="flat" cmpd="sng" w="12700">
              <a:solidFill>
                <a:srgbClr val="4F81BD"/>
              </a:solidFill>
              <a:prstDash val="solid"/>
              <a:round/>
              <a:headEnd len="sm" w="sm" type="none"/>
              <a:tailEnd len="sm" w="sm" type="none"/>
            </a:ln>
          </a:top>
          <a:bottom>
            <a:ln cap="flat" cmpd="sng" w="12700">
              <a:solidFill>
                <a:srgbClr val="4F81BD"/>
              </a:solidFill>
              <a:prstDash val="solid"/>
              <a:round/>
              <a:headEnd len="sm" w="sm" type="none"/>
              <a:tailEnd len="sm" w="sm" type="none"/>
            </a:ln>
          </a:bottom>
          <a:insideH>
            <a:ln cap="flat" cmpd="sng" w="12700">
              <a:solidFill>
                <a:srgbClr val="4F81BD"/>
              </a:solidFill>
              <a:prstDash val="solid"/>
              <a:round/>
              <a:headEnd len="sm" w="sm" type="none"/>
              <a:tailEnd len="sm" w="sm" type="none"/>
            </a:ln>
          </a:insideH>
          <a:insideV>
            <a:ln cap="flat" cmpd="sng" w="12700">
              <a:solidFill>
                <a:srgbClr val="4F81BD"/>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lastCol>
    <a:firstCol>
      <a:tcTxStyle b="on" i="off"/>
    </a:firstCol>
    <a:lastRow>
      <a:tcTxStyle b="on" i="off"/>
      <a:tcStyle>
        <a:tcBdr>
          <a:top>
            <a:ln cap="flat" cmpd="sng" w="25400">
              <a:solidFill>
                <a:srgbClr val="4F81BD"/>
              </a:solidFill>
              <a:prstDash val="solid"/>
              <a:round/>
              <a:headEnd len="sm" w="sm" type="none"/>
              <a:tailEnd len="sm" w="sm" type="none"/>
            </a:ln>
          </a:top>
        </a:tcBdr>
        <a:fill>
          <a:solidFill>
            <a:srgbClr val="E8ECF4"/>
          </a:solidFill>
        </a:fill>
      </a:tcStyle>
    </a:lastRow>
    <a:seCell>
      <a:tcTxStyle/>
    </a:seCell>
    <a:swCell>
      <a:tcTxStyle/>
    </a:swCell>
    <a:firstRow>
      <a:tcTxStyle b="on" i="off"/>
      <a:tcStyle>
        <a:fill>
          <a:solidFill>
            <a:srgbClr val="E8ECF4"/>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8f9a2149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8f9a2149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8f9a21494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8f9a21494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8de2416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08de2416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be762df41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0be762df41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be762df41_7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0be762df41_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12d283d5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12d283d5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be762df41_7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be762df41_7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f9a21494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f9a21494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f9a21494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f9a21494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77ee0975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77ee0975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812d283d5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812d283d5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ece3a3915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ece3a3915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812d283d5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812d283d5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77ee0975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e77ee0975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77ee0975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77ee0975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8949ef80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8949ef80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ce3a3915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ece3a3915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8f9a21494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8f9a21494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828975" y="1262100"/>
            <a:ext cx="7772400" cy="773700"/>
          </a:xfrm>
          <a:prstGeom prst="rect">
            <a:avLst/>
          </a:prstGeom>
          <a:noFill/>
          <a:ln>
            <a:noFill/>
          </a:ln>
        </p:spPr>
        <p:txBody>
          <a:bodyPr anchorCtr="0" anchor="ctr" bIns="45700" lIns="91425" spcFirstLastPara="1" rIns="91425" wrap="square" tIns="45700">
            <a:normAutofit fontScale="62500"/>
          </a:bodyPr>
          <a:lstStyle/>
          <a:p>
            <a:pPr indent="0" lvl="0" marL="0" rtl="0" algn="ctr">
              <a:spcBef>
                <a:spcPts val="0"/>
              </a:spcBef>
              <a:spcAft>
                <a:spcPts val="0"/>
              </a:spcAft>
              <a:buNone/>
            </a:pPr>
            <a:r>
              <a:rPr lang="en" sz="4400">
                <a:solidFill>
                  <a:schemeClr val="dk1"/>
                </a:solidFill>
                <a:latin typeface="Times New Roman"/>
                <a:ea typeface="Times New Roman"/>
                <a:cs typeface="Times New Roman"/>
                <a:sym typeface="Times New Roman"/>
              </a:rPr>
              <a:t>Loyalty Points Exchange System using Blockchain</a:t>
            </a:r>
            <a:endParaRPr sz="4000">
              <a:solidFill>
                <a:srgbClr val="000000"/>
              </a:solidFill>
              <a:latin typeface="Times New Roman"/>
              <a:ea typeface="Times New Roman"/>
              <a:cs typeface="Times New Roman"/>
              <a:sym typeface="Times New Roman"/>
            </a:endParaRPr>
          </a:p>
        </p:txBody>
      </p:sp>
      <p:sp>
        <p:nvSpPr>
          <p:cNvPr id="55" name="Google Shape;55;p13"/>
          <p:cNvSpPr txBox="1"/>
          <p:nvPr/>
        </p:nvSpPr>
        <p:spPr>
          <a:xfrm>
            <a:off x="388450" y="1969000"/>
            <a:ext cx="8531100" cy="2866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Font typeface="Arial"/>
              <a:buNone/>
            </a:pPr>
            <a:r>
              <a:rPr lang="en" sz="1800">
                <a:solidFill>
                  <a:schemeClr val="dk1"/>
                </a:solidFill>
                <a:latin typeface="Times New Roman"/>
                <a:ea typeface="Times New Roman"/>
                <a:cs typeface="Times New Roman"/>
                <a:sym typeface="Times New Roman"/>
              </a:rPr>
              <a:t>Group No:  5</a:t>
            </a:r>
            <a:endParaRPr sz="1800">
              <a:solidFill>
                <a:srgbClr val="888888"/>
              </a:solidFill>
              <a:latin typeface="Times New Roman"/>
              <a:ea typeface="Times New Roman"/>
              <a:cs typeface="Times New Roman"/>
              <a:sym typeface="Times New Roman"/>
            </a:endParaRPr>
          </a:p>
          <a:p>
            <a:pPr indent="0" lvl="0" marL="0" rtl="0" algn="ctr">
              <a:spcBef>
                <a:spcPts val="518"/>
              </a:spcBef>
              <a:spcAft>
                <a:spcPts val="0"/>
              </a:spcAft>
              <a:buClr>
                <a:schemeClr val="dk1"/>
              </a:buClr>
              <a:buSzPts val="2800"/>
              <a:buFont typeface="Arial"/>
              <a:buNone/>
            </a:pPr>
            <a:r>
              <a:rPr lang="en" sz="1800">
                <a:solidFill>
                  <a:schemeClr val="dk1"/>
                </a:solidFill>
                <a:latin typeface="Times New Roman"/>
                <a:ea typeface="Times New Roman"/>
                <a:cs typeface="Times New Roman"/>
                <a:sym typeface="Times New Roman"/>
              </a:rPr>
              <a:t>Saurabh Pandey 35</a:t>
            </a:r>
            <a:endParaRPr sz="1800">
              <a:solidFill>
                <a:srgbClr val="888888"/>
              </a:solidFill>
              <a:latin typeface="Times New Roman"/>
              <a:ea typeface="Times New Roman"/>
              <a:cs typeface="Times New Roman"/>
              <a:sym typeface="Times New Roman"/>
            </a:endParaRPr>
          </a:p>
          <a:p>
            <a:pPr indent="0" lvl="0" marL="0" rtl="0" algn="ctr">
              <a:spcBef>
                <a:spcPts val="518"/>
              </a:spcBef>
              <a:spcAft>
                <a:spcPts val="0"/>
              </a:spcAft>
              <a:buClr>
                <a:schemeClr val="dk1"/>
              </a:buClr>
              <a:buSzPts val="2800"/>
              <a:buFont typeface="Arial"/>
              <a:buNone/>
            </a:pPr>
            <a:r>
              <a:rPr lang="en" sz="1800">
                <a:solidFill>
                  <a:schemeClr val="dk1"/>
                </a:solidFill>
                <a:latin typeface="Times New Roman"/>
                <a:ea typeface="Times New Roman"/>
                <a:cs typeface="Times New Roman"/>
                <a:sym typeface="Times New Roman"/>
              </a:rPr>
              <a:t>Sajid kassari  72</a:t>
            </a:r>
            <a:endParaRPr sz="1800">
              <a:solidFill>
                <a:srgbClr val="888888"/>
              </a:solidFill>
              <a:latin typeface="Times New Roman"/>
              <a:ea typeface="Times New Roman"/>
              <a:cs typeface="Times New Roman"/>
              <a:sym typeface="Times New Roman"/>
            </a:endParaRPr>
          </a:p>
          <a:p>
            <a:pPr indent="0" lvl="0" marL="0" rtl="0" algn="ctr">
              <a:spcBef>
                <a:spcPts val="518"/>
              </a:spcBef>
              <a:spcAft>
                <a:spcPts val="0"/>
              </a:spcAft>
              <a:buClr>
                <a:schemeClr val="dk1"/>
              </a:buClr>
              <a:buSzPts val="2800"/>
              <a:buFont typeface="Arial"/>
              <a:buNone/>
            </a:pPr>
            <a:r>
              <a:rPr lang="en" sz="1800">
                <a:solidFill>
                  <a:schemeClr val="dk1"/>
                </a:solidFill>
                <a:latin typeface="Times New Roman"/>
                <a:ea typeface="Times New Roman"/>
                <a:cs typeface="Times New Roman"/>
                <a:sym typeface="Times New Roman"/>
              </a:rPr>
              <a:t>Harsh Tamore 74   </a:t>
            </a:r>
            <a:endParaRPr sz="1800">
              <a:solidFill>
                <a:srgbClr val="888888"/>
              </a:solidFill>
              <a:latin typeface="Times New Roman"/>
              <a:ea typeface="Times New Roman"/>
              <a:cs typeface="Times New Roman"/>
              <a:sym typeface="Times New Roman"/>
            </a:endParaRPr>
          </a:p>
          <a:p>
            <a:pPr indent="0" lvl="0" marL="0" rtl="0" algn="ctr">
              <a:spcBef>
                <a:spcPts val="518"/>
              </a:spcBef>
              <a:spcAft>
                <a:spcPts val="0"/>
              </a:spcAft>
              <a:buClr>
                <a:srgbClr val="888888"/>
              </a:buClr>
              <a:buSzPts val="2800"/>
              <a:buFont typeface="Arial"/>
              <a:buNone/>
            </a:pPr>
            <a:r>
              <a:t/>
            </a:r>
            <a:endParaRPr sz="1800">
              <a:solidFill>
                <a:schemeClr val="dk1"/>
              </a:solidFill>
              <a:latin typeface="Times New Roman"/>
              <a:ea typeface="Times New Roman"/>
              <a:cs typeface="Times New Roman"/>
              <a:sym typeface="Times New Roman"/>
            </a:endParaRPr>
          </a:p>
          <a:p>
            <a:pPr indent="0" lvl="0" marL="0" rtl="0" algn="ctr">
              <a:spcBef>
                <a:spcPts val="518"/>
              </a:spcBef>
              <a:spcAft>
                <a:spcPts val="0"/>
              </a:spcAft>
              <a:buClr>
                <a:schemeClr val="dk1"/>
              </a:buClr>
              <a:buSzPts val="2800"/>
              <a:buFont typeface="Arial"/>
              <a:buNone/>
            </a:pPr>
            <a:r>
              <a:rPr lang="en" sz="1800">
                <a:solidFill>
                  <a:schemeClr val="dk1"/>
                </a:solidFill>
                <a:latin typeface="Times New Roman"/>
                <a:ea typeface="Times New Roman"/>
                <a:cs typeface="Times New Roman"/>
                <a:sym typeface="Times New Roman"/>
              </a:rPr>
              <a:t>Ms. Chaitali </a:t>
            </a:r>
            <a:r>
              <a:rPr lang="en" sz="1800">
                <a:solidFill>
                  <a:schemeClr val="dk1"/>
                </a:solidFill>
                <a:latin typeface="Times New Roman"/>
                <a:ea typeface="Times New Roman"/>
                <a:cs typeface="Times New Roman"/>
                <a:sym typeface="Times New Roman"/>
              </a:rPr>
              <a:t>Mhatre</a:t>
            </a:r>
            <a:endParaRPr sz="1800">
              <a:solidFill>
                <a:srgbClr val="888888"/>
              </a:solidFill>
              <a:latin typeface="Times New Roman"/>
              <a:ea typeface="Times New Roman"/>
              <a:cs typeface="Times New Roman"/>
              <a:sym typeface="Times New Roman"/>
            </a:endParaRPr>
          </a:p>
          <a:p>
            <a:pPr indent="0" lvl="0" marL="0" rtl="0" algn="ctr">
              <a:spcBef>
                <a:spcPts val="518"/>
              </a:spcBef>
              <a:spcAft>
                <a:spcPts val="0"/>
              </a:spcAft>
              <a:buClr>
                <a:srgbClr val="888888"/>
              </a:buClr>
              <a:buSzPts val="2800"/>
              <a:buFont typeface="Arial"/>
              <a:buNone/>
            </a:pPr>
            <a:r>
              <a:t/>
            </a:r>
            <a:endParaRPr sz="1800">
              <a:solidFill>
                <a:schemeClr val="dk1"/>
              </a:solidFill>
              <a:latin typeface="Times New Roman"/>
              <a:ea typeface="Times New Roman"/>
              <a:cs typeface="Times New Roman"/>
              <a:sym typeface="Times New Roman"/>
            </a:endParaRPr>
          </a:p>
          <a:p>
            <a:pPr indent="0" lvl="0" marL="0" rtl="0" algn="ctr">
              <a:spcBef>
                <a:spcPts val="518"/>
              </a:spcBef>
              <a:spcAft>
                <a:spcPts val="0"/>
              </a:spcAft>
              <a:buClr>
                <a:schemeClr val="dk1"/>
              </a:buClr>
              <a:buSzPts val="2800"/>
              <a:buFont typeface="Arial"/>
              <a:buNone/>
            </a:pPr>
            <a:r>
              <a:rPr lang="en" sz="1800">
                <a:solidFill>
                  <a:schemeClr val="dk1"/>
                </a:solidFill>
                <a:latin typeface="Times New Roman"/>
                <a:ea typeface="Times New Roman"/>
                <a:cs typeface="Times New Roman"/>
                <a:sym typeface="Times New Roman"/>
              </a:rPr>
              <a:t>Date: 17/10/2024</a:t>
            </a:r>
            <a:endParaRPr sz="1800">
              <a:solidFill>
                <a:schemeClr val="dk1"/>
              </a:solidFill>
              <a:latin typeface="Times New Roman"/>
              <a:ea typeface="Times New Roman"/>
              <a:cs typeface="Times New Roman"/>
              <a:sym typeface="Times New Roman"/>
            </a:endParaRPr>
          </a:p>
          <a:p>
            <a:pPr indent="0" lvl="0" marL="0" rtl="0" algn="ctr">
              <a:spcBef>
                <a:spcPts val="592"/>
              </a:spcBef>
              <a:spcAft>
                <a:spcPts val="0"/>
              </a:spcAft>
              <a:buClr>
                <a:srgbClr val="888888"/>
              </a:buClr>
              <a:buSzPts val="3200"/>
              <a:buFont typeface="Arial"/>
              <a:buNone/>
            </a:pPr>
            <a:r>
              <a:t/>
            </a:r>
            <a:endParaRPr sz="1700">
              <a:solidFill>
                <a:schemeClr val="dk1"/>
              </a:solidFill>
              <a:latin typeface="Times New Roman"/>
              <a:ea typeface="Times New Roman"/>
              <a:cs typeface="Times New Roman"/>
              <a:sym typeface="Times New Roman"/>
            </a:endParaRPr>
          </a:p>
          <a:p>
            <a:pPr indent="0" lvl="0" marL="0" rtl="0" algn="ctr">
              <a:spcBef>
                <a:spcPts val="592"/>
              </a:spcBef>
              <a:spcAft>
                <a:spcPts val="0"/>
              </a:spcAft>
              <a:buNone/>
            </a:pPr>
            <a:r>
              <a:t/>
            </a:r>
            <a:endParaRPr sz="1700">
              <a:latin typeface="Times New Roman"/>
              <a:ea typeface="Times New Roman"/>
              <a:cs typeface="Times New Roman"/>
              <a:sym typeface="Times New Roman"/>
            </a:endParaRPr>
          </a:p>
        </p:txBody>
      </p:sp>
      <p:sp>
        <p:nvSpPr>
          <p:cNvPr id="56" name="Google Shape;56;p13"/>
          <p:cNvSpPr txBox="1"/>
          <p:nvPr/>
        </p:nvSpPr>
        <p:spPr>
          <a:xfrm>
            <a:off x="828975" y="174125"/>
            <a:ext cx="80904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Font typeface="Arial"/>
              <a:buNone/>
            </a:pPr>
            <a:r>
              <a:rPr b="1" lang="en" sz="1300">
                <a:solidFill>
                  <a:schemeClr val="dk1"/>
                </a:solidFill>
                <a:latin typeface="Times New Roman"/>
                <a:ea typeface="Times New Roman"/>
                <a:cs typeface="Times New Roman"/>
                <a:sym typeface="Times New Roman"/>
              </a:rPr>
              <a:t>Vidyavardhini’s College of Engineering &amp;  Technology</a:t>
            </a:r>
            <a:endParaRPr sz="13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Font typeface="Arial"/>
              <a:buNone/>
            </a:pPr>
            <a:r>
              <a:rPr b="1" lang="en" sz="1300">
                <a:solidFill>
                  <a:schemeClr val="dk1"/>
                </a:solidFill>
                <a:latin typeface="Times New Roman"/>
                <a:ea typeface="Times New Roman"/>
                <a:cs typeface="Times New Roman"/>
                <a:sym typeface="Times New Roman"/>
              </a:rPr>
              <a:t>K.T. Marg, Vartak College Campus, Vasai Rd, Vasai-Virar, Maharashtra 401202</a:t>
            </a:r>
            <a:endParaRPr sz="13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Font typeface="Arial"/>
              <a:buNone/>
            </a:pPr>
            <a:r>
              <a:t/>
            </a:r>
            <a:endParaRPr b="1" sz="13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Font typeface="Arial"/>
              <a:buNone/>
            </a:pPr>
            <a:r>
              <a:rPr b="1" lang="en" sz="1300">
                <a:solidFill>
                  <a:schemeClr val="dk1"/>
                </a:solidFill>
                <a:latin typeface="Times New Roman"/>
                <a:ea typeface="Times New Roman"/>
                <a:cs typeface="Times New Roman"/>
                <a:sym typeface="Times New Roman"/>
              </a:rPr>
              <a:t>Department of Computer Science and Engineering [Data Science]</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0" y="88175"/>
            <a:ext cx="9037800" cy="7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3600"/>
              <a:buFont typeface="Cambria"/>
              <a:buNone/>
            </a:pPr>
            <a:r>
              <a:rPr lang="en" sz="3600">
                <a:latin typeface="Times New Roman"/>
                <a:ea typeface="Times New Roman"/>
                <a:cs typeface="Times New Roman"/>
                <a:sym typeface="Times New Roman"/>
              </a:rPr>
              <a:t>Details of Hardware / Software used</a:t>
            </a:r>
            <a:br>
              <a:rPr lang="en" sz="3600">
                <a:latin typeface="Times New Roman"/>
                <a:ea typeface="Times New Roman"/>
                <a:cs typeface="Times New Roman"/>
                <a:sym typeface="Times New Roman"/>
              </a:rPr>
            </a:br>
            <a:endParaRPr sz="3600">
              <a:latin typeface="Times New Roman"/>
              <a:ea typeface="Times New Roman"/>
              <a:cs typeface="Times New Roman"/>
              <a:sym typeface="Times New Roman"/>
            </a:endParaRPr>
          </a:p>
          <a:p>
            <a:pPr indent="0" lvl="0" marL="0" rtl="0" algn="ctr">
              <a:spcBef>
                <a:spcPts val="0"/>
              </a:spcBef>
              <a:spcAft>
                <a:spcPts val="0"/>
              </a:spcAft>
              <a:buNone/>
            </a:pPr>
            <a:r>
              <a:t/>
            </a:r>
            <a:endParaRPr sz="3600">
              <a:latin typeface="Times New Roman"/>
              <a:ea typeface="Times New Roman"/>
              <a:cs typeface="Times New Roman"/>
              <a:sym typeface="Times New Roman"/>
            </a:endParaRPr>
          </a:p>
        </p:txBody>
      </p:sp>
      <p:sp>
        <p:nvSpPr>
          <p:cNvPr id="108" name="Google Shape;108;p22"/>
          <p:cNvSpPr txBox="1"/>
          <p:nvPr>
            <p:ph idx="1" type="body"/>
          </p:nvPr>
        </p:nvSpPr>
        <p:spPr>
          <a:xfrm>
            <a:off x="453750" y="869675"/>
            <a:ext cx="8130300" cy="3908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600">
                <a:solidFill>
                  <a:schemeClr val="dk1"/>
                </a:solidFill>
                <a:latin typeface="Times New Roman"/>
                <a:ea typeface="Times New Roman"/>
                <a:cs typeface="Times New Roman"/>
                <a:sym typeface="Times New Roman"/>
              </a:rPr>
              <a:t>Hardware:</a:t>
            </a:r>
            <a:endParaRPr b="1" sz="1600">
              <a:solidFill>
                <a:schemeClr val="dk1"/>
              </a:solidFill>
              <a:latin typeface="Times New Roman"/>
              <a:ea typeface="Times New Roman"/>
              <a:cs typeface="Times New Roman"/>
              <a:sym typeface="Times New Roman"/>
            </a:endParaRPr>
          </a:p>
          <a:p>
            <a:pPr indent="-330200" lvl="0" marL="457200" rtl="0" algn="l">
              <a:lnSpc>
                <a:spcPct val="115000"/>
              </a:lnSpc>
              <a:spcBef>
                <a:spcPts val="120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RAM:</a:t>
            </a:r>
            <a:r>
              <a:rPr lang="en" sz="1600">
                <a:solidFill>
                  <a:schemeClr val="dk1"/>
                </a:solidFill>
                <a:latin typeface="Times New Roman"/>
                <a:ea typeface="Times New Roman"/>
                <a:cs typeface="Times New Roman"/>
                <a:sym typeface="Times New Roman"/>
              </a:rPr>
              <a:t> 16GB</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Processor: </a:t>
            </a:r>
            <a:r>
              <a:rPr lang="en" sz="1600">
                <a:solidFill>
                  <a:schemeClr val="dk1"/>
                </a:solidFill>
                <a:latin typeface="Times New Roman"/>
                <a:ea typeface="Times New Roman"/>
                <a:cs typeface="Times New Roman"/>
                <a:sym typeface="Times New Roman"/>
              </a:rPr>
              <a:t>Latest Generation</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600">
                <a:solidFill>
                  <a:schemeClr val="dk1"/>
                </a:solidFill>
                <a:latin typeface="Times New Roman"/>
                <a:ea typeface="Times New Roman"/>
                <a:cs typeface="Times New Roman"/>
                <a:sym typeface="Times New Roman"/>
              </a:rPr>
              <a:t>Software:</a:t>
            </a:r>
            <a:endParaRPr b="1" sz="1600">
              <a:solidFill>
                <a:schemeClr val="dk1"/>
              </a:solidFill>
              <a:latin typeface="Times New Roman"/>
              <a:ea typeface="Times New Roman"/>
              <a:cs typeface="Times New Roman"/>
              <a:sym typeface="Times New Roman"/>
            </a:endParaRPr>
          </a:p>
          <a:p>
            <a:pPr indent="-330200" lvl="0" marL="457200" rtl="0" algn="l">
              <a:lnSpc>
                <a:spcPct val="115000"/>
              </a:lnSpc>
              <a:spcBef>
                <a:spcPts val="120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Operating System:</a:t>
            </a:r>
            <a:r>
              <a:rPr lang="en" sz="1600">
                <a:solidFill>
                  <a:schemeClr val="dk1"/>
                </a:solidFill>
                <a:latin typeface="Times New Roman"/>
                <a:ea typeface="Times New Roman"/>
                <a:cs typeface="Times New Roman"/>
                <a:sym typeface="Times New Roman"/>
              </a:rPr>
              <a:t> Windows/Linux</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IDE:</a:t>
            </a:r>
            <a:r>
              <a:rPr lang="en" sz="1600">
                <a:solidFill>
                  <a:schemeClr val="dk1"/>
                </a:solidFill>
                <a:latin typeface="Times New Roman"/>
                <a:ea typeface="Times New Roman"/>
                <a:cs typeface="Times New Roman"/>
                <a:sym typeface="Times New Roman"/>
              </a:rPr>
              <a:t> Visual Studio Code</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Programming Languages:</a:t>
            </a:r>
            <a:r>
              <a:rPr lang="en" sz="1600">
                <a:solidFill>
                  <a:schemeClr val="dk1"/>
                </a:solidFill>
                <a:latin typeface="Times New Roman"/>
                <a:ea typeface="Times New Roman"/>
                <a:cs typeface="Times New Roman"/>
                <a:sym typeface="Times New Roman"/>
              </a:rPr>
              <a:t> HTML, JavaScript, Python</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Libraries/Frameworks:</a:t>
            </a:r>
            <a:r>
              <a:rPr lang="en" sz="1600">
                <a:solidFill>
                  <a:schemeClr val="dk1"/>
                </a:solidFill>
                <a:latin typeface="Times New Roman"/>
                <a:ea typeface="Times New Roman"/>
                <a:cs typeface="Times New Roman"/>
                <a:sym typeface="Times New Roman"/>
              </a:rPr>
              <a:t> Flask, Web3.py, SQLAlchemy</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Browser Extension:</a:t>
            </a:r>
            <a:r>
              <a:rPr lang="en" sz="1600">
                <a:solidFill>
                  <a:schemeClr val="dk1"/>
                </a:solidFill>
                <a:latin typeface="Times New Roman"/>
                <a:ea typeface="Times New Roman"/>
                <a:cs typeface="Times New Roman"/>
                <a:sym typeface="Times New Roman"/>
              </a:rPr>
              <a:t> MetaMask</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8450" y="53600"/>
            <a:ext cx="9037800" cy="42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Output</a:t>
            </a:r>
            <a:endParaRPr sz="3600">
              <a:latin typeface="Times New Roman"/>
              <a:ea typeface="Times New Roman"/>
              <a:cs typeface="Times New Roman"/>
              <a:sym typeface="Times New Roman"/>
            </a:endParaRPr>
          </a:p>
        </p:txBody>
      </p:sp>
      <p:pic>
        <p:nvPicPr>
          <p:cNvPr id="114" name="Google Shape;114;p23"/>
          <p:cNvPicPr preferRelativeResize="0"/>
          <p:nvPr/>
        </p:nvPicPr>
        <p:blipFill>
          <a:blip r:embed="rId3">
            <a:alphaModFix/>
          </a:blip>
          <a:stretch>
            <a:fillRect/>
          </a:stretch>
        </p:blipFill>
        <p:spPr>
          <a:xfrm>
            <a:off x="416650" y="960200"/>
            <a:ext cx="8362101" cy="364502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4"/>
          <p:cNvPicPr preferRelativeResize="0"/>
          <p:nvPr/>
        </p:nvPicPr>
        <p:blipFill>
          <a:blip r:embed="rId3">
            <a:alphaModFix/>
          </a:blip>
          <a:stretch>
            <a:fillRect/>
          </a:stretch>
        </p:blipFill>
        <p:spPr>
          <a:xfrm>
            <a:off x="411000" y="834963"/>
            <a:ext cx="8318425" cy="362597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5"/>
          <p:cNvPicPr preferRelativeResize="0"/>
          <p:nvPr/>
        </p:nvPicPr>
        <p:blipFill>
          <a:blip r:embed="rId3">
            <a:alphaModFix/>
          </a:blip>
          <a:stretch>
            <a:fillRect/>
          </a:stretch>
        </p:blipFill>
        <p:spPr>
          <a:xfrm>
            <a:off x="228600" y="838200"/>
            <a:ext cx="8729975" cy="373542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6"/>
          <p:cNvPicPr preferRelativeResize="0"/>
          <p:nvPr/>
        </p:nvPicPr>
        <p:blipFill>
          <a:blip r:embed="rId3">
            <a:alphaModFix/>
          </a:blip>
          <a:stretch>
            <a:fillRect/>
          </a:stretch>
        </p:blipFill>
        <p:spPr>
          <a:xfrm>
            <a:off x="1113000" y="315200"/>
            <a:ext cx="6753426" cy="45131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7"/>
          <p:cNvSpPr txBox="1"/>
          <p:nvPr>
            <p:ph type="title"/>
          </p:nvPr>
        </p:nvSpPr>
        <p:spPr>
          <a:xfrm>
            <a:off x="0" y="88175"/>
            <a:ext cx="9037800" cy="7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Result analysis</a:t>
            </a:r>
            <a:endParaRPr sz="3600">
              <a:latin typeface="Times New Roman"/>
              <a:ea typeface="Times New Roman"/>
              <a:cs typeface="Times New Roman"/>
              <a:sym typeface="Times New Roman"/>
            </a:endParaRPr>
          </a:p>
        </p:txBody>
      </p:sp>
      <p:sp>
        <p:nvSpPr>
          <p:cNvPr id="135" name="Google Shape;135;p27"/>
          <p:cNvSpPr txBox="1"/>
          <p:nvPr>
            <p:ph idx="1" type="body"/>
          </p:nvPr>
        </p:nvSpPr>
        <p:spPr>
          <a:xfrm>
            <a:off x="228600" y="793475"/>
            <a:ext cx="8679000" cy="4010700"/>
          </a:xfrm>
          <a:prstGeom prst="rect">
            <a:avLst/>
          </a:prstGeom>
        </p:spPr>
        <p:txBody>
          <a:bodyPr anchorCtr="0" anchor="t" bIns="91425" lIns="91425" spcFirstLastPara="1" rIns="91425" wrap="square" tIns="91425">
            <a:noAutofit/>
          </a:bodyPr>
          <a:lstStyle/>
          <a:p>
            <a:pPr indent="0" lvl="0" marL="0" rtl="0" algn="just">
              <a:lnSpc>
                <a:spcPct val="100000"/>
              </a:lnSpc>
              <a:spcBef>
                <a:spcPts val="1000"/>
              </a:spcBef>
              <a:spcAft>
                <a:spcPts val="0"/>
              </a:spcAft>
              <a:buClr>
                <a:schemeClr val="dk1"/>
              </a:buClr>
              <a:buSzPts val="1100"/>
              <a:buFont typeface="Arial"/>
              <a:buNone/>
            </a:pPr>
            <a:r>
              <a:rPr b="1" lang="en" sz="2200">
                <a:solidFill>
                  <a:schemeClr val="dk1"/>
                </a:solidFill>
                <a:latin typeface="Times New Roman"/>
                <a:ea typeface="Times New Roman"/>
                <a:cs typeface="Times New Roman"/>
                <a:sym typeface="Times New Roman"/>
              </a:rPr>
              <a:t>Improved Transparency:</a:t>
            </a:r>
            <a:endParaRPr b="1" sz="2200">
              <a:solidFill>
                <a:schemeClr val="dk1"/>
              </a:solidFill>
              <a:latin typeface="Times New Roman"/>
              <a:ea typeface="Times New Roman"/>
              <a:cs typeface="Times New Roman"/>
              <a:sym typeface="Times New Roman"/>
            </a:endParaRPr>
          </a:p>
          <a:p>
            <a:pPr indent="-368300" lvl="0" marL="457200" rtl="0" algn="just">
              <a:lnSpc>
                <a:spcPct val="100000"/>
              </a:lnSpc>
              <a:spcBef>
                <a:spcPts val="120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Transactions are recorded on the blockchain, ensuring full transparency and traceability for users and companies.</a:t>
            </a:r>
            <a:endParaRPr sz="2200">
              <a:solidFill>
                <a:schemeClr val="dk1"/>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Clr>
                <a:schemeClr val="dk1"/>
              </a:buClr>
              <a:buSzPts val="1100"/>
              <a:buFont typeface="Arial"/>
              <a:buNone/>
            </a:pPr>
            <a:r>
              <a:rPr b="1" lang="en" sz="2200">
                <a:solidFill>
                  <a:schemeClr val="dk1"/>
                </a:solidFill>
                <a:latin typeface="Times New Roman"/>
                <a:ea typeface="Times New Roman"/>
                <a:cs typeface="Times New Roman"/>
                <a:sym typeface="Times New Roman"/>
              </a:rPr>
              <a:t>Increased Efficiency:</a:t>
            </a:r>
            <a:endParaRPr b="1" sz="2200">
              <a:solidFill>
                <a:schemeClr val="dk1"/>
              </a:solidFill>
              <a:latin typeface="Times New Roman"/>
              <a:ea typeface="Times New Roman"/>
              <a:cs typeface="Times New Roman"/>
              <a:sym typeface="Times New Roman"/>
            </a:endParaRPr>
          </a:p>
          <a:p>
            <a:pPr indent="-368300" lvl="0" marL="457200" rtl="0" algn="just">
              <a:lnSpc>
                <a:spcPct val="100000"/>
              </a:lnSpc>
              <a:spcBef>
                <a:spcPts val="100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Automation through smart contracts significantly reduces manual intervention, cutting down operational costs and time.</a:t>
            </a:r>
            <a:endParaRPr sz="2200">
              <a:solidFill>
                <a:schemeClr val="dk1"/>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Clr>
                <a:schemeClr val="dk1"/>
              </a:buClr>
              <a:buSzPts val="1100"/>
              <a:buFont typeface="Arial"/>
              <a:buNone/>
            </a:pPr>
            <a:r>
              <a:rPr b="1" lang="en" sz="2200">
                <a:solidFill>
                  <a:schemeClr val="dk1"/>
                </a:solidFill>
                <a:latin typeface="Times New Roman"/>
                <a:ea typeface="Times New Roman"/>
                <a:cs typeface="Times New Roman"/>
                <a:sym typeface="Times New Roman"/>
              </a:rPr>
              <a:t>Enhanced Security:</a:t>
            </a:r>
            <a:endParaRPr b="1" sz="2200">
              <a:solidFill>
                <a:schemeClr val="dk1"/>
              </a:solidFill>
              <a:latin typeface="Times New Roman"/>
              <a:ea typeface="Times New Roman"/>
              <a:cs typeface="Times New Roman"/>
              <a:sym typeface="Times New Roman"/>
            </a:endParaRPr>
          </a:p>
          <a:p>
            <a:pPr indent="-368300" lvl="0" marL="457200" rtl="0" algn="just">
              <a:lnSpc>
                <a:spcPct val="100000"/>
              </a:lnSpc>
              <a:spcBef>
                <a:spcPts val="1000"/>
              </a:spcBef>
              <a:spcAft>
                <a:spcPts val="120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Blockchain’s decentralized nature provides robust security, minimizing risks like fraud and unauthorized alterations.</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type="title"/>
          </p:nvPr>
        </p:nvSpPr>
        <p:spPr>
          <a:xfrm>
            <a:off x="0" y="88175"/>
            <a:ext cx="9037800" cy="7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Result analysis</a:t>
            </a:r>
            <a:endParaRPr sz="3600">
              <a:latin typeface="Times New Roman"/>
              <a:ea typeface="Times New Roman"/>
              <a:cs typeface="Times New Roman"/>
              <a:sym typeface="Times New Roman"/>
            </a:endParaRPr>
          </a:p>
        </p:txBody>
      </p:sp>
      <p:sp>
        <p:nvSpPr>
          <p:cNvPr id="141" name="Google Shape;141;p28"/>
          <p:cNvSpPr txBox="1"/>
          <p:nvPr>
            <p:ph idx="1" type="body"/>
          </p:nvPr>
        </p:nvSpPr>
        <p:spPr>
          <a:xfrm>
            <a:off x="304800" y="945875"/>
            <a:ext cx="8608500" cy="3744300"/>
          </a:xfrm>
          <a:prstGeom prst="rect">
            <a:avLst/>
          </a:prstGeom>
        </p:spPr>
        <p:txBody>
          <a:bodyPr anchorCtr="0" anchor="t" bIns="91425" lIns="91425" spcFirstLastPara="1" rIns="91425" wrap="square" tIns="91425">
            <a:noAutofit/>
          </a:bodyPr>
          <a:lstStyle/>
          <a:p>
            <a:pPr indent="0" lvl="0" marL="0" rtl="0" algn="just">
              <a:lnSpc>
                <a:spcPct val="100000"/>
              </a:lnSpc>
              <a:spcBef>
                <a:spcPts val="1000"/>
              </a:spcBef>
              <a:spcAft>
                <a:spcPts val="0"/>
              </a:spcAft>
              <a:buNone/>
            </a:pPr>
            <a:r>
              <a:rPr b="1" lang="en" sz="2200">
                <a:solidFill>
                  <a:schemeClr val="dk1"/>
                </a:solidFill>
                <a:latin typeface="Times New Roman"/>
                <a:ea typeface="Times New Roman"/>
                <a:cs typeface="Times New Roman"/>
                <a:sym typeface="Times New Roman"/>
              </a:rPr>
              <a:t>Interoperability:</a:t>
            </a:r>
            <a:endParaRPr b="1" sz="2200">
              <a:solidFill>
                <a:schemeClr val="dk1"/>
              </a:solidFill>
              <a:latin typeface="Times New Roman"/>
              <a:ea typeface="Times New Roman"/>
              <a:cs typeface="Times New Roman"/>
              <a:sym typeface="Times New Roman"/>
            </a:endParaRPr>
          </a:p>
          <a:p>
            <a:pPr indent="-368300" lvl="0" marL="457200" rtl="0" algn="just">
              <a:lnSpc>
                <a:spcPct val="100000"/>
              </a:lnSpc>
              <a:spcBef>
                <a:spcPts val="100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Users can seamlessly transfer and redeem loyalty points across multiple companies, increasing system flexibility.</a:t>
            </a:r>
            <a:endParaRPr sz="2200">
              <a:solidFill>
                <a:schemeClr val="dk1"/>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b="1" lang="en" sz="2200">
                <a:solidFill>
                  <a:schemeClr val="dk1"/>
                </a:solidFill>
                <a:latin typeface="Times New Roman"/>
                <a:ea typeface="Times New Roman"/>
                <a:cs typeface="Times New Roman"/>
                <a:sym typeface="Times New Roman"/>
              </a:rPr>
              <a:t>User Adoption Challenges:</a:t>
            </a:r>
            <a:endParaRPr b="1" sz="2200">
              <a:solidFill>
                <a:schemeClr val="dk1"/>
              </a:solidFill>
              <a:latin typeface="Times New Roman"/>
              <a:ea typeface="Times New Roman"/>
              <a:cs typeface="Times New Roman"/>
              <a:sym typeface="Times New Roman"/>
            </a:endParaRPr>
          </a:p>
          <a:p>
            <a:pPr indent="-368300" lvl="0" marL="457200" rtl="0" algn="just">
              <a:lnSpc>
                <a:spcPct val="100000"/>
              </a:lnSpc>
              <a:spcBef>
                <a:spcPts val="1000"/>
              </a:spcBef>
              <a:spcAft>
                <a:spcPts val="120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Initial user adoption can be slow due to the need for familiarization with blockchain-based platforms.</a:t>
            </a:r>
            <a:endParaRPr b="1" sz="22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0" y="88175"/>
            <a:ext cx="9037800" cy="1043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Conclusion</a:t>
            </a:r>
            <a:endParaRPr sz="3600">
              <a:latin typeface="Times New Roman"/>
              <a:ea typeface="Times New Roman"/>
              <a:cs typeface="Times New Roman"/>
              <a:sym typeface="Times New Roman"/>
            </a:endParaRPr>
          </a:p>
        </p:txBody>
      </p:sp>
      <p:sp>
        <p:nvSpPr>
          <p:cNvPr id="147" name="Google Shape;147;p29"/>
          <p:cNvSpPr txBox="1"/>
          <p:nvPr>
            <p:ph idx="1" type="body"/>
          </p:nvPr>
        </p:nvSpPr>
        <p:spPr>
          <a:xfrm>
            <a:off x="264450" y="986875"/>
            <a:ext cx="8661300" cy="3801000"/>
          </a:xfrm>
          <a:prstGeom prst="rect">
            <a:avLst/>
          </a:prstGeom>
        </p:spPr>
        <p:txBody>
          <a:bodyPr anchorCtr="0" anchor="t" bIns="91425" lIns="91425" spcFirstLastPara="1" rIns="91425" wrap="square" tIns="91425">
            <a:noAutofit/>
          </a:bodyPr>
          <a:lstStyle/>
          <a:p>
            <a:pPr indent="-368300" lvl="0" marL="457200" rtl="0" algn="just">
              <a:lnSpc>
                <a:spcPct val="100000"/>
              </a:lnSpc>
              <a:spcBef>
                <a:spcPts val="1000"/>
              </a:spcBef>
              <a:spcAft>
                <a:spcPts val="0"/>
              </a:spcAft>
              <a:buClr>
                <a:schemeClr val="dk1"/>
              </a:buClr>
              <a:buSzPts val="2200"/>
              <a:buFont typeface="Times New Roman"/>
              <a:buChar char="●"/>
            </a:pPr>
            <a:r>
              <a:rPr b="1" lang="en" sz="2200">
                <a:solidFill>
                  <a:schemeClr val="dk1"/>
                </a:solidFill>
                <a:latin typeface="Times New Roman"/>
                <a:ea typeface="Times New Roman"/>
                <a:cs typeface="Times New Roman"/>
                <a:sym typeface="Times New Roman"/>
              </a:rPr>
              <a:t>Revolutionizes Loyalty Management:</a:t>
            </a:r>
            <a:r>
              <a:rPr lang="en" sz="2200">
                <a:solidFill>
                  <a:schemeClr val="dk1"/>
                </a:solidFill>
                <a:latin typeface="Times New Roman"/>
                <a:ea typeface="Times New Roman"/>
                <a:cs typeface="Times New Roman"/>
                <a:sym typeface="Times New Roman"/>
              </a:rPr>
              <a:t> Uses blockchain for enhanced transparency, security, and interoperability.</a:t>
            </a:r>
            <a:endParaRPr sz="2200">
              <a:solidFill>
                <a:schemeClr val="dk1"/>
              </a:solidFill>
              <a:latin typeface="Times New Roman"/>
              <a:ea typeface="Times New Roman"/>
              <a:cs typeface="Times New Roman"/>
              <a:sym typeface="Times New Roman"/>
            </a:endParaRPr>
          </a:p>
          <a:p>
            <a:pPr indent="-368300" lvl="0" marL="457200" rtl="0" algn="just">
              <a:lnSpc>
                <a:spcPct val="100000"/>
              </a:lnSpc>
              <a:spcBef>
                <a:spcPts val="1200"/>
              </a:spcBef>
              <a:spcAft>
                <a:spcPts val="0"/>
              </a:spcAft>
              <a:buClr>
                <a:schemeClr val="dk1"/>
              </a:buClr>
              <a:buSzPts val="2200"/>
              <a:buFont typeface="Times New Roman"/>
              <a:buChar char="●"/>
            </a:pPr>
            <a:r>
              <a:rPr b="1" lang="en" sz="2200">
                <a:solidFill>
                  <a:schemeClr val="dk1"/>
                </a:solidFill>
                <a:latin typeface="Times New Roman"/>
                <a:ea typeface="Times New Roman"/>
                <a:cs typeface="Times New Roman"/>
                <a:sym typeface="Times New Roman"/>
              </a:rPr>
              <a:t>Decentralized Platform:</a:t>
            </a:r>
            <a:r>
              <a:rPr lang="en" sz="2200">
                <a:solidFill>
                  <a:schemeClr val="dk1"/>
                </a:solidFill>
                <a:latin typeface="Times New Roman"/>
                <a:ea typeface="Times New Roman"/>
                <a:cs typeface="Times New Roman"/>
                <a:sym typeface="Times New Roman"/>
              </a:rPr>
              <a:t> Automates point issuance, redemption, and transfer via smart contracts.</a:t>
            </a:r>
            <a:endParaRPr sz="2200">
              <a:solidFill>
                <a:schemeClr val="dk1"/>
              </a:solidFill>
              <a:latin typeface="Times New Roman"/>
              <a:ea typeface="Times New Roman"/>
              <a:cs typeface="Times New Roman"/>
              <a:sym typeface="Times New Roman"/>
            </a:endParaRPr>
          </a:p>
          <a:p>
            <a:pPr indent="-368300" lvl="0" marL="457200" rtl="0" algn="just">
              <a:lnSpc>
                <a:spcPct val="100000"/>
              </a:lnSpc>
              <a:spcBef>
                <a:spcPts val="1000"/>
              </a:spcBef>
              <a:spcAft>
                <a:spcPts val="0"/>
              </a:spcAft>
              <a:buClr>
                <a:schemeClr val="dk1"/>
              </a:buClr>
              <a:buSzPts val="2200"/>
              <a:buFont typeface="Times New Roman"/>
              <a:buChar char="●"/>
            </a:pPr>
            <a:r>
              <a:rPr b="1" lang="en" sz="2200">
                <a:solidFill>
                  <a:schemeClr val="dk1"/>
                </a:solidFill>
                <a:latin typeface="Times New Roman"/>
                <a:ea typeface="Times New Roman"/>
                <a:cs typeface="Times New Roman"/>
                <a:sym typeface="Times New Roman"/>
              </a:rPr>
              <a:t>Increased User Engagement:</a:t>
            </a:r>
            <a:r>
              <a:rPr lang="en" sz="2200">
                <a:solidFill>
                  <a:schemeClr val="dk1"/>
                </a:solidFill>
                <a:latin typeface="Times New Roman"/>
                <a:ea typeface="Times New Roman"/>
                <a:cs typeface="Times New Roman"/>
                <a:sym typeface="Times New Roman"/>
              </a:rPr>
              <a:t> Early results show improved user trust and interaction.</a:t>
            </a:r>
            <a:endParaRPr sz="2200">
              <a:solidFill>
                <a:schemeClr val="dk1"/>
              </a:solidFill>
              <a:latin typeface="Times New Roman"/>
              <a:ea typeface="Times New Roman"/>
              <a:cs typeface="Times New Roman"/>
              <a:sym typeface="Times New Roman"/>
            </a:endParaRPr>
          </a:p>
          <a:p>
            <a:pPr indent="-368300" lvl="0" marL="457200" rtl="0" algn="just">
              <a:lnSpc>
                <a:spcPct val="100000"/>
              </a:lnSpc>
              <a:spcBef>
                <a:spcPts val="1000"/>
              </a:spcBef>
              <a:spcAft>
                <a:spcPts val="0"/>
              </a:spcAft>
              <a:buClr>
                <a:schemeClr val="dk1"/>
              </a:buClr>
              <a:buSzPts val="2200"/>
              <a:buFont typeface="Times New Roman"/>
              <a:buChar char="●"/>
            </a:pPr>
            <a:r>
              <a:rPr b="1" lang="en" sz="2200">
                <a:solidFill>
                  <a:schemeClr val="dk1"/>
                </a:solidFill>
                <a:latin typeface="Times New Roman"/>
                <a:ea typeface="Times New Roman"/>
                <a:cs typeface="Times New Roman"/>
                <a:sym typeface="Times New Roman"/>
              </a:rPr>
              <a:t>Challenges:</a:t>
            </a:r>
            <a:r>
              <a:rPr lang="en" sz="2200">
                <a:solidFill>
                  <a:schemeClr val="dk1"/>
                </a:solidFill>
                <a:latin typeface="Times New Roman"/>
                <a:ea typeface="Times New Roman"/>
                <a:cs typeface="Times New Roman"/>
                <a:sym typeface="Times New Roman"/>
              </a:rPr>
              <a:t> Needs to address user adoption and scalability issues.</a:t>
            </a:r>
            <a:endParaRPr sz="2200">
              <a:solidFill>
                <a:schemeClr val="dk1"/>
              </a:solidFill>
              <a:latin typeface="Times New Roman"/>
              <a:ea typeface="Times New Roman"/>
              <a:cs typeface="Times New Roman"/>
              <a:sym typeface="Times New Roman"/>
            </a:endParaRPr>
          </a:p>
          <a:p>
            <a:pPr indent="-368300" lvl="0" marL="457200" rtl="0" algn="just">
              <a:lnSpc>
                <a:spcPct val="100000"/>
              </a:lnSpc>
              <a:spcBef>
                <a:spcPts val="1000"/>
              </a:spcBef>
              <a:spcAft>
                <a:spcPts val="1200"/>
              </a:spcAft>
              <a:buClr>
                <a:schemeClr val="dk1"/>
              </a:buClr>
              <a:buSzPts val="2200"/>
              <a:buFont typeface="Times New Roman"/>
              <a:buChar char="●"/>
            </a:pPr>
            <a:r>
              <a:rPr b="1" lang="en" sz="2200">
                <a:solidFill>
                  <a:schemeClr val="dk1"/>
                </a:solidFill>
                <a:latin typeface="Times New Roman"/>
                <a:ea typeface="Times New Roman"/>
                <a:cs typeface="Times New Roman"/>
                <a:sym typeface="Times New Roman"/>
              </a:rPr>
              <a:t>Future Enhancements:</a:t>
            </a:r>
            <a:r>
              <a:rPr lang="en" sz="2200">
                <a:solidFill>
                  <a:schemeClr val="dk1"/>
                </a:solidFill>
                <a:latin typeface="Times New Roman"/>
                <a:ea typeface="Times New Roman"/>
                <a:cs typeface="Times New Roman"/>
                <a:sym typeface="Times New Roman"/>
              </a:rPr>
              <a:t> Plans for gamification and expanded partnerships.</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0"/>
          <p:cNvSpPr txBox="1"/>
          <p:nvPr>
            <p:ph type="title"/>
          </p:nvPr>
        </p:nvSpPr>
        <p:spPr>
          <a:xfrm>
            <a:off x="0" y="88175"/>
            <a:ext cx="9037800" cy="1043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References</a:t>
            </a:r>
            <a:endParaRPr sz="3600">
              <a:latin typeface="Times New Roman"/>
              <a:ea typeface="Times New Roman"/>
              <a:cs typeface="Times New Roman"/>
              <a:sym typeface="Times New Roman"/>
            </a:endParaRPr>
          </a:p>
        </p:txBody>
      </p:sp>
      <p:sp>
        <p:nvSpPr>
          <p:cNvPr id="153" name="Google Shape;153;p30"/>
          <p:cNvSpPr txBox="1"/>
          <p:nvPr>
            <p:ph idx="1" type="body"/>
          </p:nvPr>
        </p:nvSpPr>
        <p:spPr>
          <a:xfrm>
            <a:off x="304800" y="923100"/>
            <a:ext cx="8545800" cy="3702900"/>
          </a:xfrm>
          <a:prstGeom prst="rect">
            <a:avLst/>
          </a:prstGeom>
        </p:spPr>
        <p:txBody>
          <a:bodyPr anchorCtr="0" anchor="t" bIns="91425" lIns="91425" spcFirstLastPara="1" rIns="91425" wrap="square" tIns="91425">
            <a:noAutofit/>
          </a:bodyPr>
          <a:lstStyle/>
          <a:p>
            <a:pPr indent="0" lvl="0" marL="0" rtl="0" algn="just">
              <a:lnSpc>
                <a:spcPct val="100000"/>
              </a:lnSpc>
              <a:spcBef>
                <a:spcPts val="1000"/>
              </a:spcBef>
              <a:spcAft>
                <a:spcPts val="0"/>
              </a:spcAft>
              <a:buNone/>
            </a:pPr>
            <a:r>
              <a:rPr lang="en" sz="2200">
                <a:solidFill>
                  <a:srgbClr val="000000"/>
                </a:solidFill>
                <a:highlight>
                  <a:srgbClr val="FFFFFF"/>
                </a:highlight>
                <a:latin typeface="Times New Roman"/>
                <a:ea typeface="Times New Roman"/>
                <a:cs typeface="Times New Roman"/>
                <a:sym typeface="Times New Roman"/>
              </a:rPr>
              <a:t>[1] Buterin, V. (2014). </a:t>
            </a:r>
            <a:r>
              <a:rPr i="1" lang="en" sz="2200">
                <a:solidFill>
                  <a:srgbClr val="000000"/>
                </a:solidFill>
                <a:highlight>
                  <a:srgbClr val="FFFFFF"/>
                </a:highlight>
                <a:latin typeface="Times New Roman"/>
                <a:ea typeface="Times New Roman"/>
                <a:cs typeface="Times New Roman"/>
                <a:sym typeface="Times New Roman"/>
              </a:rPr>
              <a:t>A Next-Generation Smart Contract and Decentralized Application Platform</a:t>
            </a:r>
            <a:r>
              <a:rPr lang="en" sz="2200">
                <a:solidFill>
                  <a:srgbClr val="000000"/>
                </a:solidFill>
                <a:highlight>
                  <a:srgbClr val="FFFFFF"/>
                </a:highlight>
                <a:latin typeface="Times New Roman"/>
                <a:ea typeface="Times New Roman"/>
                <a:cs typeface="Times New Roman"/>
                <a:sym typeface="Times New Roman"/>
              </a:rPr>
              <a:t>. Ethereum White Paper.</a:t>
            </a:r>
            <a:endParaRPr sz="2200">
              <a:solidFill>
                <a:srgbClr val="000000"/>
              </a:solidFill>
              <a:highlight>
                <a:srgbClr val="FFFFFF"/>
              </a:highlight>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rPr lang="en" sz="2200">
                <a:solidFill>
                  <a:srgbClr val="000000"/>
                </a:solidFill>
                <a:highlight>
                  <a:srgbClr val="FFFFFF"/>
                </a:highlight>
                <a:latin typeface="Times New Roman"/>
                <a:ea typeface="Times New Roman"/>
                <a:cs typeface="Times New Roman"/>
                <a:sym typeface="Times New Roman"/>
              </a:rPr>
              <a:t>[2] Kumar, V. &amp; Reinartz, W. (2016). </a:t>
            </a:r>
            <a:r>
              <a:rPr i="1" lang="en" sz="2200">
                <a:solidFill>
                  <a:srgbClr val="000000"/>
                </a:solidFill>
                <a:highlight>
                  <a:srgbClr val="FFFFFF"/>
                </a:highlight>
                <a:latin typeface="Times New Roman"/>
                <a:ea typeface="Times New Roman"/>
                <a:cs typeface="Times New Roman"/>
                <a:sym typeface="Times New Roman"/>
              </a:rPr>
              <a:t>Creating Enduring Customer Value</a:t>
            </a:r>
            <a:r>
              <a:rPr lang="en" sz="2200">
                <a:solidFill>
                  <a:srgbClr val="000000"/>
                </a:solidFill>
                <a:highlight>
                  <a:srgbClr val="FFFFFF"/>
                </a:highlight>
                <a:latin typeface="Times New Roman"/>
                <a:ea typeface="Times New Roman"/>
                <a:cs typeface="Times New Roman"/>
                <a:sym typeface="Times New Roman"/>
              </a:rPr>
              <a:t>. Harvard Business Review.</a:t>
            </a:r>
            <a:endParaRPr sz="2200">
              <a:solidFill>
                <a:srgbClr val="000000"/>
              </a:solidFill>
              <a:highlight>
                <a:srgbClr val="FFFFFF"/>
              </a:highlight>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rPr lang="en" sz="2200">
                <a:solidFill>
                  <a:srgbClr val="000000"/>
                </a:solidFill>
                <a:highlight>
                  <a:srgbClr val="FFFFFF"/>
                </a:highlight>
                <a:latin typeface="Times New Roman"/>
                <a:ea typeface="Times New Roman"/>
                <a:cs typeface="Times New Roman"/>
                <a:sym typeface="Times New Roman"/>
              </a:rPr>
              <a:t>[3] Huang, Z., et al. (2020). </a:t>
            </a:r>
            <a:r>
              <a:rPr i="1" lang="en" sz="2200">
                <a:solidFill>
                  <a:srgbClr val="000000"/>
                </a:solidFill>
                <a:highlight>
                  <a:srgbClr val="FFFFFF"/>
                </a:highlight>
                <a:latin typeface="Times New Roman"/>
                <a:ea typeface="Times New Roman"/>
                <a:cs typeface="Times New Roman"/>
                <a:sym typeface="Times New Roman"/>
              </a:rPr>
              <a:t>Blockchain Technology in Loyalty Programs: A Case Study</a:t>
            </a:r>
            <a:r>
              <a:rPr lang="en" sz="2200">
                <a:solidFill>
                  <a:srgbClr val="000000"/>
                </a:solidFill>
                <a:highlight>
                  <a:srgbClr val="FFFFFF"/>
                </a:highlight>
                <a:latin typeface="Times New Roman"/>
                <a:ea typeface="Times New Roman"/>
                <a:cs typeface="Times New Roman"/>
                <a:sym typeface="Times New Roman"/>
              </a:rPr>
              <a:t>. Journal of Business Research.</a:t>
            </a:r>
            <a:endParaRPr sz="2200">
              <a:solidFill>
                <a:srgbClr val="000000"/>
              </a:solidFill>
              <a:highlight>
                <a:srgbClr val="FFFFFF"/>
              </a:highlight>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rPr lang="en" sz="2200">
                <a:solidFill>
                  <a:srgbClr val="000000"/>
                </a:solidFill>
                <a:highlight>
                  <a:srgbClr val="FFFFFF"/>
                </a:highlight>
                <a:latin typeface="Times New Roman"/>
                <a:ea typeface="Times New Roman"/>
                <a:cs typeface="Times New Roman"/>
                <a:sym typeface="Times New Roman"/>
              </a:rPr>
              <a:t>[4] Tsiavos, A., et al. (2019). </a:t>
            </a:r>
            <a:r>
              <a:rPr i="1" lang="en" sz="2200">
                <a:solidFill>
                  <a:srgbClr val="000000"/>
                </a:solidFill>
                <a:highlight>
                  <a:srgbClr val="FFFFFF"/>
                </a:highlight>
                <a:latin typeface="Times New Roman"/>
                <a:ea typeface="Times New Roman"/>
                <a:cs typeface="Times New Roman"/>
                <a:sym typeface="Times New Roman"/>
              </a:rPr>
              <a:t>Blockchain Technology and Its Application to Loyalty Programs</a:t>
            </a:r>
            <a:r>
              <a:rPr lang="en" sz="2200">
                <a:solidFill>
                  <a:srgbClr val="000000"/>
                </a:solidFill>
                <a:highlight>
                  <a:srgbClr val="FFFFFF"/>
                </a:highlight>
                <a:latin typeface="Times New Roman"/>
                <a:ea typeface="Times New Roman"/>
                <a:cs typeface="Times New Roman"/>
                <a:sym typeface="Times New Roman"/>
              </a:rPr>
              <a:t>. International Journal of Information Management.</a:t>
            </a:r>
            <a:endParaRPr sz="2200">
              <a:solidFill>
                <a:srgbClr val="000000"/>
              </a:solidFill>
              <a:highlight>
                <a:srgbClr val="FFFFFF"/>
              </a:highlight>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rPr lang="en" sz="2200">
                <a:solidFill>
                  <a:srgbClr val="000000"/>
                </a:solidFill>
                <a:highlight>
                  <a:srgbClr val="FFFFFF"/>
                </a:highlight>
                <a:latin typeface="Times New Roman"/>
                <a:ea typeface="Times New Roman"/>
                <a:cs typeface="Times New Roman"/>
                <a:sym typeface="Times New Roman"/>
              </a:rPr>
              <a:t>[5] Mougayar, W. (2016). </a:t>
            </a:r>
            <a:r>
              <a:rPr i="1" lang="en" sz="2200">
                <a:solidFill>
                  <a:srgbClr val="000000"/>
                </a:solidFill>
                <a:highlight>
                  <a:srgbClr val="FFFFFF"/>
                </a:highlight>
                <a:latin typeface="Times New Roman"/>
                <a:ea typeface="Times New Roman"/>
                <a:cs typeface="Times New Roman"/>
                <a:sym typeface="Times New Roman"/>
              </a:rPr>
              <a:t>The Business Blockchain: Promise, Practice, and the Application of the Next Internet</a:t>
            </a:r>
            <a:r>
              <a:rPr lang="en" sz="2200">
                <a:solidFill>
                  <a:srgbClr val="000000"/>
                </a:solidFill>
                <a:highlight>
                  <a:srgbClr val="FFFFFF"/>
                </a:highlight>
                <a:latin typeface="Times New Roman"/>
                <a:ea typeface="Times New Roman"/>
                <a:cs typeface="Times New Roman"/>
                <a:sym typeface="Times New Roman"/>
              </a:rPr>
              <a:t>. Wiley.</a:t>
            </a:r>
            <a:endParaRPr sz="22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nvSpPr>
        <p:spPr>
          <a:xfrm>
            <a:off x="457200" y="308700"/>
            <a:ext cx="8229600" cy="452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sz="6000">
              <a:solidFill>
                <a:srgbClr val="000000"/>
              </a:solidFill>
              <a:latin typeface="Calibri"/>
              <a:ea typeface="Calibri"/>
              <a:cs typeface="Calibri"/>
              <a:sym typeface="Calibri"/>
            </a:endParaRPr>
          </a:p>
          <a:p>
            <a:pPr indent="0" lvl="0" marL="0" rtl="0" algn="l">
              <a:spcBef>
                <a:spcPts val="0"/>
              </a:spcBef>
              <a:spcAft>
                <a:spcPts val="0"/>
              </a:spcAft>
              <a:buNone/>
            </a:pPr>
            <a:r>
              <a:rPr lang="en" sz="6000">
                <a:solidFill>
                  <a:srgbClr val="000000"/>
                </a:solidFill>
                <a:latin typeface="Calibri"/>
                <a:ea typeface="Calibri"/>
                <a:cs typeface="Calibri"/>
                <a:sym typeface="Calibri"/>
              </a:rPr>
              <a:t>              </a:t>
            </a:r>
            <a:endParaRPr sz="6000">
              <a:solidFill>
                <a:srgbClr val="000000"/>
              </a:solidFill>
              <a:latin typeface="Calibri"/>
              <a:ea typeface="Calibri"/>
              <a:cs typeface="Calibri"/>
              <a:sym typeface="Calibri"/>
            </a:endParaRPr>
          </a:p>
          <a:p>
            <a:pPr indent="0" lvl="0" marL="0" rtl="0" algn="ctr">
              <a:spcBef>
                <a:spcPts val="0"/>
              </a:spcBef>
              <a:spcAft>
                <a:spcPts val="0"/>
              </a:spcAft>
              <a:buNone/>
            </a:pPr>
            <a:r>
              <a:rPr b="1" i="1" lang="en" sz="6000">
                <a:solidFill>
                  <a:srgbClr val="000000"/>
                </a:solidFill>
                <a:latin typeface="Times New Roman"/>
                <a:ea typeface="Times New Roman"/>
                <a:cs typeface="Times New Roman"/>
                <a:sym typeface="Times New Roman"/>
              </a:rPr>
              <a:t>Thank - you</a:t>
            </a:r>
            <a:endParaRPr b="1" i="1" sz="60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0" y="281275"/>
            <a:ext cx="8520600" cy="589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81818"/>
              <a:buFont typeface="Cambria"/>
              <a:buNone/>
            </a:pPr>
            <a:r>
              <a:t/>
            </a:r>
            <a:endParaRPr sz="4400">
              <a:latin typeface="Times New Roman"/>
              <a:ea typeface="Times New Roman"/>
              <a:cs typeface="Times New Roman"/>
              <a:sym typeface="Times New Roman"/>
            </a:endParaRPr>
          </a:p>
          <a:p>
            <a:pPr indent="0" lvl="0" marL="0" rtl="0" algn="l">
              <a:spcBef>
                <a:spcPts val="0"/>
              </a:spcBef>
              <a:spcAft>
                <a:spcPts val="0"/>
              </a:spcAft>
              <a:buClr>
                <a:schemeClr val="dk1"/>
              </a:buClr>
              <a:buSzPct val="30555"/>
              <a:buFont typeface="Arial"/>
              <a:buNone/>
            </a:pPr>
            <a:r>
              <a:rPr lang="en" sz="3600">
                <a:latin typeface="Times New Roman"/>
                <a:ea typeface="Times New Roman"/>
                <a:cs typeface="Times New Roman"/>
                <a:sym typeface="Times New Roman"/>
              </a:rPr>
              <a:t>Contents</a:t>
            </a:r>
            <a:endParaRPr>
              <a:latin typeface="Times New Roman"/>
              <a:ea typeface="Times New Roman"/>
              <a:cs typeface="Times New Roman"/>
              <a:sym typeface="Times New Roman"/>
            </a:endParaRPr>
          </a:p>
        </p:txBody>
      </p:sp>
      <p:sp>
        <p:nvSpPr>
          <p:cNvPr id="62" name="Google Shape;62;p14"/>
          <p:cNvSpPr txBox="1"/>
          <p:nvPr>
            <p:ph idx="1" type="subTitle"/>
          </p:nvPr>
        </p:nvSpPr>
        <p:spPr>
          <a:xfrm>
            <a:off x="93750" y="870775"/>
            <a:ext cx="8988000" cy="4165500"/>
          </a:xfrm>
          <a:prstGeom prst="rect">
            <a:avLst/>
          </a:prstGeom>
        </p:spPr>
        <p:txBody>
          <a:bodyPr anchorCtr="0" anchor="t" bIns="91425" lIns="91425" spcFirstLastPara="1" rIns="91425" wrap="square" tIns="91425">
            <a:normAutofit fontScale="77500" lnSpcReduction="20000"/>
          </a:bodyPr>
          <a:lstStyle/>
          <a:p>
            <a:pPr indent="-308610" lvl="0" marL="342900" rtl="0" algn="l">
              <a:spcBef>
                <a:spcPts val="0"/>
              </a:spcBef>
              <a:spcAft>
                <a:spcPts val="0"/>
              </a:spcAft>
              <a:buClr>
                <a:schemeClr val="dk1"/>
              </a:buClr>
              <a:buSzPct val="100000"/>
              <a:buFont typeface="Times New Roman"/>
              <a:buChar char="•"/>
            </a:pPr>
            <a:r>
              <a:rPr lang="en" sz="2400">
                <a:solidFill>
                  <a:schemeClr val="dk1"/>
                </a:solidFill>
                <a:latin typeface="Times New Roman"/>
                <a:ea typeface="Times New Roman"/>
                <a:cs typeface="Times New Roman"/>
                <a:sym typeface="Times New Roman"/>
              </a:rPr>
              <a:t>Introduction</a:t>
            </a:r>
            <a:endParaRPr sz="3200">
              <a:solidFill>
                <a:schemeClr val="dk1"/>
              </a:solidFill>
              <a:latin typeface="Times New Roman"/>
              <a:ea typeface="Times New Roman"/>
              <a:cs typeface="Times New Roman"/>
              <a:sym typeface="Times New Roman"/>
            </a:endParaRPr>
          </a:p>
          <a:p>
            <a:pPr indent="-308610" lvl="0" marL="342900" rtl="0" algn="l">
              <a:spcBef>
                <a:spcPts val="480"/>
              </a:spcBef>
              <a:spcAft>
                <a:spcPts val="0"/>
              </a:spcAft>
              <a:buClr>
                <a:schemeClr val="dk1"/>
              </a:buClr>
              <a:buSzPct val="100000"/>
              <a:buFont typeface="Times New Roman"/>
              <a:buChar char="•"/>
            </a:pPr>
            <a:r>
              <a:rPr lang="en" sz="2400">
                <a:solidFill>
                  <a:schemeClr val="dk1"/>
                </a:solidFill>
                <a:latin typeface="Times New Roman"/>
                <a:ea typeface="Times New Roman"/>
                <a:cs typeface="Times New Roman"/>
                <a:sym typeface="Times New Roman"/>
              </a:rPr>
              <a:t>Problem Statement</a:t>
            </a:r>
            <a:endParaRPr sz="3200">
              <a:solidFill>
                <a:schemeClr val="dk1"/>
              </a:solidFill>
              <a:latin typeface="Times New Roman"/>
              <a:ea typeface="Times New Roman"/>
              <a:cs typeface="Times New Roman"/>
              <a:sym typeface="Times New Roman"/>
            </a:endParaRPr>
          </a:p>
          <a:p>
            <a:pPr indent="-308610" lvl="0" marL="342900" rtl="0" algn="l">
              <a:spcBef>
                <a:spcPts val="480"/>
              </a:spcBef>
              <a:spcAft>
                <a:spcPts val="0"/>
              </a:spcAft>
              <a:buClr>
                <a:schemeClr val="dk1"/>
              </a:buClr>
              <a:buSzPct val="100000"/>
              <a:buFont typeface="Times New Roman"/>
              <a:buChar char="•"/>
            </a:pPr>
            <a:r>
              <a:rPr lang="en" sz="2400">
                <a:solidFill>
                  <a:schemeClr val="dk1"/>
                </a:solidFill>
                <a:latin typeface="Times New Roman"/>
                <a:ea typeface="Times New Roman"/>
                <a:cs typeface="Times New Roman"/>
                <a:sym typeface="Times New Roman"/>
              </a:rPr>
              <a:t>Literature Survey</a:t>
            </a:r>
            <a:endParaRPr sz="3200">
              <a:solidFill>
                <a:schemeClr val="dk1"/>
              </a:solidFill>
              <a:latin typeface="Times New Roman"/>
              <a:ea typeface="Times New Roman"/>
              <a:cs typeface="Times New Roman"/>
              <a:sym typeface="Times New Roman"/>
            </a:endParaRPr>
          </a:p>
          <a:p>
            <a:pPr indent="-308610" lvl="0" marL="342900" rtl="0" algn="l">
              <a:spcBef>
                <a:spcPts val="480"/>
              </a:spcBef>
              <a:spcAft>
                <a:spcPts val="0"/>
              </a:spcAft>
              <a:buClr>
                <a:schemeClr val="dk1"/>
              </a:buClr>
              <a:buSzPct val="100000"/>
              <a:buFont typeface="Times New Roman"/>
              <a:buChar char="•"/>
            </a:pPr>
            <a:r>
              <a:rPr lang="en" sz="2400">
                <a:solidFill>
                  <a:schemeClr val="dk1"/>
                </a:solidFill>
                <a:latin typeface="Times New Roman"/>
                <a:ea typeface="Times New Roman"/>
                <a:cs typeface="Times New Roman"/>
                <a:sym typeface="Times New Roman"/>
              </a:rPr>
              <a:t>Proposed System</a:t>
            </a:r>
            <a:endParaRPr sz="3200">
              <a:solidFill>
                <a:schemeClr val="dk1"/>
              </a:solidFill>
              <a:latin typeface="Times New Roman"/>
              <a:ea typeface="Times New Roman"/>
              <a:cs typeface="Times New Roman"/>
              <a:sym typeface="Times New Roman"/>
            </a:endParaRPr>
          </a:p>
          <a:p>
            <a:pPr indent="-308610" lvl="0" marL="342900" rtl="0" algn="l">
              <a:spcBef>
                <a:spcPts val="480"/>
              </a:spcBef>
              <a:spcAft>
                <a:spcPts val="0"/>
              </a:spcAft>
              <a:buClr>
                <a:schemeClr val="dk1"/>
              </a:buClr>
              <a:buSzPct val="100000"/>
              <a:buFont typeface="Times New Roman"/>
              <a:buChar char="•"/>
            </a:pPr>
            <a:r>
              <a:rPr lang="en" sz="2400">
                <a:solidFill>
                  <a:schemeClr val="dk1"/>
                </a:solidFill>
                <a:latin typeface="Times New Roman"/>
                <a:ea typeface="Times New Roman"/>
                <a:cs typeface="Times New Roman"/>
                <a:sym typeface="Times New Roman"/>
              </a:rPr>
              <a:t>Architecture / Framework / Block diagram / Algorithm / Process Design</a:t>
            </a:r>
            <a:endParaRPr sz="3200">
              <a:solidFill>
                <a:schemeClr val="dk1"/>
              </a:solidFill>
              <a:latin typeface="Times New Roman"/>
              <a:ea typeface="Times New Roman"/>
              <a:cs typeface="Times New Roman"/>
              <a:sym typeface="Times New Roman"/>
            </a:endParaRPr>
          </a:p>
          <a:p>
            <a:pPr indent="-308610" lvl="0" marL="342900" rtl="0" algn="l">
              <a:spcBef>
                <a:spcPts val="480"/>
              </a:spcBef>
              <a:spcAft>
                <a:spcPts val="0"/>
              </a:spcAft>
              <a:buClr>
                <a:schemeClr val="dk1"/>
              </a:buClr>
              <a:buSzPct val="100000"/>
              <a:buFont typeface="Times New Roman"/>
              <a:buChar char="•"/>
            </a:pPr>
            <a:r>
              <a:rPr lang="en" sz="2400">
                <a:solidFill>
                  <a:schemeClr val="dk1"/>
                </a:solidFill>
                <a:latin typeface="Times New Roman"/>
                <a:ea typeface="Times New Roman"/>
                <a:cs typeface="Times New Roman"/>
                <a:sym typeface="Times New Roman"/>
              </a:rPr>
              <a:t>Details of Hardware / Software used</a:t>
            </a:r>
            <a:endParaRPr sz="3200">
              <a:solidFill>
                <a:schemeClr val="dk1"/>
              </a:solidFill>
              <a:latin typeface="Times New Roman"/>
              <a:ea typeface="Times New Roman"/>
              <a:cs typeface="Times New Roman"/>
              <a:sym typeface="Times New Roman"/>
            </a:endParaRPr>
          </a:p>
          <a:p>
            <a:pPr indent="-308610" lvl="0" marL="342900" rtl="0" algn="l">
              <a:spcBef>
                <a:spcPts val="480"/>
              </a:spcBef>
              <a:spcAft>
                <a:spcPts val="0"/>
              </a:spcAft>
              <a:buClr>
                <a:schemeClr val="dk1"/>
              </a:buClr>
              <a:buSzPct val="100000"/>
              <a:buFont typeface="Times New Roman"/>
              <a:buChar char="•"/>
            </a:pPr>
            <a:r>
              <a:rPr lang="en" sz="2400">
                <a:solidFill>
                  <a:schemeClr val="dk1"/>
                </a:solidFill>
                <a:latin typeface="Times New Roman"/>
                <a:ea typeface="Times New Roman"/>
                <a:cs typeface="Times New Roman"/>
                <a:sym typeface="Times New Roman"/>
              </a:rPr>
              <a:t>Output</a:t>
            </a:r>
            <a:endParaRPr sz="3200">
              <a:solidFill>
                <a:schemeClr val="dk1"/>
              </a:solidFill>
              <a:latin typeface="Times New Roman"/>
              <a:ea typeface="Times New Roman"/>
              <a:cs typeface="Times New Roman"/>
              <a:sym typeface="Times New Roman"/>
            </a:endParaRPr>
          </a:p>
          <a:p>
            <a:pPr indent="-308610" lvl="0" marL="342900" rtl="0" algn="l">
              <a:spcBef>
                <a:spcPts val="480"/>
              </a:spcBef>
              <a:spcAft>
                <a:spcPts val="0"/>
              </a:spcAft>
              <a:buClr>
                <a:schemeClr val="dk1"/>
              </a:buClr>
              <a:buSzPct val="100000"/>
              <a:buFont typeface="Times New Roman"/>
              <a:buChar char="•"/>
            </a:pPr>
            <a:r>
              <a:rPr lang="en" sz="2400">
                <a:solidFill>
                  <a:schemeClr val="dk1"/>
                </a:solidFill>
                <a:latin typeface="Times New Roman"/>
                <a:ea typeface="Times New Roman"/>
                <a:cs typeface="Times New Roman"/>
                <a:sym typeface="Times New Roman"/>
              </a:rPr>
              <a:t>Result Analysis</a:t>
            </a:r>
            <a:endParaRPr sz="3200">
              <a:solidFill>
                <a:schemeClr val="dk1"/>
              </a:solidFill>
              <a:latin typeface="Times New Roman"/>
              <a:ea typeface="Times New Roman"/>
              <a:cs typeface="Times New Roman"/>
              <a:sym typeface="Times New Roman"/>
            </a:endParaRPr>
          </a:p>
          <a:p>
            <a:pPr indent="-308610" lvl="0" marL="342900" rtl="0" algn="l">
              <a:spcBef>
                <a:spcPts val="480"/>
              </a:spcBef>
              <a:spcAft>
                <a:spcPts val="0"/>
              </a:spcAft>
              <a:buClr>
                <a:schemeClr val="dk1"/>
              </a:buClr>
              <a:buSzPct val="100000"/>
              <a:buFont typeface="Times New Roman"/>
              <a:buChar char="•"/>
            </a:pPr>
            <a:r>
              <a:rPr lang="en" sz="2400">
                <a:solidFill>
                  <a:schemeClr val="dk1"/>
                </a:solidFill>
                <a:latin typeface="Times New Roman"/>
                <a:ea typeface="Times New Roman"/>
                <a:cs typeface="Times New Roman"/>
                <a:sym typeface="Times New Roman"/>
              </a:rPr>
              <a:t>Conclusion</a:t>
            </a:r>
            <a:endParaRPr sz="3200">
              <a:solidFill>
                <a:schemeClr val="dk1"/>
              </a:solidFill>
              <a:latin typeface="Times New Roman"/>
              <a:ea typeface="Times New Roman"/>
              <a:cs typeface="Times New Roman"/>
              <a:sym typeface="Times New Roman"/>
            </a:endParaRPr>
          </a:p>
          <a:p>
            <a:pPr indent="-308610" lvl="0" marL="342900" rtl="0" algn="l">
              <a:spcBef>
                <a:spcPts val="480"/>
              </a:spcBef>
              <a:spcAft>
                <a:spcPts val="0"/>
              </a:spcAft>
              <a:buClr>
                <a:schemeClr val="dk1"/>
              </a:buClr>
              <a:buSzPct val="100000"/>
              <a:buFont typeface="Times New Roman"/>
              <a:buChar char="•"/>
            </a:pPr>
            <a:r>
              <a:rPr lang="en" sz="2400">
                <a:solidFill>
                  <a:schemeClr val="dk1"/>
                </a:solidFill>
                <a:latin typeface="Times New Roman"/>
                <a:ea typeface="Times New Roman"/>
                <a:cs typeface="Times New Roman"/>
                <a:sym typeface="Times New Roman"/>
              </a:rPr>
              <a:t>References</a:t>
            </a:r>
            <a:endParaRPr sz="3200">
              <a:solidFill>
                <a:schemeClr val="dk1"/>
              </a:solidFill>
              <a:latin typeface="Times New Roman"/>
              <a:ea typeface="Times New Roman"/>
              <a:cs typeface="Times New Roman"/>
              <a:sym typeface="Times New Roman"/>
            </a:endParaRPr>
          </a:p>
          <a:p>
            <a:pPr indent="-215900" lvl="0" marL="342900" rtl="0" algn="l">
              <a:spcBef>
                <a:spcPts val="400"/>
              </a:spcBef>
              <a:spcAft>
                <a:spcPts val="0"/>
              </a:spcAft>
              <a:buClr>
                <a:schemeClr val="dk1"/>
              </a:buClr>
              <a:buSzPct val="100000"/>
              <a:buFont typeface="Arial"/>
              <a:buNone/>
            </a:pPr>
            <a:r>
              <a:t/>
            </a:r>
            <a:endParaRPr sz="2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252900" y="88175"/>
            <a:ext cx="8520600" cy="867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Introduction</a:t>
            </a:r>
            <a:endParaRPr sz="3600">
              <a:latin typeface="Times New Roman"/>
              <a:ea typeface="Times New Roman"/>
              <a:cs typeface="Times New Roman"/>
              <a:sym typeface="Times New Roman"/>
            </a:endParaRPr>
          </a:p>
        </p:txBody>
      </p:sp>
      <p:sp>
        <p:nvSpPr>
          <p:cNvPr id="68" name="Google Shape;68;p15"/>
          <p:cNvSpPr txBox="1"/>
          <p:nvPr>
            <p:ph idx="1" type="body"/>
          </p:nvPr>
        </p:nvSpPr>
        <p:spPr>
          <a:xfrm>
            <a:off x="502950" y="917700"/>
            <a:ext cx="8138100" cy="3557400"/>
          </a:xfrm>
          <a:prstGeom prst="rect">
            <a:avLst/>
          </a:prstGeom>
        </p:spPr>
        <p:txBody>
          <a:bodyPr anchorCtr="0" anchor="t" bIns="91425" lIns="91425" spcFirstLastPara="1" rIns="91425" wrap="square" tIns="91425">
            <a:noAutofit/>
          </a:bodyPr>
          <a:lstStyle/>
          <a:p>
            <a:pPr indent="-368300" lvl="0" marL="457200" rtl="0" algn="just">
              <a:spcBef>
                <a:spcPts val="100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The Loyalty Points Exchange System is a blockchain-based decentralized platform aimed at revolutionizing how loyalty points are managed. It addresses common challenges like transparency, interoperability, and security in loyalty programs. </a:t>
            </a:r>
            <a:endParaRPr sz="2200">
              <a:solidFill>
                <a:schemeClr val="dk1"/>
              </a:solidFill>
              <a:latin typeface="Times New Roman"/>
              <a:ea typeface="Times New Roman"/>
              <a:cs typeface="Times New Roman"/>
              <a:sym typeface="Times New Roman"/>
            </a:endParaRPr>
          </a:p>
          <a:p>
            <a:pPr indent="-368300" lvl="0" marL="457200" rtl="0" algn="just">
              <a:spcBef>
                <a:spcPts val="1200"/>
              </a:spcBef>
              <a:spcAft>
                <a:spcPts val="120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Companies can issue loyalty points to users, while users can redeem or transfer these points within the system using smart contracts on the Ethereum blockchain. The project eliminates intermediaries, creating trust through decentralization</a:t>
            </a:r>
            <a:endParaRPr sz="2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252900" y="88175"/>
            <a:ext cx="8520600" cy="867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Problem statement</a:t>
            </a:r>
            <a:endParaRPr sz="3600">
              <a:latin typeface="Times New Roman"/>
              <a:ea typeface="Times New Roman"/>
              <a:cs typeface="Times New Roman"/>
              <a:sym typeface="Times New Roman"/>
            </a:endParaRPr>
          </a:p>
        </p:txBody>
      </p:sp>
      <p:sp>
        <p:nvSpPr>
          <p:cNvPr id="74" name="Google Shape;74;p16"/>
          <p:cNvSpPr txBox="1"/>
          <p:nvPr>
            <p:ph idx="1" type="body"/>
          </p:nvPr>
        </p:nvSpPr>
        <p:spPr>
          <a:xfrm>
            <a:off x="389250" y="915700"/>
            <a:ext cx="8365500" cy="3559200"/>
          </a:xfrm>
          <a:prstGeom prst="rect">
            <a:avLst/>
          </a:prstGeom>
        </p:spPr>
        <p:txBody>
          <a:bodyPr anchorCtr="0" anchor="t" bIns="91425" lIns="91425" spcFirstLastPara="1" rIns="91425" wrap="square" tIns="91425">
            <a:noAutofit/>
          </a:bodyPr>
          <a:lstStyle/>
          <a:p>
            <a:pPr indent="-368300" lvl="0" marL="457200" rtl="0" algn="just">
              <a:spcBef>
                <a:spcPts val="100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Transparency Issues: Difficulty in tracking points leads to distrust among users.</a:t>
            </a:r>
            <a:endParaRPr sz="2200">
              <a:solidFill>
                <a:schemeClr val="dk1"/>
              </a:solidFill>
              <a:latin typeface="Times New Roman"/>
              <a:ea typeface="Times New Roman"/>
              <a:cs typeface="Times New Roman"/>
              <a:sym typeface="Times New Roman"/>
            </a:endParaRPr>
          </a:p>
          <a:p>
            <a:pPr indent="-368300" lvl="0" marL="457200" rtl="0" algn="just">
              <a:spcBef>
                <a:spcPts val="100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Interoperability Challenges: Limited point transfer between companies restricts user engagement.</a:t>
            </a:r>
            <a:endParaRPr sz="2200">
              <a:solidFill>
                <a:schemeClr val="dk1"/>
              </a:solidFill>
              <a:latin typeface="Times New Roman"/>
              <a:ea typeface="Times New Roman"/>
              <a:cs typeface="Times New Roman"/>
              <a:sym typeface="Times New Roman"/>
            </a:endParaRPr>
          </a:p>
          <a:p>
            <a:pPr indent="-368300" lvl="0" marL="457200" rtl="0" algn="just">
              <a:spcBef>
                <a:spcPts val="100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Fraud Risks: Centralized systems are vulnerable to fraud and data breaches.</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107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Literature survey</a:t>
            </a:r>
            <a:endParaRPr sz="3600">
              <a:latin typeface="Times New Roman"/>
              <a:ea typeface="Times New Roman"/>
              <a:cs typeface="Times New Roman"/>
              <a:sym typeface="Times New Roman"/>
            </a:endParaRPr>
          </a:p>
        </p:txBody>
      </p:sp>
      <p:graphicFrame>
        <p:nvGraphicFramePr>
          <p:cNvPr id="80" name="Google Shape;80;p17"/>
          <p:cNvGraphicFramePr/>
          <p:nvPr/>
        </p:nvGraphicFramePr>
        <p:xfrm>
          <a:off x="166225" y="819125"/>
          <a:ext cx="3000000" cy="3000000"/>
        </p:xfrm>
        <a:graphic>
          <a:graphicData uri="http://schemas.openxmlformats.org/drawingml/2006/table">
            <a:tbl>
              <a:tblPr bandRow="1" firstRow="1">
                <a:noFill/>
                <a:tableStyleId>{BCD4F422-23B9-449D-869B-AABF7EE2AC03}</a:tableStyleId>
              </a:tblPr>
              <a:tblGrid>
                <a:gridCol w="589525"/>
                <a:gridCol w="1634625"/>
                <a:gridCol w="680700"/>
                <a:gridCol w="2837625"/>
                <a:gridCol w="3057350"/>
              </a:tblGrid>
              <a:tr h="578350">
                <a:tc>
                  <a:txBody>
                    <a:bodyPr/>
                    <a:lstStyle/>
                    <a:p>
                      <a:pPr indent="0" lvl="0" marL="0" marR="0" rtl="0" algn="ctr">
                        <a:spcBef>
                          <a:spcPts val="0"/>
                        </a:spcBef>
                        <a:spcAft>
                          <a:spcPts val="0"/>
                        </a:spcAft>
                        <a:buNone/>
                      </a:pPr>
                      <a:r>
                        <a:rPr lang="en" sz="1800" u="none" cap="none" strike="noStrike">
                          <a:latin typeface="Cambria"/>
                          <a:ea typeface="Cambria"/>
                          <a:cs typeface="Cambria"/>
                          <a:sym typeface="Cambria"/>
                        </a:rPr>
                        <a:t>Sr. No</a:t>
                      </a:r>
                      <a:endParaRPr/>
                    </a:p>
                  </a:txBody>
                  <a:tcPr marT="45725" marB="45725" marR="91450" marL="91450"/>
                </a:tc>
                <a:tc>
                  <a:txBody>
                    <a:bodyPr/>
                    <a:lstStyle/>
                    <a:p>
                      <a:pPr indent="0" lvl="0" marL="0" marR="0" rtl="0" algn="ctr">
                        <a:spcBef>
                          <a:spcPts val="0"/>
                        </a:spcBef>
                        <a:spcAft>
                          <a:spcPts val="0"/>
                        </a:spcAft>
                        <a:buNone/>
                      </a:pPr>
                      <a:r>
                        <a:rPr lang="en" sz="1800">
                          <a:latin typeface="Cambria"/>
                          <a:ea typeface="Cambria"/>
                          <a:cs typeface="Cambria"/>
                          <a:sym typeface="Cambria"/>
                        </a:rPr>
                        <a:t>Title of Paper</a:t>
                      </a:r>
                      <a:endParaRPr/>
                    </a:p>
                  </a:txBody>
                  <a:tcPr marT="45725" marB="45725" marR="91450" marL="91450"/>
                </a:tc>
                <a:tc>
                  <a:txBody>
                    <a:bodyPr/>
                    <a:lstStyle/>
                    <a:p>
                      <a:pPr indent="0" lvl="0" marL="0" marR="0" rtl="0" algn="ctr">
                        <a:spcBef>
                          <a:spcPts val="0"/>
                        </a:spcBef>
                        <a:spcAft>
                          <a:spcPts val="0"/>
                        </a:spcAft>
                        <a:buNone/>
                      </a:pPr>
                      <a:r>
                        <a:rPr lang="en" sz="1800">
                          <a:latin typeface="Cambria"/>
                          <a:ea typeface="Cambria"/>
                          <a:cs typeface="Cambria"/>
                          <a:sym typeface="Cambria"/>
                        </a:rPr>
                        <a:t>Year </a:t>
                      </a:r>
                      <a:endParaRPr/>
                    </a:p>
                  </a:txBody>
                  <a:tcPr marT="45725" marB="45725" marR="91450" marL="91450"/>
                </a:tc>
                <a:tc>
                  <a:txBody>
                    <a:bodyPr/>
                    <a:lstStyle/>
                    <a:p>
                      <a:pPr indent="0" lvl="0" marL="0" marR="0" rtl="0" algn="ctr">
                        <a:spcBef>
                          <a:spcPts val="0"/>
                        </a:spcBef>
                        <a:spcAft>
                          <a:spcPts val="0"/>
                        </a:spcAft>
                        <a:buNone/>
                      </a:pPr>
                      <a:r>
                        <a:rPr lang="en" sz="1800">
                          <a:latin typeface="Cambria"/>
                          <a:ea typeface="Cambria"/>
                          <a:cs typeface="Cambria"/>
                          <a:sym typeface="Cambria"/>
                        </a:rPr>
                        <a:t>Advantages</a:t>
                      </a:r>
                      <a:endParaRPr/>
                    </a:p>
                  </a:txBody>
                  <a:tcPr marT="45725" marB="45725" marR="91450" marL="91450"/>
                </a:tc>
                <a:tc>
                  <a:txBody>
                    <a:bodyPr/>
                    <a:lstStyle/>
                    <a:p>
                      <a:pPr indent="0" lvl="0" marL="0" marR="0" rtl="0" algn="ctr">
                        <a:spcBef>
                          <a:spcPts val="0"/>
                        </a:spcBef>
                        <a:spcAft>
                          <a:spcPts val="0"/>
                        </a:spcAft>
                        <a:buNone/>
                      </a:pPr>
                      <a:r>
                        <a:rPr lang="en" sz="1800">
                          <a:latin typeface="Cambria"/>
                          <a:ea typeface="Cambria"/>
                          <a:cs typeface="Cambria"/>
                          <a:sym typeface="Cambria"/>
                        </a:rPr>
                        <a:t>Disadvantages</a:t>
                      </a:r>
                      <a:endParaRPr/>
                    </a:p>
                  </a:txBody>
                  <a:tcPr marT="45725" marB="45725" marR="91450" marL="91450"/>
                </a:tc>
              </a:tr>
              <a:tr h="3552775">
                <a:tc>
                  <a:txBody>
                    <a:bodyPr/>
                    <a:lstStyle/>
                    <a:p>
                      <a:pPr indent="0" lvl="0" marL="0" marR="0" rtl="0" algn="ctr">
                        <a:spcBef>
                          <a:spcPts val="0"/>
                        </a:spcBef>
                        <a:spcAft>
                          <a:spcPts val="0"/>
                        </a:spcAft>
                        <a:buNone/>
                      </a:pPr>
                      <a:r>
                        <a:rPr lang="en" sz="1800">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45725" marB="45725" marR="91450" marL="91450"/>
                </a:tc>
                <a:tc>
                  <a:txBody>
                    <a:bodyPr/>
                    <a:lstStyle/>
                    <a:p>
                      <a:pPr indent="0" lvl="0" marL="0" rtl="0" algn="just">
                        <a:spcBef>
                          <a:spcPts val="0"/>
                        </a:spcBef>
                        <a:spcAft>
                          <a:spcPts val="0"/>
                        </a:spcAft>
                        <a:buNone/>
                      </a:pPr>
                      <a:r>
                        <a:rPr lang="en" sz="1600">
                          <a:latin typeface="Times New Roman"/>
                          <a:ea typeface="Times New Roman"/>
                          <a:cs typeface="Times New Roman"/>
                          <a:sym typeface="Times New Roman"/>
                        </a:rPr>
                        <a:t>Web3 Powered by Blockchain Technology</a:t>
                      </a:r>
                      <a:endParaRPr sz="1600">
                        <a:latin typeface="Times New Roman"/>
                        <a:ea typeface="Times New Roman"/>
                        <a:cs typeface="Times New Roman"/>
                        <a:sym typeface="Times New Roman"/>
                      </a:endParaRPr>
                    </a:p>
                  </a:txBody>
                  <a:tcPr marT="45725" marB="45725" marR="91450" marL="91450"/>
                </a:tc>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2022</a:t>
                      </a:r>
                      <a:endParaRPr sz="1600">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The paper provides a thorough examination of Web3 technologies, their applications, and implications for business.</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It highlights the transformative potential of decentralization in enhancing data security, privacy, and user control.</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The research addresses contemporary issues in digital finance and governance, making it timely and applicable.</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The paper may lack extensive empirical evidence or case studies to support its claims about Web3's effectiveness.</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The technical nature of blockchain and decentralized systems may be challenging for readers unfamiliar with the subject.</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There may be an overly optimistic view of Web3's capabilities without adequately addressing the risks and challenges involved.</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graphicFrame>
        <p:nvGraphicFramePr>
          <p:cNvPr id="85" name="Google Shape;85;p18"/>
          <p:cNvGraphicFramePr/>
          <p:nvPr/>
        </p:nvGraphicFramePr>
        <p:xfrm>
          <a:off x="151525" y="84350"/>
          <a:ext cx="3000000" cy="3000000"/>
        </p:xfrm>
        <a:graphic>
          <a:graphicData uri="http://schemas.openxmlformats.org/drawingml/2006/table">
            <a:tbl>
              <a:tblPr bandRow="1" firstRow="1">
                <a:noFill/>
                <a:tableStyleId>{BCD4F422-23B9-449D-869B-AABF7EE2AC03}</a:tableStyleId>
              </a:tblPr>
              <a:tblGrid>
                <a:gridCol w="482625"/>
                <a:gridCol w="1620700"/>
                <a:gridCol w="652700"/>
                <a:gridCol w="3421075"/>
                <a:gridCol w="2637425"/>
              </a:tblGrid>
              <a:tr h="791300">
                <a:tc>
                  <a:txBody>
                    <a:bodyPr/>
                    <a:lstStyle/>
                    <a:p>
                      <a:pPr indent="0" lvl="0" marL="0" marR="0" rtl="0" algn="ctr">
                        <a:spcBef>
                          <a:spcPts val="0"/>
                        </a:spcBef>
                        <a:spcAft>
                          <a:spcPts val="0"/>
                        </a:spcAft>
                        <a:buNone/>
                      </a:pPr>
                      <a:r>
                        <a:rPr lang="en" sz="1800" u="none" cap="none" strike="noStrike">
                          <a:latin typeface="Cambria"/>
                          <a:ea typeface="Cambria"/>
                          <a:cs typeface="Cambria"/>
                          <a:sym typeface="Cambria"/>
                        </a:rPr>
                        <a:t>Sr. No</a:t>
                      </a:r>
                      <a:endParaRPr/>
                    </a:p>
                  </a:txBody>
                  <a:tcPr marT="45725" marB="45725" marR="91450" marL="91450"/>
                </a:tc>
                <a:tc>
                  <a:txBody>
                    <a:bodyPr/>
                    <a:lstStyle/>
                    <a:p>
                      <a:pPr indent="0" lvl="0" marL="0" marR="0" rtl="0" algn="ctr">
                        <a:spcBef>
                          <a:spcPts val="0"/>
                        </a:spcBef>
                        <a:spcAft>
                          <a:spcPts val="0"/>
                        </a:spcAft>
                        <a:buNone/>
                      </a:pPr>
                      <a:r>
                        <a:rPr lang="en" sz="1800">
                          <a:latin typeface="Cambria"/>
                          <a:ea typeface="Cambria"/>
                          <a:cs typeface="Cambria"/>
                          <a:sym typeface="Cambria"/>
                        </a:rPr>
                        <a:t>Title of Paper</a:t>
                      </a:r>
                      <a:endParaRPr/>
                    </a:p>
                  </a:txBody>
                  <a:tcPr marT="45725" marB="45725" marR="91450" marL="91450"/>
                </a:tc>
                <a:tc>
                  <a:txBody>
                    <a:bodyPr/>
                    <a:lstStyle/>
                    <a:p>
                      <a:pPr indent="0" lvl="0" marL="0" marR="0" rtl="0" algn="ctr">
                        <a:spcBef>
                          <a:spcPts val="0"/>
                        </a:spcBef>
                        <a:spcAft>
                          <a:spcPts val="0"/>
                        </a:spcAft>
                        <a:buNone/>
                      </a:pPr>
                      <a:r>
                        <a:rPr lang="en" sz="1800">
                          <a:latin typeface="Cambria"/>
                          <a:ea typeface="Cambria"/>
                          <a:cs typeface="Cambria"/>
                          <a:sym typeface="Cambria"/>
                        </a:rPr>
                        <a:t>Year </a:t>
                      </a:r>
                      <a:endParaRPr/>
                    </a:p>
                  </a:txBody>
                  <a:tcPr marT="45725" marB="45725" marR="91450" marL="91450"/>
                </a:tc>
                <a:tc>
                  <a:txBody>
                    <a:bodyPr/>
                    <a:lstStyle/>
                    <a:p>
                      <a:pPr indent="0" lvl="0" marL="0" marR="0" rtl="0" algn="ctr">
                        <a:spcBef>
                          <a:spcPts val="0"/>
                        </a:spcBef>
                        <a:spcAft>
                          <a:spcPts val="0"/>
                        </a:spcAft>
                        <a:buNone/>
                      </a:pPr>
                      <a:r>
                        <a:rPr lang="en" sz="1800">
                          <a:latin typeface="Cambria"/>
                          <a:ea typeface="Cambria"/>
                          <a:cs typeface="Cambria"/>
                          <a:sym typeface="Cambria"/>
                        </a:rPr>
                        <a:t>Advantages</a:t>
                      </a:r>
                      <a:endParaRPr/>
                    </a:p>
                  </a:txBody>
                  <a:tcPr marT="45725" marB="45725" marR="91450" marL="91450"/>
                </a:tc>
                <a:tc>
                  <a:txBody>
                    <a:bodyPr/>
                    <a:lstStyle/>
                    <a:p>
                      <a:pPr indent="0" lvl="0" marL="0" marR="0" rtl="0" algn="ctr">
                        <a:spcBef>
                          <a:spcPts val="0"/>
                        </a:spcBef>
                        <a:spcAft>
                          <a:spcPts val="0"/>
                        </a:spcAft>
                        <a:buNone/>
                      </a:pPr>
                      <a:r>
                        <a:rPr lang="en" sz="1800">
                          <a:latin typeface="Cambria"/>
                          <a:ea typeface="Cambria"/>
                          <a:cs typeface="Cambria"/>
                          <a:sym typeface="Cambria"/>
                        </a:rPr>
                        <a:t>Disadvantages</a:t>
                      </a:r>
                      <a:endParaRPr/>
                    </a:p>
                  </a:txBody>
                  <a:tcPr marT="45725" marB="45725" marR="91450" marL="91450"/>
                </a:tc>
              </a:tr>
              <a:tr h="4130400">
                <a:tc>
                  <a:txBody>
                    <a:bodyPr/>
                    <a:lstStyle/>
                    <a:p>
                      <a:pPr indent="0" lvl="0" marL="0" marR="0" rtl="0" algn="ctr">
                        <a:spcBef>
                          <a:spcPts val="0"/>
                        </a:spcBef>
                        <a:spcAft>
                          <a:spcPts val="0"/>
                        </a:spcAft>
                        <a:buNone/>
                      </a:pPr>
                      <a:r>
                        <a:rPr lang="en" sz="1800">
                          <a:latin typeface="Times New Roman"/>
                          <a:ea typeface="Times New Roman"/>
                          <a:cs typeface="Times New Roman"/>
                          <a:sym typeface="Times New Roman"/>
                        </a:rPr>
                        <a:t>2</a:t>
                      </a:r>
                      <a:endParaRPr sz="1800">
                        <a:latin typeface="Times New Roman"/>
                        <a:ea typeface="Times New Roman"/>
                        <a:cs typeface="Times New Roman"/>
                        <a:sym typeface="Times New Roman"/>
                      </a:endParaRPr>
                    </a:p>
                  </a:txBody>
                  <a:tcPr marT="45725" marB="45725" marR="91450" marL="91450"/>
                </a:tc>
                <a:tc>
                  <a:txBody>
                    <a:bodyPr/>
                    <a:lstStyle/>
                    <a:p>
                      <a:pPr indent="0" lvl="0" marL="0" rtl="0" algn="just">
                        <a:spcBef>
                          <a:spcPts val="0"/>
                        </a:spcBef>
                        <a:spcAft>
                          <a:spcPts val="0"/>
                        </a:spcAft>
                        <a:buNone/>
                      </a:pPr>
                      <a:r>
                        <a:rPr lang="en" sz="1600">
                          <a:latin typeface="Times New Roman"/>
                          <a:ea typeface="Times New Roman"/>
                          <a:cs typeface="Times New Roman"/>
                          <a:sym typeface="Times New Roman"/>
                        </a:rPr>
                        <a:t>The Potential Of Web3 Regarding Decentralized Finance - Defi</a:t>
                      </a:r>
                      <a:endParaRPr sz="1600">
                        <a:latin typeface="Times New Roman"/>
                        <a:ea typeface="Times New Roman"/>
                        <a:cs typeface="Times New Roman"/>
                        <a:sym typeface="Times New Roman"/>
                      </a:endParaRPr>
                    </a:p>
                  </a:txBody>
                  <a:tcPr marT="45725" marB="45725" marR="91450" marL="91450"/>
                </a:tc>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2023</a:t>
                      </a:r>
                      <a:endParaRPr sz="1600">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The paper provides a comprehensive analysis of Web3's potential to transform decentralized finance, highlighting its benefits such as increased accessibility and security.</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It emphasizes the importance of financial education, which is crucial for users to make informed decisions in the rapidly evolving DeFi landscape.</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Addresses current trends and challenges in finance, making it timely and applicable to ongoing discussions in the field.</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The paper may not fully address the complexities and nuances of regulatory challenges and market volatility associated with DeFi.</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While it mentions risks, the discussion may not adequately cover the potential for significant losses or fraud in decentralized systems.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The analysis could benefit from more empirical evidence or case studies to support its claims about the effectiveness and adoption of DeFi solutions.</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graphicFrame>
        <p:nvGraphicFramePr>
          <p:cNvPr id="90" name="Google Shape;90;p19"/>
          <p:cNvGraphicFramePr/>
          <p:nvPr/>
        </p:nvGraphicFramePr>
        <p:xfrm>
          <a:off x="151525" y="84350"/>
          <a:ext cx="3000000" cy="3000000"/>
        </p:xfrm>
        <a:graphic>
          <a:graphicData uri="http://schemas.openxmlformats.org/drawingml/2006/table">
            <a:tbl>
              <a:tblPr bandRow="1" firstRow="1">
                <a:noFill/>
                <a:tableStyleId>{BCD4F422-23B9-449D-869B-AABF7EE2AC03}</a:tableStyleId>
              </a:tblPr>
              <a:tblGrid>
                <a:gridCol w="482625"/>
                <a:gridCol w="1650100"/>
                <a:gridCol w="652675"/>
                <a:gridCol w="3406400"/>
                <a:gridCol w="2622725"/>
              </a:tblGrid>
              <a:tr h="791300">
                <a:tc>
                  <a:txBody>
                    <a:bodyPr/>
                    <a:lstStyle/>
                    <a:p>
                      <a:pPr indent="0" lvl="0" marL="0" marR="0" rtl="0" algn="ctr">
                        <a:spcBef>
                          <a:spcPts val="0"/>
                        </a:spcBef>
                        <a:spcAft>
                          <a:spcPts val="0"/>
                        </a:spcAft>
                        <a:buNone/>
                      </a:pPr>
                      <a:r>
                        <a:rPr lang="en" sz="1800" u="none" cap="none" strike="noStrike">
                          <a:latin typeface="Cambria"/>
                          <a:ea typeface="Cambria"/>
                          <a:cs typeface="Cambria"/>
                          <a:sym typeface="Cambria"/>
                        </a:rPr>
                        <a:t>Sr. No</a:t>
                      </a:r>
                      <a:endParaRPr/>
                    </a:p>
                  </a:txBody>
                  <a:tcPr marT="45725" marB="45725" marR="91450" marL="91450"/>
                </a:tc>
                <a:tc>
                  <a:txBody>
                    <a:bodyPr/>
                    <a:lstStyle/>
                    <a:p>
                      <a:pPr indent="0" lvl="0" marL="0" marR="0" rtl="0" algn="ctr">
                        <a:spcBef>
                          <a:spcPts val="0"/>
                        </a:spcBef>
                        <a:spcAft>
                          <a:spcPts val="0"/>
                        </a:spcAft>
                        <a:buNone/>
                      </a:pPr>
                      <a:r>
                        <a:rPr lang="en" sz="1800">
                          <a:latin typeface="Cambria"/>
                          <a:ea typeface="Cambria"/>
                          <a:cs typeface="Cambria"/>
                          <a:sym typeface="Cambria"/>
                        </a:rPr>
                        <a:t>Title of Paper</a:t>
                      </a:r>
                      <a:endParaRPr/>
                    </a:p>
                  </a:txBody>
                  <a:tcPr marT="45725" marB="45725" marR="91450" marL="91450"/>
                </a:tc>
                <a:tc>
                  <a:txBody>
                    <a:bodyPr/>
                    <a:lstStyle/>
                    <a:p>
                      <a:pPr indent="0" lvl="0" marL="0" marR="0" rtl="0" algn="ctr">
                        <a:spcBef>
                          <a:spcPts val="0"/>
                        </a:spcBef>
                        <a:spcAft>
                          <a:spcPts val="0"/>
                        </a:spcAft>
                        <a:buNone/>
                      </a:pPr>
                      <a:r>
                        <a:rPr lang="en" sz="1800">
                          <a:latin typeface="Cambria"/>
                          <a:ea typeface="Cambria"/>
                          <a:cs typeface="Cambria"/>
                          <a:sym typeface="Cambria"/>
                        </a:rPr>
                        <a:t>Year </a:t>
                      </a:r>
                      <a:endParaRPr/>
                    </a:p>
                  </a:txBody>
                  <a:tcPr marT="45725" marB="45725" marR="91450" marL="91450"/>
                </a:tc>
                <a:tc>
                  <a:txBody>
                    <a:bodyPr/>
                    <a:lstStyle/>
                    <a:p>
                      <a:pPr indent="0" lvl="0" marL="0" marR="0" rtl="0" algn="ctr">
                        <a:spcBef>
                          <a:spcPts val="0"/>
                        </a:spcBef>
                        <a:spcAft>
                          <a:spcPts val="0"/>
                        </a:spcAft>
                        <a:buNone/>
                      </a:pPr>
                      <a:r>
                        <a:rPr lang="en" sz="1800">
                          <a:latin typeface="Cambria"/>
                          <a:ea typeface="Cambria"/>
                          <a:cs typeface="Cambria"/>
                          <a:sym typeface="Cambria"/>
                        </a:rPr>
                        <a:t>Advantages</a:t>
                      </a:r>
                      <a:endParaRPr/>
                    </a:p>
                  </a:txBody>
                  <a:tcPr marT="45725" marB="45725" marR="91450" marL="91450"/>
                </a:tc>
                <a:tc>
                  <a:txBody>
                    <a:bodyPr/>
                    <a:lstStyle/>
                    <a:p>
                      <a:pPr indent="0" lvl="0" marL="0" marR="0" rtl="0" algn="ctr">
                        <a:spcBef>
                          <a:spcPts val="0"/>
                        </a:spcBef>
                        <a:spcAft>
                          <a:spcPts val="0"/>
                        </a:spcAft>
                        <a:buNone/>
                      </a:pPr>
                      <a:r>
                        <a:rPr lang="en" sz="1800">
                          <a:latin typeface="Cambria"/>
                          <a:ea typeface="Cambria"/>
                          <a:cs typeface="Cambria"/>
                          <a:sym typeface="Cambria"/>
                        </a:rPr>
                        <a:t>Disadvantages</a:t>
                      </a:r>
                      <a:endParaRPr/>
                    </a:p>
                  </a:txBody>
                  <a:tcPr marT="45725" marB="45725" marR="91450" marL="91450"/>
                </a:tc>
              </a:tr>
              <a:tr h="4130400">
                <a:tc>
                  <a:txBody>
                    <a:bodyPr/>
                    <a:lstStyle/>
                    <a:p>
                      <a:pPr indent="0" lvl="0" marL="0" marR="0" rtl="0" algn="ctr">
                        <a:spcBef>
                          <a:spcPts val="0"/>
                        </a:spcBef>
                        <a:spcAft>
                          <a:spcPts val="0"/>
                        </a:spcAft>
                        <a:buNone/>
                      </a:pPr>
                      <a:r>
                        <a:rPr lang="en" sz="1800">
                          <a:latin typeface="Times New Roman"/>
                          <a:ea typeface="Times New Roman"/>
                          <a:cs typeface="Times New Roman"/>
                          <a:sym typeface="Times New Roman"/>
                        </a:rPr>
                        <a:t>3</a:t>
                      </a:r>
                      <a:endParaRPr sz="1800">
                        <a:latin typeface="Times New Roman"/>
                        <a:ea typeface="Times New Roman"/>
                        <a:cs typeface="Times New Roman"/>
                        <a:sym typeface="Times New Roman"/>
                      </a:endParaRPr>
                    </a:p>
                  </a:txBody>
                  <a:tcPr marT="45725" marB="45725" marR="91450" marL="91450"/>
                </a:tc>
                <a:tc>
                  <a:txBody>
                    <a:bodyPr/>
                    <a:lstStyle/>
                    <a:p>
                      <a:pPr indent="0" lvl="0" marL="0" rtl="0" algn="just">
                        <a:spcBef>
                          <a:spcPts val="0"/>
                        </a:spcBef>
                        <a:spcAft>
                          <a:spcPts val="0"/>
                        </a:spcAft>
                        <a:buNone/>
                      </a:pPr>
                      <a:r>
                        <a:rPr lang="en" sz="1600">
                          <a:latin typeface="Times New Roman"/>
                          <a:ea typeface="Times New Roman"/>
                          <a:cs typeface="Times New Roman"/>
                          <a:sym typeface="Times New Roman"/>
                        </a:rPr>
                        <a:t>Know Your Transactions: Real-time and Generic Transaction Semantic Representation on Blockchain &amp; Web3 Ecosystem</a:t>
                      </a:r>
                      <a:endParaRPr sz="1600">
                        <a:latin typeface="Times New Roman"/>
                        <a:ea typeface="Times New Roman"/>
                        <a:cs typeface="Times New Roman"/>
                        <a:sym typeface="Times New Roman"/>
                      </a:endParaRPr>
                    </a:p>
                  </a:txBody>
                  <a:tcPr marT="45725" marB="45725" marR="91450" marL="91450"/>
                </a:tc>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2023</a:t>
                      </a:r>
                      <a:endParaRPr sz="1600">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MoTS allows for the real-time capture and distinction of transaction semantics, enhancing responsiveness in blockchain applications.</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The method can be applied to various downstream tasks, such as anti-money laundering and scam detection, making it valuable for improving security in the blockchain ecosystem.</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Provides new insights into understanding the Web3 blockchain ecosystem, which can drive further research and development.</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The implementation of MoTS may require a deep understanding of both blockchain technology and semantic analysis, potentially limiting accessibility for some users.</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Real-time processing of large volumes of blockchain data may pose challenges in terms of scalability and performance.</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The effectiveness of MoTS relies on the quality and accuracy of the underlying transaction data, which can vary across different blockchain platforms.</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252900" y="88175"/>
            <a:ext cx="8520600" cy="96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Proposed system</a:t>
            </a:r>
            <a:endParaRPr sz="3600">
              <a:latin typeface="Times New Roman"/>
              <a:ea typeface="Times New Roman"/>
              <a:cs typeface="Times New Roman"/>
              <a:sym typeface="Times New Roman"/>
            </a:endParaRPr>
          </a:p>
        </p:txBody>
      </p:sp>
      <p:sp>
        <p:nvSpPr>
          <p:cNvPr id="96" name="Google Shape;96;p20"/>
          <p:cNvSpPr txBox="1"/>
          <p:nvPr>
            <p:ph idx="1" type="body"/>
          </p:nvPr>
        </p:nvSpPr>
        <p:spPr>
          <a:xfrm>
            <a:off x="318450" y="960850"/>
            <a:ext cx="8612700" cy="3545400"/>
          </a:xfrm>
          <a:prstGeom prst="rect">
            <a:avLst/>
          </a:prstGeom>
        </p:spPr>
        <p:txBody>
          <a:bodyPr anchorCtr="0" anchor="t" bIns="91425" lIns="91425" spcFirstLastPara="1" rIns="91425" wrap="square" tIns="91425">
            <a:noAutofit/>
          </a:bodyPr>
          <a:lstStyle/>
          <a:p>
            <a:pPr indent="-368300" lvl="0" marL="457200" rtl="0" algn="just">
              <a:lnSpc>
                <a:spcPct val="100000"/>
              </a:lnSpc>
              <a:spcBef>
                <a:spcPts val="100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Blockchain-based </a:t>
            </a:r>
            <a:r>
              <a:rPr b="1" lang="en" sz="2200">
                <a:solidFill>
                  <a:schemeClr val="dk1"/>
                </a:solidFill>
                <a:latin typeface="Times New Roman"/>
                <a:ea typeface="Times New Roman"/>
                <a:cs typeface="Times New Roman"/>
                <a:sym typeface="Times New Roman"/>
              </a:rPr>
              <a:t>Loyalty Points Exchange System</a:t>
            </a:r>
            <a:endParaRPr b="1" sz="2200">
              <a:solidFill>
                <a:schemeClr val="dk1"/>
              </a:solidFill>
              <a:latin typeface="Times New Roman"/>
              <a:ea typeface="Times New Roman"/>
              <a:cs typeface="Times New Roman"/>
              <a:sym typeface="Times New Roman"/>
            </a:endParaRPr>
          </a:p>
          <a:p>
            <a:pPr indent="-368300" lvl="0" marL="457200" rtl="0" algn="just">
              <a:lnSpc>
                <a:spcPct val="100000"/>
              </a:lnSpc>
              <a:spcBef>
                <a:spcPts val="100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Decentralized platform ensuring transparency and trust</a:t>
            </a:r>
            <a:endParaRPr sz="2200">
              <a:solidFill>
                <a:schemeClr val="dk1"/>
              </a:solidFill>
              <a:latin typeface="Times New Roman"/>
              <a:ea typeface="Times New Roman"/>
              <a:cs typeface="Times New Roman"/>
              <a:sym typeface="Times New Roman"/>
            </a:endParaRPr>
          </a:p>
          <a:p>
            <a:pPr indent="-368300" lvl="0" marL="457200" rtl="0" algn="just">
              <a:lnSpc>
                <a:spcPct val="100000"/>
              </a:lnSpc>
              <a:spcBef>
                <a:spcPts val="100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Secure point issuance, redemption, and transfer via </a:t>
            </a:r>
            <a:r>
              <a:rPr b="1" lang="en" sz="2200">
                <a:solidFill>
                  <a:schemeClr val="dk1"/>
                </a:solidFill>
                <a:latin typeface="Times New Roman"/>
                <a:ea typeface="Times New Roman"/>
                <a:cs typeface="Times New Roman"/>
                <a:sym typeface="Times New Roman"/>
              </a:rPr>
              <a:t>smart contracts</a:t>
            </a:r>
            <a:endParaRPr b="1" sz="2200">
              <a:solidFill>
                <a:schemeClr val="dk1"/>
              </a:solidFill>
              <a:latin typeface="Times New Roman"/>
              <a:ea typeface="Times New Roman"/>
              <a:cs typeface="Times New Roman"/>
              <a:sym typeface="Times New Roman"/>
            </a:endParaRPr>
          </a:p>
          <a:p>
            <a:pPr indent="-368300" lvl="0" marL="457200" rtl="0" algn="just">
              <a:lnSpc>
                <a:spcPct val="100000"/>
              </a:lnSpc>
              <a:spcBef>
                <a:spcPts val="1000"/>
              </a:spcBef>
              <a:spcAft>
                <a:spcPts val="0"/>
              </a:spcAft>
              <a:buClr>
                <a:schemeClr val="dk1"/>
              </a:buClr>
              <a:buSzPts val="2200"/>
              <a:buFont typeface="Times New Roman"/>
              <a:buChar char="●"/>
            </a:pPr>
            <a:r>
              <a:rPr b="1" lang="en" sz="2200">
                <a:solidFill>
                  <a:schemeClr val="dk1"/>
                </a:solidFill>
                <a:latin typeface="Times New Roman"/>
                <a:ea typeface="Times New Roman"/>
                <a:cs typeface="Times New Roman"/>
                <a:sym typeface="Times New Roman"/>
              </a:rPr>
              <a:t>Interoperability</a:t>
            </a:r>
            <a:r>
              <a:rPr lang="en" sz="2200">
                <a:solidFill>
                  <a:schemeClr val="dk1"/>
                </a:solidFill>
                <a:latin typeface="Times New Roman"/>
                <a:ea typeface="Times New Roman"/>
                <a:cs typeface="Times New Roman"/>
                <a:sym typeface="Times New Roman"/>
              </a:rPr>
              <a:t> between multiple companies</a:t>
            </a:r>
            <a:endParaRPr sz="2200">
              <a:solidFill>
                <a:schemeClr val="dk1"/>
              </a:solidFill>
              <a:latin typeface="Times New Roman"/>
              <a:ea typeface="Times New Roman"/>
              <a:cs typeface="Times New Roman"/>
              <a:sym typeface="Times New Roman"/>
            </a:endParaRPr>
          </a:p>
          <a:p>
            <a:pPr indent="-368300" lvl="0" marL="457200" rtl="0" algn="just">
              <a:lnSpc>
                <a:spcPct val="100000"/>
              </a:lnSpc>
              <a:spcBef>
                <a:spcPts val="100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User-friendly interface for seamless interaction</a:t>
            </a:r>
            <a:endParaRPr sz="2200">
              <a:solidFill>
                <a:schemeClr val="dk1"/>
              </a:solidFill>
              <a:latin typeface="Times New Roman"/>
              <a:ea typeface="Times New Roman"/>
              <a:cs typeface="Times New Roman"/>
              <a:sym typeface="Times New Roman"/>
            </a:endParaRPr>
          </a:p>
          <a:p>
            <a:pPr indent="-368300" lvl="0" marL="457200" rtl="0" algn="just">
              <a:lnSpc>
                <a:spcPct val="100000"/>
              </a:lnSpc>
              <a:spcBef>
                <a:spcPts val="1000"/>
              </a:spcBef>
              <a:spcAft>
                <a:spcPts val="0"/>
              </a:spcAft>
              <a:buClr>
                <a:schemeClr val="dk1"/>
              </a:buClr>
              <a:buSzPts val="2200"/>
              <a:buFont typeface="Times New Roman"/>
              <a:buChar char="●"/>
            </a:pPr>
            <a:r>
              <a:rPr b="1" lang="en" sz="2200">
                <a:solidFill>
                  <a:schemeClr val="dk1"/>
                </a:solidFill>
                <a:latin typeface="Times New Roman"/>
                <a:ea typeface="Times New Roman"/>
                <a:cs typeface="Times New Roman"/>
                <a:sym typeface="Times New Roman"/>
              </a:rPr>
              <a:t>Automated processes</a:t>
            </a:r>
            <a:r>
              <a:rPr lang="en" sz="2200">
                <a:solidFill>
                  <a:schemeClr val="dk1"/>
                </a:solidFill>
                <a:latin typeface="Times New Roman"/>
                <a:ea typeface="Times New Roman"/>
                <a:cs typeface="Times New Roman"/>
                <a:sym typeface="Times New Roman"/>
              </a:rPr>
              <a:t> reducing operational costs</a:t>
            </a:r>
            <a:endParaRPr sz="2200">
              <a:solidFill>
                <a:schemeClr val="dk1"/>
              </a:solidFill>
              <a:latin typeface="Times New Roman"/>
              <a:ea typeface="Times New Roman"/>
              <a:cs typeface="Times New Roman"/>
              <a:sym typeface="Times New Roman"/>
            </a:endParaRPr>
          </a:p>
          <a:p>
            <a:pPr indent="-368300" lvl="0" marL="457200" rtl="0" algn="just">
              <a:lnSpc>
                <a:spcPct val="100000"/>
              </a:lnSpc>
              <a:spcBef>
                <a:spcPts val="100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Real-time tracking of loyalty points on an immutable ledger</a:t>
            </a:r>
            <a:endParaRPr sz="2200">
              <a:solidFill>
                <a:schemeClr val="dk1"/>
              </a:solidFill>
              <a:latin typeface="Times New Roman"/>
              <a:ea typeface="Times New Roman"/>
              <a:cs typeface="Times New Roman"/>
              <a:sym typeface="Times New Roman"/>
            </a:endParaRPr>
          </a:p>
          <a:p>
            <a:pPr indent="-368300" lvl="0" marL="457200" rtl="0" algn="just">
              <a:lnSpc>
                <a:spcPct val="100000"/>
              </a:lnSpc>
              <a:spcBef>
                <a:spcPts val="100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Enhanced user engagement and flexible point management across platforms</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1"/>
          <p:cNvPicPr preferRelativeResize="0"/>
          <p:nvPr/>
        </p:nvPicPr>
        <p:blipFill>
          <a:blip r:embed="rId3">
            <a:alphaModFix/>
          </a:blip>
          <a:stretch>
            <a:fillRect/>
          </a:stretch>
        </p:blipFill>
        <p:spPr>
          <a:xfrm>
            <a:off x="3237725" y="225350"/>
            <a:ext cx="4344955" cy="4838700"/>
          </a:xfrm>
          <a:prstGeom prst="rect">
            <a:avLst/>
          </a:prstGeom>
          <a:noFill/>
          <a:ln>
            <a:noFill/>
          </a:ln>
        </p:spPr>
      </p:pic>
      <p:sp>
        <p:nvSpPr>
          <p:cNvPr id="102" name="Google Shape;102;p21"/>
          <p:cNvSpPr txBox="1"/>
          <p:nvPr/>
        </p:nvSpPr>
        <p:spPr>
          <a:xfrm>
            <a:off x="262775" y="326750"/>
            <a:ext cx="2975100" cy="6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Times New Roman"/>
                <a:ea typeface="Times New Roman"/>
                <a:cs typeface="Times New Roman"/>
                <a:sym typeface="Times New Roman"/>
              </a:rPr>
              <a:t>Flowchart</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