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7BCCD-C5D8-49ED-BEE3-626301A69784}"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4D9CD-C7C0-4C10-9822-B84FF67AF752}" type="slidenum">
              <a:rPr lang="en-US" smtClean="0"/>
              <a:t>‹#›</a:t>
            </a:fld>
            <a:endParaRPr lang="en-US"/>
          </a:p>
        </p:txBody>
      </p:sp>
    </p:spTree>
    <p:extLst>
      <p:ext uri="{BB962C8B-B14F-4D97-AF65-F5344CB8AC3E}">
        <p14:creationId xmlns:p14="http://schemas.microsoft.com/office/powerpoint/2010/main" val="106886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C4D9CD-C7C0-4C10-9822-B84FF67AF752}" type="slidenum">
              <a:rPr lang="en-US" smtClean="0"/>
              <a:t>1</a:t>
            </a:fld>
            <a:endParaRPr lang="en-US"/>
          </a:p>
        </p:txBody>
      </p:sp>
    </p:spTree>
    <p:extLst>
      <p:ext uri="{BB962C8B-B14F-4D97-AF65-F5344CB8AC3E}">
        <p14:creationId xmlns:p14="http://schemas.microsoft.com/office/powerpoint/2010/main" val="68150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FAD8-6069-8F7E-5F9A-9558C905E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439237-8DFF-C659-871A-B1877436D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F0B903-4487-BEC9-934C-1213096F2882}"/>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5" name="Footer Placeholder 4">
            <a:extLst>
              <a:ext uri="{FF2B5EF4-FFF2-40B4-BE49-F238E27FC236}">
                <a16:creationId xmlns:a16="http://schemas.microsoft.com/office/drawing/2014/main" id="{DECCEDA1-7CBE-3923-E335-86036F544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C4BBC-C939-AF84-75B9-1D9739616759}"/>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372321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53BC-6837-E673-3EEF-2B9B0C24D2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250B9C-2C28-F01B-FC28-62C33C7041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D9802-93B5-F534-9112-E71B54CBE51C}"/>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5" name="Footer Placeholder 4">
            <a:extLst>
              <a:ext uri="{FF2B5EF4-FFF2-40B4-BE49-F238E27FC236}">
                <a16:creationId xmlns:a16="http://schemas.microsoft.com/office/drawing/2014/main" id="{F2F4C0E9-9D61-9DBF-574C-96E76D408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87983-6A49-8FBD-EB53-25A496E0E247}"/>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206076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958D2-FF01-59EE-7253-2FB151B87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5C2172-4C58-3E23-B592-F231F1FF2E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B254C-BE45-FC22-63E8-C861006E628F}"/>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5" name="Footer Placeholder 4">
            <a:extLst>
              <a:ext uri="{FF2B5EF4-FFF2-40B4-BE49-F238E27FC236}">
                <a16:creationId xmlns:a16="http://schemas.microsoft.com/office/drawing/2014/main" id="{BB333175-DB66-CD0F-6E76-0EAFD66DD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15DB2-3A3D-6B4F-0629-D421C6FA5A8B}"/>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367481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33D4-5DA4-10A6-4C11-3167CC742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988DD-B593-8AC4-708F-122959193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5778F-A742-F8A5-0BFE-3C9B1ACDB39D}"/>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5" name="Footer Placeholder 4">
            <a:extLst>
              <a:ext uri="{FF2B5EF4-FFF2-40B4-BE49-F238E27FC236}">
                <a16:creationId xmlns:a16="http://schemas.microsoft.com/office/drawing/2014/main" id="{530A0899-B1BD-F1FE-7B32-BB769C12E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B3B98-4376-69E1-83C6-D6EBC0010035}"/>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179502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9627-8DF7-563E-3275-0311CE933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0CFB8-8904-2425-79B2-F4825BA42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3B3DA-0089-1B68-4FCF-E691832C2A44}"/>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5" name="Footer Placeholder 4">
            <a:extLst>
              <a:ext uri="{FF2B5EF4-FFF2-40B4-BE49-F238E27FC236}">
                <a16:creationId xmlns:a16="http://schemas.microsoft.com/office/drawing/2014/main" id="{EAF6D07F-EE3A-3B57-2511-CC1D7258B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00B57-346E-7670-8136-60D22FF59D0B}"/>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26563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19E2-8A1F-C75D-F5E1-9042DD648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49C489-4E68-49B2-2500-550C00700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08C114-F6AD-EC01-C2AB-87863528D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7160A7-E4FF-1174-C91C-9316EB54B001}"/>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6" name="Footer Placeholder 5">
            <a:extLst>
              <a:ext uri="{FF2B5EF4-FFF2-40B4-BE49-F238E27FC236}">
                <a16:creationId xmlns:a16="http://schemas.microsoft.com/office/drawing/2014/main" id="{70020283-9147-EE16-C7A6-B2BCFEED3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20DF1-EAAF-966A-314C-20F32E2A3D40}"/>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67028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735F-F051-BEDE-7597-340036250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46A0D3-364D-3795-13A2-27E9A9C05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DED8AD-A9BB-8FB6-2F4E-6A68E819F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A4B62-75E2-877F-BB26-6C04B972D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276427-D6E0-32FF-4598-3DA9F4B497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E50E8-B1A7-0794-556E-862B2C4B4395}"/>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8" name="Footer Placeholder 7">
            <a:extLst>
              <a:ext uri="{FF2B5EF4-FFF2-40B4-BE49-F238E27FC236}">
                <a16:creationId xmlns:a16="http://schemas.microsoft.com/office/drawing/2014/main" id="{E2D60CF7-DBD0-B61E-BB5E-53F35413D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15F59-6868-C8F8-71F0-077804069A5B}"/>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278770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87B5-3525-C9BA-F6E1-62DCF92013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1B7990-F807-D3B4-860B-D139153CD35D}"/>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4" name="Footer Placeholder 3">
            <a:extLst>
              <a:ext uri="{FF2B5EF4-FFF2-40B4-BE49-F238E27FC236}">
                <a16:creationId xmlns:a16="http://schemas.microsoft.com/office/drawing/2014/main" id="{B3AE65E9-774C-E859-951A-5F6130090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DCE3FE-488F-DD15-5498-C9E0EB5ECA51}"/>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58064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AFFAD-3FD7-9BE7-7442-3E71BAB768E0}"/>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3" name="Footer Placeholder 2">
            <a:extLst>
              <a:ext uri="{FF2B5EF4-FFF2-40B4-BE49-F238E27FC236}">
                <a16:creationId xmlns:a16="http://schemas.microsoft.com/office/drawing/2014/main" id="{D4711AAC-3D42-288F-E31A-3BCDFABB17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2243F8-07C8-0736-15CC-D2A6C7C28462}"/>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258131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BDE7-5AF3-16F5-515A-E9A75DF8A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83238C-77BC-D64F-19D8-FE0E4C4F7E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8906E3-E592-5B5D-31B5-76F76267C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477CC-EDA9-8C77-64C3-43043DC65601}"/>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6" name="Footer Placeholder 5">
            <a:extLst>
              <a:ext uri="{FF2B5EF4-FFF2-40B4-BE49-F238E27FC236}">
                <a16:creationId xmlns:a16="http://schemas.microsoft.com/office/drawing/2014/main" id="{90803A28-088B-0021-20F4-A5DB6E89F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19DE3-02F5-37EB-0EB3-1D880845EBB5}"/>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267196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2E2E-E12E-02A1-F075-B4FA85DB0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17BC2-BE92-44D3-803B-65B50E0C54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96803-06E3-5D16-CE61-550346C56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51E30-5888-3BB6-5F66-F6B395FAA00F}"/>
              </a:ext>
            </a:extLst>
          </p:cNvPr>
          <p:cNvSpPr>
            <a:spLocks noGrp="1"/>
          </p:cNvSpPr>
          <p:nvPr>
            <p:ph type="dt" sz="half" idx="10"/>
          </p:nvPr>
        </p:nvSpPr>
        <p:spPr/>
        <p:txBody>
          <a:bodyPr/>
          <a:lstStyle/>
          <a:p>
            <a:fld id="{2C0A2C8C-11C1-48E0-AFF6-4FB6F07CF6ED}" type="datetimeFigureOut">
              <a:rPr lang="en-US" smtClean="0"/>
              <a:t>10/31/2024</a:t>
            </a:fld>
            <a:endParaRPr lang="en-US"/>
          </a:p>
        </p:txBody>
      </p:sp>
      <p:sp>
        <p:nvSpPr>
          <p:cNvPr id="6" name="Footer Placeholder 5">
            <a:extLst>
              <a:ext uri="{FF2B5EF4-FFF2-40B4-BE49-F238E27FC236}">
                <a16:creationId xmlns:a16="http://schemas.microsoft.com/office/drawing/2014/main" id="{C50B00A2-14B2-3297-F00E-B7505CE46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F727A-9F38-42E1-BAA3-53ADA701BBF4}"/>
              </a:ext>
            </a:extLst>
          </p:cNvPr>
          <p:cNvSpPr>
            <a:spLocks noGrp="1"/>
          </p:cNvSpPr>
          <p:nvPr>
            <p:ph type="sldNum" sz="quarter" idx="12"/>
          </p:nvPr>
        </p:nvSpPr>
        <p:spPr/>
        <p:txBody>
          <a:bodyPr/>
          <a:lstStyle/>
          <a:p>
            <a:fld id="{F370B451-FCBD-4A1A-9AE2-AD07010122D6}" type="slidenum">
              <a:rPr lang="en-US" smtClean="0"/>
              <a:t>‹#›</a:t>
            </a:fld>
            <a:endParaRPr lang="en-US"/>
          </a:p>
        </p:txBody>
      </p:sp>
    </p:spTree>
    <p:extLst>
      <p:ext uri="{BB962C8B-B14F-4D97-AF65-F5344CB8AC3E}">
        <p14:creationId xmlns:p14="http://schemas.microsoft.com/office/powerpoint/2010/main" val="390265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43BE62-8939-8FED-C150-BC009726D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30D95A-C9EC-E852-9CAF-315B4B257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73268-AB4B-240E-48D0-8B09B64B1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A2C8C-11C1-48E0-AFF6-4FB6F07CF6ED}" type="datetimeFigureOut">
              <a:rPr lang="en-US" smtClean="0"/>
              <a:t>10/31/2024</a:t>
            </a:fld>
            <a:endParaRPr lang="en-US"/>
          </a:p>
        </p:txBody>
      </p:sp>
      <p:sp>
        <p:nvSpPr>
          <p:cNvPr id="5" name="Footer Placeholder 4">
            <a:extLst>
              <a:ext uri="{FF2B5EF4-FFF2-40B4-BE49-F238E27FC236}">
                <a16:creationId xmlns:a16="http://schemas.microsoft.com/office/drawing/2014/main" id="{A14E75C2-0058-8098-9DFD-DF706C030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CA929F-87A4-AB3F-1AFB-D42606FA1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0B451-FCBD-4A1A-9AE2-AD07010122D6}" type="slidenum">
              <a:rPr lang="en-US" smtClean="0"/>
              <a:t>‹#›</a:t>
            </a:fld>
            <a:endParaRPr lang="en-US"/>
          </a:p>
        </p:txBody>
      </p:sp>
    </p:spTree>
    <p:extLst>
      <p:ext uri="{BB962C8B-B14F-4D97-AF65-F5344CB8AC3E}">
        <p14:creationId xmlns:p14="http://schemas.microsoft.com/office/powerpoint/2010/main" val="33736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125B-D1B5-1755-7AD8-A3F4C417D299}"/>
              </a:ext>
            </a:extLst>
          </p:cNvPr>
          <p:cNvSpPr>
            <a:spLocks noGrp="1"/>
          </p:cNvSpPr>
          <p:nvPr>
            <p:ph type="ctrTitle"/>
          </p:nvPr>
        </p:nvSpPr>
        <p:spPr/>
        <p:txBody>
          <a:bodyPr/>
          <a:lstStyle/>
          <a:p>
            <a:r>
              <a:rPr lang="en-US" dirty="0"/>
              <a:t>Facebook marketplace dataset</a:t>
            </a:r>
          </a:p>
        </p:txBody>
      </p:sp>
      <p:sp>
        <p:nvSpPr>
          <p:cNvPr id="3" name="Subtitle 2">
            <a:extLst>
              <a:ext uri="{FF2B5EF4-FFF2-40B4-BE49-F238E27FC236}">
                <a16:creationId xmlns:a16="http://schemas.microsoft.com/office/drawing/2014/main" id="{88F45332-2D72-5C31-0551-17C52C9B6A27}"/>
              </a:ext>
            </a:extLst>
          </p:cNvPr>
          <p:cNvSpPr>
            <a:spLocks noGrp="1"/>
          </p:cNvSpPr>
          <p:nvPr>
            <p:ph type="subTitle" idx="1"/>
          </p:nvPr>
        </p:nvSpPr>
        <p:spPr/>
        <p:txBody>
          <a:bodyPr/>
          <a:lstStyle/>
          <a:p>
            <a:r>
              <a:rPr lang="en-US" dirty="0"/>
              <a:t>ANALYSIS ON THE PROBLEM STATEMENTS</a:t>
            </a:r>
          </a:p>
          <a:p>
            <a:endParaRPr lang="en-US" dirty="0"/>
          </a:p>
        </p:txBody>
      </p:sp>
    </p:spTree>
    <p:extLst>
      <p:ext uri="{BB962C8B-B14F-4D97-AF65-F5344CB8AC3E}">
        <p14:creationId xmlns:p14="http://schemas.microsoft.com/office/powerpoint/2010/main" val="358608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DB4F-B762-F53C-2DC3-44D889B26A31}"/>
              </a:ext>
            </a:extLst>
          </p:cNvPr>
          <p:cNvSpPr>
            <a:spLocks noGrp="1"/>
          </p:cNvSpPr>
          <p:nvPr>
            <p:ph type="title"/>
          </p:nvPr>
        </p:nvSpPr>
        <p:spPr>
          <a:xfrm>
            <a:off x="0" y="18255"/>
            <a:ext cx="10515600" cy="1325563"/>
          </a:xfrm>
        </p:spPr>
        <p:txBody>
          <a:bodyPr>
            <a:normAutofit/>
          </a:bodyPr>
          <a:lstStyle/>
          <a:p>
            <a:r>
              <a:rPr lang="en-US" sz="1800" dirty="0"/>
              <a:t>DESCRIPTION:</a:t>
            </a:r>
          </a:p>
        </p:txBody>
      </p:sp>
      <p:sp>
        <p:nvSpPr>
          <p:cNvPr id="3" name="Content Placeholder 2">
            <a:extLst>
              <a:ext uri="{FF2B5EF4-FFF2-40B4-BE49-F238E27FC236}">
                <a16:creationId xmlns:a16="http://schemas.microsoft.com/office/drawing/2014/main" id="{93CECEE6-1C82-1FE1-5A53-215722B06D92}"/>
              </a:ext>
            </a:extLst>
          </p:cNvPr>
          <p:cNvSpPr>
            <a:spLocks noGrp="1"/>
          </p:cNvSpPr>
          <p:nvPr>
            <p:ph idx="1"/>
          </p:nvPr>
        </p:nvSpPr>
        <p:spPr>
          <a:xfrm>
            <a:off x="0" y="920652"/>
            <a:ext cx="10515600" cy="4351338"/>
          </a:xfrm>
        </p:spPr>
        <p:txBody>
          <a:bodyPr>
            <a:normAutofit fontScale="25000" lnSpcReduction="20000"/>
          </a:bodyPr>
          <a:lstStyle/>
          <a:p>
            <a:r>
              <a:rPr lang="en-US" sz="4800" dirty="0">
                <a:latin typeface="Calibri" panose="020F0502020204030204" pitchFamily="34" charset="0"/>
              </a:rPr>
              <a:t>The Facebook Live Sellers in Thailand dataset contains information about the Facebook pages of 10 Thai fashion and cosmetics retail sellers. Below is a description of the dataset:</a:t>
            </a:r>
          </a:p>
          <a:p>
            <a:endParaRPr lang="en" sz="4800" dirty="0">
              <a:latin typeface="Calibri" panose="020F0502020204030204" pitchFamily="34" charset="0"/>
            </a:endParaRPr>
          </a:p>
          <a:p>
            <a:r>
              <a:rPr lang="en-US" sz="4800" dirty="0">
                <a:latin typeface="Calibri" panose="020F0502020204030204" pitchFamily="34" charset="0"/>
              </a:rPr>
              <a:t>1. Title: Facebook Live Sellers in Thailand Dataset</a:t>
            </a:r>
          </a:p>
          <a:p>
            <a:endParaRPr lang="en" sz="4800" dirty="0">
              <a:latin typeface="Calibri" panose="020F0502020204030204" pitchFamily="34" charset="0"/>
            </a:endParaRPr>
          </a:p>
          <a:p>
            <a:r>
              <a:rPr lang="en-US" sz="4800" dirty="0">
                <a:latin typeface="Calibri" panose="020F0502020204030204" pitchFamily="34" charset="0"/>
              </a:rPr>
              <a:t>2. Source: The dataset is sourced from the UCI Machine Learning Repository.</a:t>
            </a:r>
          </a:p>
          <a:p>
            <a:endParaRPr lang="en" sz="4800" dirty="0">
              <a:latin typeface="Calibri" panose="020F0502020204030204" pitchFamily="34" charset="0"/>
            </a:endParaRPr>
          </a:p>
          <a:p>
            <a:r>
              <a:rPr lang="en-US" sz="4800" dirty="0">
                <a:latin typeface="Calibri" panose="020F0502020204030204" pitchFamily="34" charset="0"/>
              </a:rPr>
              <a:t>3. Data Type: The dataset is in a tabular format, typically stored in a CSV (Comma Separated Values) file.</a:t>
            </a:r>
          </a:p>
          <a:p>
            <a:endParaRPr lang="en" sz="4800" dirty="0">
              <a:latin typeface="Calibri" panose="020F0502020204030204" pitchFamily="34" charset="0"/>
            </a:endParaRPr>
          </a:p>
          <a:p>
            <a:r>
              <a:rPr lang="en-US" sz="4800" dirty="0">
                <a:latin typeface="Calibri" panose="020F0502020204030204" pitchFamily="34" charset="0"/>
              </a:rPr>
              <a:t>4. Number of Instances: There are a total of 7050 instances (rows) in the dataset.</a:t>
            </a:r>
          </a:p>
          <a:p>
            <a:endParaRPr lang="en" sz="4800" dirty="0">
              <a:latin typeface="Calibri" panose="020F0502020204030204" pitchFamily="34" charset="0"/>
            </a:endParaRPr>
          </a:p>
          <a:p>
            <a:r>
              <a:rPr lang="en-US" sz="4800" dirty="0">
                <a:latin typeface="Calibri" panose="020F0502020204030204" pitchFamily="34" charset="0"/>
              </a:rPr>
              <a:t>5. Number of Attributes: The dataset initially consists of 16 attributes (columns). After removing redundant columns, there are 14 attributes remaining.</a:t>
            </a:r>
          </a:p>
          <a:p>
            <a:endParaRPr lang="en" sz="4800" dirty="0">
              <a:latin typeface="Calibri" panose="020F0502020204030204" pitchFamily="34" charset="0"/>
            </a:endParaRPr>
          </a:p>
          <a:p>
            <a:r>
              <a:rPr lang="en-US" sz="4800" dirty="0">
                <a:latin typeface="Calibri" panose="020F0502020204030204" pitchFamily="34" charset="0"/>
              </a:rPr>
              <a:t>6. Attribute Information:</a:t>
            </a:r>
          </a:p>
          <a:p>
            <a:r>
              <a:rPr lang="en-US" sz="4800" dirty="0">
                <a:latin typeface="Calibri" panose="020F0502020204030204" pitchFamily="34" charset="0"/>
              </a:rPr>
              <a:t>   - </a:t>
            </a:r>
            <a:r>
              <a:rPr lang="en-US" sz="4800" dirty="0" err="1">
                <a:latin typeface="Calibri" panose="020F0502020204030204" pitchFamily="34" charset="0"/>
              </a:rPr>
              <a:t>status_id</a:t>
            </a:r>
            <a:r>
              <a:rPr lang="en-US" sz="4800" dirty="0">
                <a:latin typeface="Calibri" panose="020F0502020204030204" pitchFamily="34" charset="0"/>
              </a:rPr>
              <a:t>: Unique identifier for each status post.</a:t>
            </a:r>
          </a:p>
          <a:p>
            <a:r>
              <a:rPr lang="en-US" sz="4800" dirty="0">
                <a:latin typeface="Calibri" panose="020F0502020204030204" pitchFamily="34" charset="0"/>
              </a:rPr>
              <a:t>   - </a:t>
            </a:r>
            <a:r>
              <a:rPr lang="en-US" sz="4800" dirty="0" err="1">
                <a:latin typeface="Calibri" panose="020F0502020204030204" pitchFamily="34" charset="0"/>
              </a:rPr>
              <a:t>status_published</a:t>
            </a:r>
            <a:r>
              <a:rPr lang="en-US" sz="4800" dirty="0">
                <a:latin typeface="Calibri" panose="020F0502020204030204" pitchFamily="34" charset="0"/>
              </a:rPr>
              <a:t>: Date and time when the status post was published.</a:t>
            </a:r>
          </a:p>
          <a:p>
            <a:r>
              <a:rPr lang="en-US" sz="4800" dirty="0">
                <a:latin typeface="Calibri" panose="020F0502020204030204" pitchFamily="34" charset="0"/>
              </a:rPr>
              <a:t>   - </a:t>
            </a:r>
            <a:r>
              <a:rPr lang="en-US" sz="4800" dirty="0" err="1">
                <a:latin typeface="Calibri" panose="020F0502020204030204" pitchFamily="34" charset="0"/>
              </a:rPr>
              <a:t>status_type</a:t>
            </a:r>
            <a:r>
              <a:rPr lang="en-US" sz="4800" dirty="0">
                <a:latin typeface="Calibri" panose="020F0502020204030204" pitchFamily="34" charset="0"/>
              </a:rPr>
              <a:t>: Nature of the status post (e.g., video, photo, status, link).</a:t>
            </a:r>
          </a:p>
          <a:p>
            <a:r>
              <a:rPr lang="en-US" sz="4800" dirty="0">
                <a:latin typeface="Calibri" panose="020F0502020204030204" pitchFamily="34" charset="0"/>
              </a:rPr>
              <a:t>   - </a:t>
            </a:r>
            <a:r>
              <a:rPr lang="en-US" sz="4800" dirty="0" err="1">
                <a:latin typeface="Calibri" panose="020F0502020204030204" pitchFamily="34" charset="0"/>
              </a:rPr>
              <a:t>num_reactions</a:t>
            </a:r>
            <a:r>
              <a:rPr lang="en-US" sz="4800" dirty="0">
                <a:latin typeface="Calibri" panose="020F0502020204030204" pitchFamily="34" charset="0"/>
              </a:rPr>
              <a:t>: Number of reactions (e.g., likes, loves, wow, </a:t>
            </a:r>
            <a:r>
              <a:rPr lang="en-US" sz="4800" dirty="0" err="1">
                <a:latin typeface="Calibri" panose="020F0502020204030204" pitchFamily="34" charset="0"/>
              </a:rPr>
              <a:t>haha</a:t>
            </a:r>
            <a:r>
              <a:rPr lang="en-US" sz="4800" dirty="0">
                <a:latin typeface="Calibri" panose="020F0502020204030204" pitchFamily="34" charset="0"/>
              </a:rPr>
              <a:t>, sad, angry) received on the status post.</a:t>
            </a:r>
          </a:p>
          <a:p>
            <a:r>
              <a:rPr lang="en-US" sz="4800" dirty="0">
                <a:latin typeface="Calibri" panose="020F0502020204030204" pitchFamily="34" charset="0"/>
              </a:rPr>
              <a:t>   - </a:t>
            </a:r>
            <a:r>
              <a:rPr lang="en-US" sz="4800" dirty="0" err="1">
                <a:latin typeface="Calibri" panose="020F0502020204030204" pitchFamily="34" charset="0"/>
              </a:rPr>
              <a:t>num_comments</a:t>
            </a:r>
            <a:r>
              <a:rPr lang="en-US" sz="4800" dirty="0">
                <a:latin typeface="Calibri" panose="020F0502020204030204" pitchFamily="34" charset="0"/>
              </a:rPr>
              <a:t>: Number of comments received on the status post.</a:t>
            </a:r>
          </a:p>
          <a:p>
            <a:r>
              <a:rPr lang="en-US" sz="4800" dirty="0">
                <a:latin typeface="Calibri" panose="020F0502020204030204" pitchFamily="34" charset="0"/>
              </a:rPr>
              <a:t>   - </a:t>
            </a:r>
            <a:r>
              <a:rPr lang="en-US" sz="4800" dirty="0" err="1">
                <a:latin typeface="Calibri" panose="020F0502020204030204" pitchFamily="34" charset="0"/>
              </a:rPr>
              <a:t>num_shares</a:t>
            </a:r>
            <a:r>
              <a:rPr lang="en-US" sz="4800" dirty="0">
                <a:latin typeface="Calibri" panose="020F0502020204030204" pitchFamily="34" charset="0"/>
              </a:rPr>
              <a:t>: Number of shares received on the status post.</a:t>
            </a:r>
          </a:p>
          <a:p>
            <a:r>
              <a:rPr lang="en-US" sz="4800" dirty="0">
                <a:latin typeface="Calibri" panose="020F0502020204030204" pitchFamily="34" charset="0"/>
              </a:rPr>
              <a:t>   - Additional numerical and categorical attributes related to engagement metrics and status post features.</a:t>
            </a:r>
          </a:p>
          <a:p>
            <a:endParaRPr lang="en" sz="4800" dirty="0">
              <a:latin typeface="Calibri" panose="020F0502020204030204" pitchFamily="34" charset="0"/>
            </a:endParaRPr>
          </a:p>
          <a:p>
            <a:r>
              <a:rPr lang="en-US" sz="4800" dirty="0">
                <a:latin typeface="Calibri" panose="020F0502020204030204" pitchFamily="34" charset="0"/>
              </a:rPr>
              <a:t>7. Missing Values: The dataset may contain missing values, which need to be handled during data preprocessing.</a:t>
            </a:r>
          </a:p>
          <a:p>
            <a:endParaRPr lang="en-US" dirty="0"/>
          </a:p>
        </p:txBody>
      </p:sp>
    </p:spTree>
    <p:extLst>
      <p:ext uri="{BB962C8B-B14F-4D97-AF65-F5344CB8AC3E}">
        <p14:creationId xmlns:p14="http://schemas.microsoft.com/office/powerpoint/2010/main" val="199890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1CD6-2FD9-046E-3BE4-559C0B2B473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CFAA2B5-E82B-799F-E023-2CED88AF58DB}"/>
              </a:ext>
            </a:extLst>
          </p:cNvPr>
          <p:cNvSpPr>
            <a:spLocks noGrp="1"/>
          </p:cNvSpPr>
          <p:nvPr>
            <p:ph idx="1"/>
          </p:nvPr>
        </p:nvSpPr>
        <p:spPr/>
        <p:txBody>
          <a:bodyPr/>
          <a:lstStyle/>
          <a:p>
            <a:pPr>
              <a:buFont typeface="Symbol" panose="05050102010706020507" pitchFamily="18" charset="2"/>
              <a:buChar char="·"/>
            </a:pPr>
            <a:r>
              <a:rPr lang="en-US" sz="1800" dirty="0">
                <a:latin typeface="Calibri" panose="020F0502020204030204" pitchFamily="34" charset="0"/>
              </a:rPr>
              <a:t>How does the time of upload (`</a:t>
            </a:r>
            <a:r>
              <a:rPr lang="en-US" sz="1800" dirty="0" err="1">
                <a:latin typeface="Calibri" panose="020F0502020204030204" pitchFamily="34" charset="0"/>
              </a:rPr>
              <a:t>status_published</a:t>
            </a:r>
            <a:r>
              <a:rPr lang="en-US" sz="1800" dirty="0">
                <a:latin typeface="Calibri" panose="020F0502020204030204" pitchFamily="34" charset="0"/>
              </a:rPr>
              <a:t>`)  affects the `</a:t>
            </a:r>
            <a:r>
              <a:rPr lang="en-US" sz="1800" dirty="0" err="1">
                <a:latin typeface="Calibri" panose="020F0502020204030204" pitchFamily="34" charset="0"/>
              </a:rPr>
              <a:t>num_reaction</a:t>
            </a:r>
            <a:r>
              <a:rPr lang="en-US" sz="1800" dirty="0">
                <a:latin typeface="Calibri" panose="020F0502020204030204" pitchFamily="34" charset="0"/>
              </a:rPr>
              <a:t>`?</a:t>
            </a:r>
          </a:p>
          <a:p>
            <a:pPr>
              <a:buFont typeface="Symbol" panose="05050102010706020507" pitchFamily="18" charset="2"/>
              <a:buChar char="·"/>
            </a:pPr>
            <a:r>
              <a:rPr lang="en-US" sz="1800" dirty="0">
                <a:latin typeface="Calibri" panose="020F0502020204030204" pitchFamily="34" charset="0"/>
              </a:rPr>
              <a:t>Is there a correlation between the number of reactions (</a:t>
            </a:r>
            <a:r>
              <a:rPr lang="en-US" sz="1800" dirty="0" err="1">
                <a:latin typeface="Calibri" panose="020F0502020204030204" pitchFamily="34" charset="0"/>
              </a:rPr>
              <a:t>num_reactions</a:t>
            </a:r>
            <a:r>
              <a:rPr lang="en-US" sz="1800" dirty="0">
                <a:latin typeface="Calibri" panose="020F0502020204030204" pitchFamily="34" charset="0"/>
              </a:rPr>
              <a:t>) and other engagement metrics such as comments (</a:t>
            </a:r>
            <a:r>
              <a:rPr lang="en-US" sz="1800" dirty="0" err="1">
                <a:latin typeface="Calibri" panose="020F0502020204030204" pitchFamily="34" charset="0"/>
              </a:rPr>
              <a:t>num_comments</a:t>
            </a:r>
            <a:r>
              <a:rPr lang="en-US" sz="1800" dirty="0">
                <a:latin typeface="Calibri" panose="020F0502020204030204" pitchFamily="34" charset="0"/>
              </a:rPr>
              <a:t>) and shares (</a:t>
            </a:r>
            <a:r>
              <a:rPr lang="en-US" sz="1800" dirty="0" err="1">
                <a:latin typeface="Calibri" panose="020F0502020204030204" pitchFamily="34" charset="0"/>
              </a:rPr>
              <a:t>num_shares</a:t>
            </a:r>
            <a:r>
              <a:rPr lang="en-US" sz="1800" dirty="0">
                <a:latin typeface="Calibri" panose="020F0502020204030204" pitchFamily="34" charset="0"/>
              </a:rPr>
              <a:t>)? If so, what is the strength and direction of this correlation?</a:t>
            </a:r>
          </a:p>
          <a:p>
            <a:pPr>
              <a:buFont typeface="Symbol" panose="05050102010706020507" pitchFamily="18" charset="2"/>
              <a:buChar char="·"/>
            </a:pPr>
            <a:r>
              <a:rPr lang="en-US" sz="1800" dirty="0">
                <a:latin typeface="Calibri" panose="020F0502020204030204" pitchFamily="34" charset="0"/>
              </a:rPr>
              <a:t>Use the columns </a:t>
            </a:r>
            <a:r>
              <a:rPr lang="en-US" sz="1800" dirty="0" err="1">
                <a:latin typeface="Calibri" panose="020F0502020204030204" pitchFamily="34" charset="0"/>
              </a:rPr>
              <a:t>status_type</a:t>
            </a:r>
            <a:r>
              <a:rPr lang="en-US" sz="1800" dirty="0">
                <a:latin typeface="Calibri" panose="020F0502020204030204" pitchFamily="34" charset="0"/>
              </a:rPr>
              <a:t>, </a:t>
            </a:r>
            <a:r>
              <a:rPr lang="en-US" sz="1800" dirty="0" err="1">
                <a:latin typeface="Calibri" panose="020F0502020204030204" pitchFamily="34" charset="0"/>
              </a:rPr>
              <a:t>num_reactions</a:t>
            </a:r>
            <a:r>
              <a:rPr lang="en-US" sz="1800" dirty="0">
                <a:latin typeface="Calibri" panose="020F0502020204030204" pitchFamily="34" charset="0"/>
              </a:rPr>
              <a:t>, </a:t>
            </a:r>
            <a:r>
              <a:rPr lang="en-US" sz="1800" dirty="0" err="1">
                <a:latin typeface="Calibri" panose="020F0502020204030204" pitchFamily="34" charset="0"/>
              </a:rPr>
              <a:t>num_comments</a:t>
            </a:r>
            <a:r>
              <a:rPr lang="en-US" sz="1800" dirty="0">
                <a:latin typeface="Calibri" panose="020F0502020204030204" pitchFamily="34" charset="0"/>
              </a:rPr>
              <a:t>, </a:t>
            </a:r>
            <a:r>
              <a:rPr lang="en-US" sz="1800" dirty="0" err="1">
                <a:latin typeface="Calibri" panose="020F0502020204030204" pitchFamily="34" charset="0"/>
              </a:rPr>
              <a:t>num_shares</a:t>
            </a:r>
            <a:r>
              <a:rPr lang="en-US" sz="1800" dirty="0">
                <a:latin typeface="Calibri" panose="020F0502020204030204" pitchFamily="34" charset="0"/>
              </a:rPr>
              <a:t>, </a:t>
            </a:r>
            <a:r>
              <a:rPr lang="en-US" sz="1800" dirty="0" err="1">
                <a:latin typeface="Calibri" panose="020F0502020204030204" pitchFamily="34" charset="0"/>
              </a:rPr>
              <a:t>num_likes</a:t>
            </a:r>
            <a:r>
              <a:rPr lang="en-US" sz="1800" dirty="0">
                <a:latin typeface="Calibri" panose="020F0502020204030204" pitchFamily="34" charset="0"/>
              </a:rPr>
              <a:t>, </a:t>
            </a:r>
            <a:r>
              <a:rPr lang="en-US" sz="1800" dirty="0" err="1">
                <a:latin typeface="Calibri" panose="020F0502020204030204" pitchFamily="34" charset="0"/>
              </a:rPr>
              <a:t>num_loves</a:t>
            </a:r>
            <a:r>
              <a:rPr lang="en-US" sz="1800" dirty="0">
                <a:latin typeface="Calibri" panose="020F0502020204030204" pitchFamily="34" charset="0"/>
              </a:rPr>
              <a:t>, </a:t>
            </a:r>
            <a:r>
              <a:rPr lang="en-US" sz="1800" dirty="0" err="1">
                <a:latin typeface="Calibri" panose="020F0502020204030204" pitchFamily="34" charset="0"/>
              </a:rPr>
              <a:t>num_wows</a:t>
            </a:r>
            <a:r>
              <a:rPr lang="en-US" sz="1800" dirty="0">
                <a:latin typeface="Calibri" panose="020F0502020204030204" pitchFamily="34" charset="0"/>
              </a:rPr>
              <a:t>, </a:t>
            </a:r>
            <a:r>
              <a:rPr lang="en-US" sz="1800" dirty="0" err="1">
                <a:latin typeface="Calibri" panose="020F0502020204030204" pitchFamily="34" charset="0"/>
              </a:rPr>
              <a:t>num_hahas</a:t>
            </a:r>
            <a:r>
              <a:rPr lang="en-US" sz="1800" dirty="0">
                <a:latin typeface="Calibri" panose="020F0502020204030204" pitchFamily="34" charset="0"/>
              </a:rPr>
              <a:t>, </a:t>
            </a:r>
            <a:r>
              <a:rPr lang="en-US" sz="1800" dirty="0" err="1">
                <a:latin typeface="Calibri" panose="020F0502020204030204" pitchFamily="34" charset="0"/>
              </a:rPr>
              <a:t>num_sads</a:t>
            </a:r>
            <a:r>
              <a:rPr lang="en-US" sz="1800" dirty="0">
                <a:latin typeface="Calibri" panose="020F0502020204030204" pitchFamily="34" charset="0"/>
              </a:rPr>
              <a:t>, and </a:t>
            </a:r>
            <a:r>
              <a:rPr lang="en-US" sz="1800" dirty="0" err="1">
                <a:latin typeface="Calibri" panose="020F0502020204030204" pitchFamily="34" charset="0"/>
              </a:rPr>
              <a:t>num_angrys</a:t>
            </a:r>
            <a:r>
              <a:rPr lang="en-US" sz="1800" dirty="0">
                <a:latin typeface="Calibri" panose="020F0502020204030204" pitchFamily="34" charset="0"/>
              </a:rPr>
              <a:t> to train a K-Means clustering model on the Facebook Live Sellers dataset.</a:t>
            </a:r>
          </a:p>
          <a:p>
            <a:pPr>
              <a:buFont typeface="Symbol" panose="05050102010706020507" pitchFamily="18" charset="2"/>
              <a:buChar char="·"/>
            </a:pPr>
            <a:r>
              <a:rPr lang="en-US" sz="1800" dirty="0">
                <a:latin typeface="Calibri" panose="020F0502020204030204" pitchFamily="34" charset="0"/>
              </a:rPr>
              <a:t>Use the elbow method to find the optimum number of clusters.</a:t>
            </a:r>
          </a:p>
          <a:p>
            <a:pPr>
              <a:buFont typeface="Symbol" panose="05050102010706020507" pitchFamily="18" charset="2"/>
              <a:buChar char="·"/>
            </a:pPr>
            <a:r>
              <a:rPr lang="en-US" sz="1800" dirty="0">
                <a:latin typeface="Calibri" panose="020F0502020204030204" pitchFamily="34" charset="0"/>
              </a:rPr>
              <a:t>What is the count of different types of posts in the dataset?</a:t>
            </a:r>
          </a:p>
          <a:p>
            <a:pPr>
              <a:buFont typeface="Symbol" panose="05050102010706020507" pitchFamily="18" charset="2"/>
              <a:buChar char="·"/>
            </a:pPr>
            <a:r>
              <a:rPr lang="en-US" sz="1800" dirty="0">
                <a:latin typeface="Calibri" panose="020F0502020204030204" pitchFamily="34" charset="0"/>
              </a:rPr>
              <a:t>What is the average value of </a:t>
            </a:r>
            <a:r>
              <a:rPr lang="en-US" sz="1800" dirty="0" err="1">
                <a:latin typeface="Calibri" panose="020F0502020204030204" pitchFamily="34" charset="0"/>
              </a:rPr>
              <a:t>num_reaction</a:t>
            </a:r>
            <a:r>
              <a:rPr lang="en-US" sz="1800" dirty="0">
                <a:latin typeface="Calibri" panose="020F0502020204030204" pitchFamily="34" charset="0"/>
              </a:rPr>
              <a:t>, </a:t>
            </a:r>
            <a:r>
              <a:rPr lang="en-US" sz="1800" dirty="0" err="1">
                <a:latin typeface="Calibri" panose="020F0502020204030204" pitchFamily="34" charset="0"/>
              </a:rPr>
              <a:t>num_comments</a:t>
            </a:r>
            <a:r>
              <a:rPr lang="en-US" sz="1800" dirty="0">
                <a:latin typeface="Calibri" panose="020F0502020204030204" pitchFamily="34" charset="0"/>
              </a:rPr>
              <a:t>, </a:t>
            </a:r>
            <a:r>
              <a:rPr lang="en-US" sz="1800" dirty="0" err="1">
                <a:latin typeface="Calibri" panose="020F0502020204030204" pitchFamily="34" charset="0"/>
              </a:rPr>
              <a:t>num_shares</a:t>
            </a:r>
            <a:r>
              <a:rPr lang="en-US" sz="1800" dirty="0">
                <a:latin typeface="Calibri" panose="020F0502020204030204" pitchFamily="34" charset="0"/>
              </a:rPr>
              <a:t> for each post type?</a:t>
            </a:r>
          </a:p>
          <a:p>
            <a:endParaRPr lang="en-US" dirty="0"/>
          </a:p>
        </p:txBody>
      </p:sp>
    </p:spTree>
    <p:extLst>
      <p:ext uri="{BB962C8B-B14F-4D97-AF65-F5344CB8AC3E}">
        <p14:creationId xmlns:p14="http://schemas.microsoft.com/office/powerpoint/2010/main" val="70867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9F38-8BF8-00A3-8280-B68467118AD3}"/>
              </a:ext>
            </a:extLst>
          </p:cNvPr>
          <p:cNvSpPr>
            <a:spLocks noGrp="1"/>
          </p:cNvSpPr>
          <p:nvPr>
            <p:ph type="title"/>
          </p:nvPr>
        </p:nvSpPr>
        <p:spPr>
          <a:xfrm>
            <a:off x="0" y="0"/>
            <a:ext cx="10515600" cy="1325563"/>
          </a:xfrm>
        </p:spPr>
        <p:txBody>
          <a:bodyPr/>
          <a:lstStyle/>
          <a:p>
            <a:r>
              <a:rPr lang="en-US" dirty="0"/>
              <a:t>SOLUTIONS</a:t>
            </a:r>
          </a:p>
        </p:txBody>
      </p:sp>
      <p:sp>
        <p:nvSpPr>
          <p:cNvPr id="3" name="Content Placeholder 2">
            <a:extLst>
              <a:ext uri="{FF2B5EF4-FFF2-40B4-BE49-F238E27FC236}">
                <a16:creationId xmlns:a16="http://schemas.microsoft.com/office/drawing/2014/main" id="{F572B9C9-46AE-1276-3CEF-8237E74FB026}"/>
              </a:ext>
            </a:extLst>
          </p:cNvPr>
          <p:cNvSpPr>
            <a:spLocks noGrp="1"/>
          </p:cNvSpPr>
          <p:nvPr>
            <p:ph idx="1"/>
          </p:nvPr>
        </p:nvSpPr>
        <p:spPr>
          <a:xfrm>
            <a:off x="0" y="967786"/>
            <a:ext cx="12192000" cy="5890214"/>
          </a:xfrm>
        </p:spPr>
        <p:txBody>
          <a:bodyPr/>
          <a:lstStyle/>
          <a:p>
            <a:pPr marL="0" indent="0">
              <a:buNone/>
            </a:pPr>
            <a:r>
              <a:rPr lang="en-US" sz="1800" dirty="0">
                <a:latin typeface="Calibri" panose="020F0502020204030204" pitchFamily="34" charset="0"/>
              </a:rPr>
              <a:t>1. Effect of Time of Upload on Reactions (</a:t>
            </a:r>
            <a:r>
              <a:rPr lang="en-US" sz="1800" dirty="0" err="1">
                <a:latin typeface="Calibri" panose="020F0502020204030204" pitchFamily="34" charset="0"/>
              </a:rPr>
              <a:t>status_published</a:t>
            </a:r>
            <a:r>
              <a:rPr lang="en-US" sz="1800" dirty="0">
                <a:latin typeface="Calibri" panose="020F0502020204030204" pitchFamily="34" charset="0"/>
              </a:rPr>
              <a:t> vs </a:t>
            </a:r>
            <a:r>
              <a:rPr lang="en-US" sz="1800" dirty="0" err="1">
                <a:latin typeface="Calibri" panose="020F0502020204030204" pitchFamily="34" charset="0"/>
              </a:rPr>
              <a:t>num_reactions</a:t>
            </a:r>
            <a:r>
              <a:rPr lang="en-US" sz="1800" dirty="0">
                <a:latin typeface="Calibri" panose="020F0502020204030204" pitchFamily="34" charset="0"/>
              </a:rPr>
              <a:t>)</a:t>
            </a:r>
          </a:p>
          <a:p>
            <a:pPr marL="0" indent="0">
              <a:buNone/>
            </a:pPr>
            <a:r>
              <a:rPr lang="en-US" sz="1800" dirty="0">
                <a:latin typeface="Calibri" panose="020F0502020204030204" pitchFamily="34" charset="0"/>
              </a:rPr>
              <a:t>Approach: Convert the </a:t>
            </a:r>
            <a:r>
              <a:rPr lang="en-US" sz="1800" dirty="0" err="1">
                <a:latin typeface="Calibri" panose="020F0502020204030204" pitchFamily="34" charset="0"/>
              </a:rPr>
              <a:t>status_published</a:t>
            </a:r>
            <a:r>
              <a:rPr lang="en-US" sz="1800" dirty="0">
                <a:latin typeface="Calibri" panose="020F0502020204030204" pitchFamily="34" charset="0"/>
              </a:rPr>
              <a:t> column to extract features such as the time of day, day of the week, or month, and then perform a comparative analysis with </a:t>
            </a:r>
            <a:r>
              <a:rPr lang="en-US" sz="1800" dirty="0" err="1">
                <a:latin typeface="Calibri" panose="020F0502020204030204" pitchFamily="34" charset="0"/>
              </a:rPr>
              <a:t>num_reactions</a:t>
            </a:r>
            <a:r>
              <a:rPr lang="en-US" sz="1800" dirty="0">
                <a:latin typeface="Calibri" panose="020F0502020204030204" pitchFamily="34" charset="0"/>
              </a:rPr>
              <a:t>. You can visualize this relationship using scatter plots or box plots to see if specific times correlate with higher reactions.</a:t>
            </a:r>
          </a:p>
          <a:p>
            <a:pPr marL="0" indent="0">
              <a:buNone/>
            </a:pPr>
            <a:r>
              <a:rPr lang="en-US" sz="1800" dirty="0">
                <a:latin typeface="Calibri" panose="020F0502020204030204" pitchFamily="34" charset="0"/>
              </a:rPr>
              <a:t>2. Correlation between Engagement Metrics (</a:t>
            </a:r>
            <a:r>
              <a:rPr lang="en-US" sz="1800" dirty="0" err="1">
                <a:latin typeface="Calibri" panose="020F0502020204030204" pitchFamily="34" charset="0"/>
              </a:rPr>
              <a:t>num_reactions</a:t>
            </a:r>
            <a:r>
              <a:rPr lang="en-US" sz="1800" dirty="0">
                <a:latin typeface="Calibri" panose="020F0502020204030204" pitchFamily="34" charset="0"/>
              </a:rPr>
              <a:t>, </a:t>
            </a:r>
            <a:r>
              <a:rPr lang="en-US" sz="1800" dirty="0" err="1">
                <a:latin typeface="Calibri" panose="020F0502020204030204" pitchFamily="34" charset="0"/>
              </a:rPr>
              <a:t>num_comments</a:t>
            </a:r>
            <a:r>
              <a:rPr lang="en-US" sz="1800" dirty="0">
                <a:latin typeface="Calibri" panose="020F0502020204030204" pitchFamily="34" charset="0"/>
              </a:rPr>
              <a:t>, </a:t>
            </a:r>
            <a:r>
              <a:rPr lang="en-US" sz="1800" dirty="0" err="1">
                <a:latin typeface="Calibri" panose="020F0502020204030204" pitchFamily="34" charset="0"/>
              </a:rPr>
              <a:t>num_shares</a:t>
            </a:r>
            <a:r>
              <a:rPr lang="en-US" sz="1800" dirty="0">
                <a:latin typeface="Calibri" panose="020F0502020204030204" pitchFamily="34" charset="0"/>
              </a:rPr>
              <a:t>)</a:t>
            </a:r>
          </a:p>
          <a:p>
            <a:pPr marL="0" indent="0">
              <a:buNone/>
            </a:pPr>
            <a:r>
              <a:rPr lang="en-US" sz="1800" dirty="0">
                <a:latin typeface="Calibri" panose="020F0502020204030204" pitchFamily="34" charset="0"/>
              </a:rPr>
              <a:t>Approach: Compute the Pearson or Spearman correlation coefficients between </a:t>
            </a:r>
            <a:r>
              <a:rPr lang="en-US" sz="1800" dirty="0" err="1">
                <a:latin typeface="Calibri" panose="020F0502020204030204" pitchFamily="34" charset="0"/>
              </a:rPr>
              <a:t>num_reactions</a:t>
            </a:r>
            <a:r>
              <a:rPr lang="en-US" sz="1800" dirty="0">
                <a:latin typeface="Calibri" panose="020F0502020204030204" pitchFamily="34" charset="0"/>
              </a:rPr>
              <a:t>, </a:t>
            </a:r>
            <a:r>
              <a:rPr lang="en-US" sz="1800" dirty="0" err="1">
                <a:latin typeface="Calibri" panose="020F0502020204030204" pitchFamily="34" charset="0"/>
              </a:rPr>
              <a:t>num_comments</a:t>
            </a:r>
            <a:r>
              <a:rPr lang="en-US" sz="1800" dirty="0">
                <a:latin typeface="Calibri" panose="020F0502020204030204" pitchFamily="34" charset="0"/>
              </a:rPr>
              <a:t>, and </a:t>
            </a:r>
            <a:r>
              <a:rPr lang="en-US" sz="1800" dirty="0" err="1">
                <a:latin typeface="Calibri" panose="020F0502020204030204" pitchFamily="34" charset="0"/>
              </a:rPr>
              <a:t>num_shares</a:t>
            </a:r>
            <a:r>
              <a:rPr lang="en-US" sz="1800" dirty="0">
                <a:latin typeface="Calibri" panose="020F0502020204030204" pitchFamily="34" charset="0"/>
              </a:rPr>
              <a:t> to measure the strength and direction of their relationships. A correlation matrix or heatmap can help visualize these relationships.</a:t>
            </a:r>
          </a:p>
          <a:p>
            <a:pPr marL="0" indent="0">
              <a:buNone/>
            </a:pPr>
            <a:r>
              <a:rPr lang="en-US" sz="1800" dirty="0">
                <a:latin typeface="Calibri" panose="020F0502020204030204" pitchFamily="34" charset="0"/>
              </a:rPr>
              <a:t>3. Training K-Means Clustering Model</a:t>
            </a:r>
          </a:p>
          <a:p>
            <a:pPr marL="0" indent="0">
              <a:buNone/>
            </a:pPr>
            <a:r>
              <a:rPr lang="en-US" sz="1800" dirty="0">
                <a:latin typeface="Calibri" panose="020F0502020204030204" pitchFamily="34" charset="0"/>
              </a:rPr>
              <a:t>Selected Columns: Use </a:t>
            </a:r>
            <a:r>
              <a:rPr lang="en-US" sz="1800" dirty="0" err="1">
                <a:latin typeface="Calibri" panose="020F0502020204030204" pitchFamily="34" charset="0"/>
              </a:rPr>
              <a:t>status_type</a:t>
            </a:r>
            <a:r>
              <a:rPr lang="en-US" sz="1800" dirty="0">
                <a:latin typeface="Calibri" panose="020F0502020204030204" pitchFamily="34" charset="0"/>
              </a:rPr>
              <a:t>, </a:t>
            </a:r>
            <a:r>
              <a:rPr lang="en-US" sz="1800" dirty="0" err="1">
                <a:latin typeface="Calibri" panose="020F0502020204030204" pitchFamily="34" charset="0"/>
              </a:rPr>
              <a:t>num_reactions</a:t>
            </a:r>
            <a:r>
              <a:rPr lang="en-US" sz="1800" dirty="0">
                <a:latin typeface="Calibri" panose="020F0502020204030204" pitchFamily="34" charset="0"/>
              </a:rPr>
              <a:t>, </a:t>
            </a:r>
            <a:r>
              <a:rPr lang="en-US" sz="1800" dirty="0" err="1">
                <a:latin typeface="Calibri" panose="020F0502020204030204" pitchFamily="34" charset="0"/>
              </a:rPr>
              <a:t>num_comments</a:t>
            </a:r>
            <a:r>
              <a:rPr lang="en-US" sz="1800" dirty="0">
                <a:latin typeface="Calibri" panose="020F0502020204030204" pitchFamily="34" charset="0"/>
              </a:rPr>
              <a:t>, </a:t>
            </a:r>
            <a:r>
              <a:rPr lang="en-US" sz="1800" dirty="0" err="1">
                <a:latin typeface="Calibri" panose="020F0502020204030204" pitchFamily="34" charset="0"/>
              </a:rPr>
              <a:t>num_shares</a:t>
            </a:r>
            <a:r>
              <a:rPr lang="en-US" sz="1800" dirty="0">
                <a:latin typeface="Calibri" panose="020F0502020204030204" pitchFamily="34" charset="0"/>
              </a:rPr>
              <a:t>, </a:t>
            </a:r>
            <a:r>
              <a:rPr lang="en-US" sz="1800" dirty="0" err="1">
                <a:latin typeface="Calibri" panose="020F0502020204030204" pitchFamily="34" charset="0"/>
              </a:rPr>
              <a:t>num_likes</a:t>
            </a:r>
            <a:r>
              <a:rPr lang="en-US" sz="1800" dirty="0">
                <a:latin typeface="Calibri" panose="020F0502020204030204" pitchFamily="34" charset="0"/>
              </a:rPr>
              <a:t>, </a:t>
            </a:r>
            <a:r>
              <a:rPr lang="en-US" sz="1800" dirty="0" err="1">
                <a:latin typeface="Calibri" panose="020F0502020204030204" pitchFamily="34" charset="0"/>
              </a:rPr>
              <a:t>num_loves</a:t>
            </a:r>
            <a:r>
              <a:rPr lang="en-US" sz="1800" dirty="0">
                <a:latin typeface="Calibri" panose="020F0502020204030204" pitchFamily="34" charset="0"/>
              </a:rPr>
              <a:t>, </a:t>
            </a:r>
            <a:r>
              <a:rPr lang="en-US" sz="1800" dirty="0" err="1">
                <a:latin typeface="Calibri" panose="020F0502020204030204" pitchFamily="34" charset="0"/>
              </a:rPr>
              <a:t>num_wows</a:t>
            </a:r>
            <a:r>
              <a:rPr lang="en-US" sz="1800" dirty="0">
                <a:latin typeface="Calibri" panose="020F0502020204030204" pitchFamily="34" charset="0"/>
              </a:rPr>
              <a:t>, </a:t>
            </a:r>
            <a:r>
              <a:rPr lang="en-US" sz="1800" dirty="0" err="1">
                <a:latin typeface="Calibri" panose="020F0502020204030204" pitchFamily="34" charset="0"/>
              </a:rPr>
              <a:t>num_hahas</a:t>
            </a:r>
            <a:r>
              <a:rPr lang="en-US" sz="1800" dirty="0">
                <a:latin typeface="Calibri" panose="020F0502020204030204" pitchFamily="34" charset="0"/>
              </a:rPr>
              <a:t>, </a:t>
            </a:r>
            <a:r>
              <a:rPr lang="en-US" sz="1800" dirty="0" err="1">
                <a:latin typeface="Calibri" panose="020F0502020204030204" pitchFamily="34" charset="0"/>
              </a:rPr>
              <a:t>num_sads</a:t>
            </a:r>
            <a:r>
              <a:rPr lang="en-US" sz="1800" dirty="0">
                <a:latin typeface="Calibri" panose="020F0502020204030204" pitchFamily="34" charset="0"/>
              </a:rPr>
              <a:t>, and </a:t>
            </a:r>
            <a:r>
              <a:rPr lang="en-US" sz="1800" dirty="0" err="1">
                <a:latin typeface="Calibri" panose="020F0502020204030204" pitchFamily="34" charset="0"/>
              </a:rPr>
              <a:t>num_angrys</a:t>
            </a:r>
            <a:r>
              <a:rPr lang="en-US" sz="1800" dirty="0">
                <a:latin typeface="Calibri" panose="020F0502020204030204" pitchFamily="34" charset="0"/>
              </a:rPr>
              <a:t> as features.</a:t>
            </a:r>
          </a:p>
          <a:p>
            <a:pPr marL="0" indent="0">
              <a:buNone/>
            </a:pPr>
            <a:r>
              <a:rPr lang="en-US" sz="1800" dirty="0">
                <a:latin typeface="Calibri" panose="020F0502020204030204" pitchFamily="34" charset="0"/>
              </a:rPr>
              <a:t>Data Preprocessing: Standardize the numeric columns and encode the categorical column (</a:t>
            </a:r>
            <a:r>
              <a:rPr lang="en-US" sz="1800" dirty="0" err="1">
                <a:latin typeface="Calibri" panose="020F0502020204030204" pitchFamily="34" charset="0"/>
              </a:rPr>
              <a:t>status_type</a:t>
            </a:r>
            <a:r>
              <a:rPr lang="en-US" sz="1800" dirty="0">
                <a:latin typeface="Calibri" panose="020F0502020204030204" pitchFamily="34" charset="0"/>
              </a:rPr>
              <a:t>) before applying K-Means.</a:t>
            </a:r>
          </a:p>
          <a:p>
            <a:pPr marL="0" indent="0">
              <a:buNone/>
            </a:pPr>
            <a:r>
              <a:rPr lang="en-US" sz="1800" dirty="0">
                <a:latin typeface="Calibri" panose="020F0502020204030204" pitchFamily="34" charset="0"/>
              </a:rPr>
              <a:t>Elbow Method: To find the optimal number of clusters, calculate the sum of squared distances (inertia) for different numbers of clusters and plot it. The point where the inertia starts to decrease slowly is the "elbow," which indicates the optimal number of clusters.</a:t>
            </a:r>
          </a:p>
          <a:p>
            <a:pPr marL="0" indent="0">
              <a:buNone/>
            </a:pPr>
            <a:r>
              <a:rPr lang="en-US" sz="1800" dirty="0">
                <a:latin typeface="Calibri" panose="020F0502020204030204" pitchFamily="34" charset="0"/>
              </a:rPr>
              <a:t>4. Count of Different Types of Posts (</a:t>
            </a:r>
            <a:r>
              <a:rPr lang="en-US" sz="1800" dirty="0" err="1">
                <a:latin typeface="Calibri" panose="020F0502020204030204" pitchFamily="34" charset="0"/>
              </a:rPr>
              <a:t>status_type</a:t>
            </a:r>
            <a:r>
              <a:rPr lang="en-US" sz="1800" dirty="0">
                <a:latin typeface="Calibri" panose="020F0502020204030204" pitchFamily="34" charset="0"/>
              </a:rPr>
              <a:t>)</a:t>
            </a:r>
          </a:p>
          <a:p>
            <a:pPr marL="0" indent="0">
              <a:buNone/>
            </a:pPr>
            <a:r>
              <a:rPr lang="en-US" sz="1800" dirty="0">
                <a:latin typeface="Calibri" panose="020F0502020204030204" pitchFamily="34" charset="0"/>
              </a:rPr>
              <a:t>Approach: Use the </a:t>
            </a:r>
            <a:r>
              <a:rPr lang="en-US" sz="1800" dirty="0" err="1">
                <a:latin typeface="Calibri" panose="020F0502020204030204" pitchFamily="34" charset="0"/>
              </a:rPr>
              <a:t>status_type</a:t>
            </a:r>
            <a:r>
              <a:rPr lang="en-US" sz="1800" dirty="0">
                <a:latin typeface="Calibri" panose="020F0502020204030204" pitchFamily="34" charset="0"/>
              </a:rPr>
              <a:t> column to get the count of each post type. This can be done through simple aggregation or by using a bar plot to visualize the distribution of post types.</a:t>
            </a:r>
          </a:p>
          <a:p>
            <a:endParaRPr lang="en-US" dirty="0"/>
          </a:p>
        </p:txBody>
      </p:sp>
    </p:spTree>
    <p:extLst>
      <p:ext uri="{BB962C8B-B14F-4D97-AF65-F5344CB8AC3E}">
        <p14:creationId xmlns:p14="http://schemas.microsoft.com/office/powerpoint/2010/main" val="354455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CE31-1B8B-7BC0-403A-49C25C1EBD9D}"/>
              </a:ext>
            </a:extLst>
          </p:cNvPr>
          <p:cNvSpPr>
            <a:spLocks noGrp="1"/>
          </p:cNvSpPr>
          <p:nvPr>
            <p:ph type="title"/>
          </p:nvPr>
        </p:nvSpPr>
        <p:spPr>
          <a:xfrm>
            <a:off x="0" y="1"/>
            <a:ext cx="10515600" cy="886120"/>
          </a:xfrm>
        </p:spPr>
        <p:txBody>
          <a:bodyPr/>
          <a:lstStyle/>
          <a:p>
            <a:r>
              <a:rPr lang="en-US" dirty="0"/>
              <a:t>SOLUTIONS</a:t>
            </a:r>
          </a:p>
        </p:txBody>
      </p:sp>
      <p:sp>
        <p:nvSpPr>
          <p:cNvPr id="3" name="Content Placeholder 2">
            <a:extLst>
              <a:ext uri="{FF2B5EF4-FFF2-40B4-BE49-F238E27FC236}">
                <a16:creationId xmlns:a16="http://schemas.microsoft.com/office/drawing/2014/main" id="{E9C9FE91-4B97-EA5C-8E10-34543A6B9D20}"/>
              </a:ext>
            </a:extLst>
          </p:cNvPr>
          <p:cNvSpPr>
            <a:spLocks noGrp="1"/>
          </p:cNvSpPr>
          <p:nvPr>
            <p:ph idx="1"/>
          </p:nvPr>
        </p:nvSpPr>
        <p:spPr>
          <a:xfrm>
            <a:off x="0" y="769823"/>
            <a:ext cx="12192000" cy="6088176"/>
          </a:xfrm>
        </p:spPr>
        <p:txBody>
          <a:bodyPr/>
          <a:lstStyle/>
          <a:p>
            <a:pPr marL="0" indent="0">
              <a:buNone/>
            </a:pPr>
            <a:r>
              <a:rPr lang="en-US" sz="1800" dirty="0">
                <a:latin typeface="Calibri" panose="020F0502020204030204" pitchFamily="34" charset="0"/>
              </a:rPr>
              <a:t>5. Average Values of </a:t>
            </a:r>
            <a:r>
              <a:rPr lang="en-US" sz="1800" dirty="0" err="1">
                <a:latin typeface="Calibri" panose="020F0502020204030204" pitchFamily="34" charset="0"/>
              </a:rPr>
              <a:t>num_reactions</a:t>
            </a:r>
            <a:r>
              <a:rPr lang="en-US" sz="1800" dirty="0">
                <a:latin typeface="Calibri" panose="020F0502020204030204" pitchFamily="34" charset="0"/>
              </a:rPr>
              <a:t>, </a:t>
            </a:r>
            <a:r>
              <a:rPr lang="en-US" sz="1800" dirty="0" err="1">
                <a:latin typeface="Calibri" panose="020F0502020204030204" pitchFamily="34" charset="0"/>
              </a:rPr>
              <a:t>num_comments</a:t>
            </a:r>
            <a:r>
              <a:rPr lang="en-US" sz="1800" dirty="0">
                <a:latin typeface="Calibri" panose="020F0502020204030204" pitchFamily="34" charset="0"/>
              </a:rPr>
              <a:t>, and </a:t>
            </a:r>
            <a:r>
              <a:rPr lang="en-US" sz="1800" dirty="0" err="1">
                <a:latin typeface="Calibri" panose="020F0502020204030204" pitchFamily="34" charset="0"/>
              </a:rPr>
              <a:t>num_shares</a:t>
            </a:r>
            <a:r>
              <a:rPr lang="en-US" sz="1800" dirty="0">
                <a:latin typeface="Calibri" panose="020F0502020204030204" pitchFamily="34" charset="0"/>
              </a:rPr>
              <a:t> per Post Type</a:t>
            </a:r>
          </a:p>
          <a:p>
            <a:pPr marL="0" indent="0">
              <a:buNone/>
            </a:pPr>
            <a:r>
              <a:rPr lang="en-US" sz="1800" dirty="0">
                <a:latin typeface="Calibri" panose="020F0502020204030204" pitchFamily="34" charset="0"/>
              </a:rPr>
              <a:t>Approach: Group the data by </a:t>
            </a:r>
            <a:r>
              <a:rPr lang="en-US" sz="1800" dirty="0" err="1">
                <a:latin typeface="Calibri" panose="020F0502020204030204" pitchFamily="34" charset="0"/>
              </a:rPr>
              <a:t>status_type</a:t>
            </a:r>
            <a:r>
              <a:rPr lang="en-US" sz="1800" dirty="0">
                <a:latin typeface="Calibri" panose="020F0502020204030204" pitchFamily="34" charset="0"/>
              </a:rPr>
              <a:t> and calculate the mean values of </a:t>
            </a:r>
            <a:r>
              <a:rPr lang="en-US" sz="1800" dirty="0" err="1">
                <a:latin typeface="Calibri" panose="020F0502020204030204" pitchFamily="34" charset="0"/>
              </a:rPr>
              <a:t>num_reactions</a:t>
            </a:r>
            <a:r>
              <a:rPr lang="en-US" sz="1800" dirty="0">
                <a:latin typeface="Calibri" panose="020F0502020204030204" pitchFamily="34" charset="0"/>
              </a:rPr>
              <a:t>, </a:t>
            </a:r>
            <a:r>
              <a:rPr lang="en-US" sz="1800" dirty="0" err="1">
                <a:latin typeface="Calibri" panose="020F0502020204030204" pitchFamily="34" charset="0"/>
              </a:rPr>
              <a:t>num_comments</a:t>
            </a:r>
            <a:r>
              <a:rPr lang="en-US" sz="1800" dirty="0">
                <a:latin typeface="Calibri" panose="020F0502020204030204" pitchFamily="34" charset="0"/>
              </a:rPr>
              <a:t>, and </a:t>
            </a:r>
            <a:r>
              <a:rPr lang="en-US" sz="1800" dirty="0" err="1">
                <a:latin typeface="Calibri" panose="020F0502020204030204" pitchFamily="34" charset="0"/>
              </a:rPr>
              <a:t>num_shares</a:t>
            </a:r>
            <a:r>
              <a:rPr lang="en-US" sz="1800" dirty="0">
                <a:latin typeface="Calibri" panose="020F0502020204030204" pitchFamily="34" charset="0"/>
              </a:rPr>
              <a:t> for each post type. A table or bar plot can then show the results clearly.</a:t>
            </a:r>
          </a:p>
          <a:p>
            <a:endParaRPr lang="en-US" dirty="0"/>
          </a:p>
        </p:txBody>
      </p:sp>
    </p:spTree>
    <p:extLst>
      <p:ext uri="{BB962C8B-B14F-4D97-AF65-F5344CB8AC3E}">
        <p14:creationId xmlns:p14="http://schemas.microsoft.com/office/powerpoint/2010/main" val="293375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AC43-87E5-200E-9FDE-083817CEAE59}"/>
              </a:ext>
            </a:extLst>
          </p:cNvPr>
          <p:cNvSpPr>
            <a:spLocks noGrp="1"/>
          </p:cNvSpPr>
          <p:nvPr>
            <p:ph type="title"/>
          </p:nvPr>
        </p:nvSpPr>
        <p:spPr>
          <a:xfrm>
            <a:off x="0" y="0"/>
            <a:ext cx="10515600" cy="1325563"/>
          </a:xfrm>
        </p:spPr>
        <p:txBody>
          <a:bodyPr/>
          <a:lstStyle/>
          <a:p>
            <a:r>
              <a:rPr lang="en-US" dirty="0"/>
              <a:t>ANALYSIS OBTAINED</a:t>
            </a:r>
          </a:p>
        </p:txBody>
      </p:sp>
      <p:pic>
        <p:nvPicPr>
          <p:cNvPr id="5" name="Content Placeholder 4">
            <a:extLst>
              <a:ext uri="{FF2B5EF4-FFF2-40B4-BE49-F238E27FC236}">
                <a16:creationId xmlns:a16="http://schemas.microsoft.com/office/drawing/2014/main" id="{FDD30C00-A2AD-8EB7-267A-D34C6BA6D7DE}"/>
              </a:ext>
            </a:extLst>
          </p:cNvPr>
          <p:cNvPicPr>
            <a:picLocks noGrp="1" noChangeAspect="1"/>
          </p:cNvPicPr>
          <p:nvPr>
            <p:ph idx="1"/>
          </p:nvPr>
        </p:nvPicPr>
        <p:blipFill>
          <a:blip r:embed="rId2"/>
          <a:stretch>
            <a:fillRect/>
          </a:stretch>
        </p:blipFill>
        <p:spPr>
          <a:xfrm>
            <a:off x="1333087" y="1346132"/>
            <a:ext cx="9525825" cy="5227773"/>
          </a:xfrm>
        </p:spPr>
      </p:pic>
    </p:spTree>
    <p:extLst>
      <p:ext uri="{BB962C8B-B14F-4D97-AF65-F5344CB8AC3E}">
        <p14:creationId xmlns:p14="http://schemas.microsoft.com/office/powerpoint/2010/main" val="258396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7832-D8BA-A17F-72DA-C72B5FF7D97D}"/>
              </a:ext>
            </a:extLst>
          </p:cNvPr>
          <p:cNvSpPr>
            <a:spLocks noGrp="1"/>
          </p:cNvSpPr>
          <p:nvPr>
            <p:ph type="title"/>
          </p:nvPr>
        </p:nvSpPr>
        <p:spPr>
          <a:xfrm>
            <a:off x="0" y="1"/>
            <a:ext cx="11353800" cy="556180"/>
          </a:xfrm>
        </p:spPr>
        <p:txBody>
          <a:bodyPr>
            <a:normAutofit fontScale="90000"/>
          </a:bodyPr>
          <a:lstStyle/>
          <a:p>
            <a:r>
              <a:rPr lang="en-US" dirty="0"/>
              <a:t>ANALYSIS OBTAINED</a:t>
            </a:r>
          </a:p>
        </p:txBody>
      </p:sp>
      <p:pic>
        <p:nvPicPr>
          <p:cNvPr id="5" name="Content Placeholder 4">
            <a:extLst>
              <a:ext uri="{FF2B5EF4-FFF2-40B4-BE49-F238E27FC236}">
                <a16:creationId xmlns:a16="http://schemas.microsoft.com/office/drawing/2014/main" id="{7F0BD05E-4C40-7063-4E39-A64973D31AF0}"/>
              </a:ext>
            </a:extLst>
          </p:cNvPr>
          <p:cNvPicPr>
            <a:picLocks noGrp="1" noChangeAspect="1"/>
          </p:cNvPicPr>
          <p:nvPr>
            <p:ph idx="1"/>
          </p:nvPr>
        </p:nvPicPr>
        <p:blipFill>
          <a:blip r:embed="rId2"/>
          <a:stretch>
            <a:fillRect/>
          </a:stretch>
        </p:blipFill>
        <p:spPr>
          <a:xfrm>
            <a:off x="1321656" y="1115788"/>
            <a:ext cx="9548687" cy="5182049"/>
          </a:xfrm>
        </p:spPr>
      </p:pic>
    </p:spTree>
    <p:extLst>
      <p:ext uri="{BB962C8B-B14F-4D97-AF65-F5344CB8AC3E}">
        <p14:creationId xmlns:p14="http://schemas.microsoft.com/office/powerpoint/2010/main" val="32078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7789-0598-11C9-5B81-143012FAD8D5}"/>
              </a:ext>
            </a:extLst>
          </p:cNvPr>
          <p:cNvSpPr>
            <a:spLocks noGrp="1"/>
          </p:cNvSpPr>
          <p:nvPr>
            <p:ph type="ctrTitle"/>
          </p:nvPr>
        </p:nvSpPr>
        <p:spPr>
          <a:xfrm>
            <a:off x="1" y="0"/>
            <a:ext cx="6096000" cy="838986"/>
          </a:xfrm>
        </p:spPr>
        <p:txBody>
          <a:bodyPr>
            <a:normAutofit fontScale="90000"/>
          </a:bodyPr>
          <a:lstStyle/>
          <a:p>
            <a:r>
              <a:rPr lang="en-US" dirty="0"/>
              <a:t>ANALYSIS OBTAINED</a:t>
            </a:r>
          </a:p>
        </p:txBody>
      </p:sp>
      <p:sp>
        <p:nvSpPr>
          <p:cNvPr id="3" name="Subtitle 2">
            <a:extLst>
              <a:ext uri="{FF2B5EF4-FFF2-40B4-BE49-F238E27FC236}">
                <a16:creationId xmlns:a16="http://schemas.microsoft.com/office/drawing/2014/main" id="{7B454A16-D746-4995-FF5D-79C642556869}"/>
              </a:ext>
            </a:extLst>
          </p:cNvPr>
          <p:cNvSpPr>
            <a:spLocks noGrp="1"/>
          </p:cNvSpPr>
          <p:nvPr>
            <p:ph type="subTitle" idx="1"/>
          </p:nvPr>
        </p:nvSpPr>
        <p:spPr>
          <a:xfrm>
            <a:off x="-1" y="735291"/>
            <a:ext cx="12191999" cy="6122709"/>
          </a:xfrm>
        </p:spPr>
        <p:txBody>
          <a:bodyPr/>
          <a:lstStyle/>
          <a:p>
            <a:endParaRPr lang="en-US" dirty="0"/>
          </a:p>
        </p:txBody>
      </p:sp>
      <p:pic>
        <p:nvPicPr>
          <p:cNvPr id="5" name="Picture 4">
            <a:extLst>
              <a:ext uri="{FF2B5EF4-FFF2-40B4-BE49-F238E27FC236}">
                <a16:creationId xmlns:a16="http://schemas.microsoft.com/office/drawing/2014/main" id="{6A80CF63-F57B-A34D-4B28-1F559A521FB3}"/>
              </a:ext>
            </a:extLst>
          </p:cNvPr>
          <p:cNvPicPr>
            <a:picLocks noChangeAspect="1"/>
          </p:cNvPicPr>
          <p:nvPr/>
        </p:nvPicPr>
        <p:blipFill>
          <a:blip r:embed="rId2"/>
          <a:stretch>
            <a:fillRect/>
          </a:stretch>
        </p:blipFill>
        <p:spPr>
          <a:xfrm>
            <a:off x="3036305" y="925613"/>
            <a:ext cx="6119390" cy="5006774"/>
          </a:xfrm>
          <a:prstGeom prst="rect">
            <a:avLst/>
          </a:prstGeom>
        </p:spPr>
      </p:pic>
    </p:spTree>
    <p:extLst>
      <p:ext uri="{BB962C8B-B14F-4D97-AF65-F5344CB8AC3E}">
        <p14:creationId xmlns:p14="http://schemas.microsoft.com/office/powerpoint/2010/main" val="420382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51E7-25B9-294D-E6FD-7852C7AE72E0}"/>
              </a:ext>
            </a:extLst>
          </p:cNvPr>
          <p:cNvSpPr>
            <a:spLocks noGrp="1"/>
          </p:cNvSpPr>
          <p:nvPr>
            <p:ph type="ctrTitle"/>
          </p:nvPr>
        </p:nvSpPr>
        <p:spPr>
          <a:xfrm>
            <a:off x="0" y="0"/>
            <a:ext cx="6023728" cy="744718"/>
          </a:xfrm>
        </p:spPr>
        <p:txBody>
          <a:bodyPr>
            <a:normAutofit fontScale="90000"/>
          </a:bodyPr>
          <a:lstStyle/>
          <a:p>
            <a:r>
              <a:rPr lang="en-US" dirty="0"/>
              <a:t>ANALYSIS OBTAINED</a:t>
            </a:r>
          </a:p>
        </p:txBody>
      </p:sp>
      <p:sp>
        <p:nvSpPr>
          <p:cNvPr id="3" name="Subtitle 2">
            <a:extLst>
              <a:ext uri="{FF2B5EF4-FFF2-40B4-BE49-F238E27FC236}">
                <a16:creationId xmlns:a16="http://schemas.microsoft.com/office/drawing/2014/main" id="{A20CA07F-F027-A4F4-7C59-5FA0198F492F}"/>
              </a:ext>
            </a:extLst>
          </p:cNvPr>
          <p:cNvSpPr>
            <a:spLocks noGrp="1"/>
          </p:cNvSpPr>
          <p:nvPr>
            <p:ph type="subTitle" idx="1"/>
          </p:nvPr>
        </p:nvSpPr>
        <p:spPr>
          <a:xfrm>
            <a:off x="0" y="650449"/>
            <a:ext cx="12192000" cy="6207551"/>
          </a:xfrm>
        </p:spPr>
        <p:txBody>
          <a:bodyPr/>
          <a:lstStyle/>
          <a:p>
            <a:endParaRPr lang="en-US" dirty="0"/>
          </a:p>
        </p:txBody>
      </p:sp>
      <p:pic>
        <p:nvPicPr>
          <p:cNvPr id="6" name="Picture 5">
            <a:extLst>
              <a:ext uri="{FF2B5EF4-FFF2-40B4-BE49-F238E27FC236}">
                <a16:creationId xmlns:a16="http://schemas.microsoft.com/office/drawing/2014/main" id="{961E36BD-ABC0-8A68-1ECF-77B60BB084FE}"/>
              </a:ext>
            </a:extLst>
          </p:cNvPr>
          <p:cNvPicPr>
            <a:picLocks noChangeAspect="1"/>
          </p:cNvPicPr>
          <p:nvPr/>
        </p:nvPicPr>
        <p:blipFill>
          <a:blip r:embed="rId2"/>
          <a:stretch>
            <a:fillRect/>
          </a:stretch>
        </p:blipFill>
        <p:spPr>
          <a:xfrm>
            <a:off x="2712427" y="845596"/>
            <a:ext cx="6767146" cy="5166808"/>
          </a:xfrm>
          <a:prstGeom prst="rect">
            <a:avLst/>
          </a:prstGeom>
        </p:spPr>
      </p:pic>
    </p:spTree>
    <p:extLst>
      <p:ext uri="{BB962C8B-B14F-4D97-AF65-F5344CB8AC3E}">
        <p14:creationId xmlns:p14="http://schemas.microsoft.com/office/powerpoint/2010/main" val="41995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851</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Facebook marketplace dataset</vt:lpstr>
      <vt:lpstr>DESCRIPTION:</vt:lpstr>
      <vt:lpstr>QUESTIONS</vt:lpstr>
      <vt:lpstr>SOLUTIONS</vt:lpstr>
      <vt:lpstr>SOLUTIONS</vt:lpstr>
      <vt:lpstr>ANALYSIS OBTAINED</vt:lpstr>
      <vt:lpstr>ANALYSIS OBTAINED</vt:lpstr>
      <vt:lpstr>ANALYSIS OBTAINED</vt:lpstr>
      <vt:lpstr>ANALYSIS OBTAINED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Shahid Ahmad</dc:creator>
  <cp:lastModifiedBy>Shahid Ahmad</cp:lastModifiedBy>
  <cp:revision>1</cp:revision>
  <dcterms:created xsi:type="dcterms:W3CDTF">2024-10-31T06:05:50Z</dcterms:created>
  <dcterms:modified xsi:type="dcterms:W3CDTF">2024-10-31T06:21:52Z</dcterms:modified>
</cp:coreProperties>
</file>