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04" r:id="rId3"/>
    <p:sldId id="270" r:id="rId4"/>
    <p:sldId id="271" r:id="rId5"/>
    <p:sldId id="272" r:id="rId6"/>
    <p:sldId id="275" r:id="rId7"/>
    <p:sldId id="305" r:id="rId8"/>
    <p:sldId id="306" r:id="rId9"/>
    <p:sldId id="307" r:id="rId10"/>
    <p:sldId id="279" r:id="rId11"/>
    <p:sldId id="296" r:id="rId12"/>
    <p:sldId id="297" r:id="rId13"/>
    <p:sldId id="281" r:id="rId14"/>
    <p:sldId id="299" r:id="rId15"/>
    <p:sldId id="316" r:id="rId16"/>
    <p:sldId id="300" r:id="rId17"/>
    <p:sldId id="302" r:id="rId18"/>
    <p:sldId id="301" r:id="rId19"/>
    <p:sldId id="303" r:id="rId20"/>
    <p:sldId id="283" r:id="rId21"/>
    <p:sldId id="285" r:id="rId22"/>
    <p:sldId id="286" r:id="rId23"/>
    <p:sldId id="288" r:id="rId24"/>
    <p:sldId id="289" r:id="rId25"/>
    <p:sldId id="290" r:id="rId26"/>
    <p:sldId id="292" r:id="rId27"/>
    <p:sldId id="293" r:id="rId28"/>
    <p:sldId id="294" r:id="rId29"/>
    <p:sldId id="319" r:id="rId30"/>
    <p:sldId id="323" r:id="rId31"/>
    <p:sldId id="308" r:id="rId32"/>
    <p:sldId id="309" r:id="rId33"/>
    <p:sldId id="310" r:id="rId34"/>
    <p:sldId id="311" r:id="rId35"/>
    <p:sldId id="312" r:id="rId36"/>
    <p:sldId id="313" r:id="rId37"/>
    <p:sldId id="314" r:id="rId38"/>
    <p:sldId id="315" r:id="rId3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73" d="100"/>
          <a:sy n="73" d="100"/>
        </p:scale>
        <p:origin x="8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DECE97F8-824E-4B1C-9CA3-D554318ACCA7}" type="datetimeFigureOut">
              <a:rPr lang="en-US" smtClean="0"/>
              <a:t>4/17/2019</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B29B968B-A829-463D-98F9-07EE8319D164}" type="slidenum">
              <a:rPr lang="en-US" smtClean="0"/>
              <a:t>‹#›</a:t>
            </a:fld>
            <a:endParaRPr lang="en-US"/>
          </a:p>
        </p:txBody>
      </p:sp>
    </p:spTree>
    <p:extLst>
      <p:ext uri="{BB962C8B-B14F-4D97-AF65-F5344CB8AC3E}">
        <p14:creationId xmlns:p14="http://schemas.microsoft.com/office/powerpoint/2010/main" val="627198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B93F46B-C193-40AA-A936-237BB43C3315}" type="datetimeFigureOut">
              <a:rPr lang="en-US" smtClean="0"/>
              <a:t>4/17/2019</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FAAA992D-2066-4E63-95F1-55D8A69BAB40}" type="slidenum">
              <a:rPr lang="en-US" smtClean="0"/>
              <a:t>‹#›</a:t>
            </a:fld>
            <a:endParaRPr lang="en-US"/>
          </a:p>
        </p:txBody>
      </p:sp>
    </p:spTree>
    <p:extLst>
      <p:ext uri="{BB962C8B-B14F-4D97-AF65-F5344CB8AC3E}">
        <p14:creationId xmlns:p14="http://schemas.microsoft.com/office/powerpoint/2010/main" val="194442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it’s only grains though!</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4</a:t>
            </a:fld>
            <a:endParaRPr lang="en-US"/>
          </a:p>
        </p:txBody>
      </p:sp>
    </p:spTree>
    <p:extLst>
      <p:ext uri="{BB962C8B-B14F-4D97-AF65-F5344CB8AC3E}">
        <p14:creationId xmlns:p14="http://schemas.microsoft.com/office/powerpoint/2010/main" val="778571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again, we mainly care</a:t>
            </a:r>
            <a:r>
              <a:rPr lang="en-US" baseline="0" dirty="0" smtClean="0"/>
              <a:t> about joint tests of significance…</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23</a:t>
            </a:fld>
            <a:endParaRPr lang="en-US"/>
          </a:p>
        </p:txBody>
      </p:sp>
    </p:spTree>
    <p:extLst>
      <p:ext uri="{BB962C8B-B14F-4D97-AF65-F5344CB8AC3E}">
        <p14:creationId xmlns:p14="http://schemas.microsoft.com/office/powerpoint/2010/main" val="3549786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really matters</a:t>
            </a:r>
            <a:r>
              <a:rPr lang="en-US" baseline="0" dirty="0" smtClean="0"/>
              <a:t> is joint test, not individual terms. Landownership shouldn’t predict savings </a:t>
            </a:r>
            <a:r>
              <a:rPr lang="en-US" baseline="0" dirty="0" err="1" smtClean="0"/>
              <a:t>bc</a:t>
            </a:r>
            <a:r>
              <a:rPr lang="en-US" baseline="0" dirty="0" smtClean="0"/>
              <a:t> should be permanent income. Although extensions (e.g. precautionary savings) reconcile</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24</a:t>
            </a:fld>
            <a:endParaRPr lang="en-US"/>
          </a:p>
        </p:txBody>
      </p:sp>
    </p:spTree>
    <p:extLst>
      <p:ext uri="{BB962C8B-B14F-4D97-AF65-F5344CB8AC3E}">
        <p14:creationId xmlns:p14="http://schemas.microsoft.com/office/powerpoint/2010/main" val="219667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we’re pretty close to permanent income hypothesis even if not literally there.</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25</a:t>
            </a:fld>
            <a:endParaRPr lang="en-US"/>
          </a:p>
        </p:txBody>
      </p:sp>
    </p:spTree>
    <p:extLst>
      <p:ext uri="{BB962C8B-B14F-4D97-AF65-F5344CB8AC3E}">
        <p14:creationId xmlns:p14="http://schemas.microsoft.com/office/powerpoint/2010/main" val="844823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in</a:t>
            </a:r>
            <a:r>
              <a:rPr lang="en-US" baseline="0" dirty="0" smtClean="0"/>
              <a:t> profits due to rainfall equal to change in objective function.  We observe total derivative, not partial.</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27</a:t>
            </a:fld>
            <a:endParaRPr lang="en-US"/>
          </a:p>
        </p:txBody>
      </p:sp>
    </p:spTree>
    <p:extLst>
      <p:ext uri="{BB962C8B-B14F-4D97-AF65-F5344CB8AC3E}">
        <p14:creationId xmlns:p14="http://schemas.microsoft.com/office/powerpoint/2010/main" val="420329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Observe how rainfall changes savings.  Do not</a:t>
            </a:r>
            <a:r>
              <a:rPr lang="en-US" baseline="0" dirty="0" smtClean="0"/>
              <a:t> observe partial of savings in response to rainfall.  Does how does rain affect marginal product of labor – no strong prior on this</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28</a:t>
            </a:fld>
            <a:endParaRPr lang="en-US"/>
          </a:p>
        </p:txBody>
      </p:sp>
    </p:spTree>
    <p:extLst>
      <p:ext uri="{BB962C8B-B14F-4D97-AF65-F5344CB8AC3E}">
        <p14:creationId xmlns:p14="http://schemas.microsoft.com/office/powerpoint/2010/main" val="1106658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Static</a:t>
            </a:r>
            <a:r>
              <a:rPr lang="en-US" baseline="0" dirty="0" smtClean="0"/>
              <a:t> limited commitment: I stay in even if I’m better off deviating today because I know there’s some probability that in a future state I’ll get a transfer.  Not because I’ll be repaid for this exact transfer.</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32</a:t>
            </a:fld>
            <a:endParaRPr lang="en-US"/>
          </a:p>
        </p:txBody>
      </p:sp>
    </p:spTree>
    <p:extLst>
      <p:ext uri="{BB962C8B-B14F-4D97-AF65-F5344CB8AC3E}">
        <p14:creationId xmlns:p14="http://schemas.microsoft.com/office/powerpoint/2010/main" val="226650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6</a:t>
            </a:fld>
            <a:endParaRPr lang="en-US"/>
          </a:p>
        </p:txBody>
      </p:sp>
    </p:spTree>
    <p:extLst>
      <p:ext uri="{BB962C8B-B14F-4D97-AF65-F5344CB8AC3E}">
        <p14:creationId xmlns:p14="http://schemas.microsoft.com/office/powerpoint/2010/main" val="9452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 the regression</a:t>
            </a:r>
            <a:r>
              <a:rPr lang="en-US" baseline="0" dirty="0" smtClean="0"/>
              <a:t> using changes, not levels.  Similar expression but now relates to serial correlation in ME (relative to correlation in true X), not cross sectional</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9</a:t>
            </a:fld>
            <a:endParaRPr lang="en-US"/>
          </a:p>
        </p:txBody>
      </p:sp>
    </p:spTree>
    <p:extLst>
      <p:ext uri="{BB962C8B-B14F-4D97-AF65-F5344CB8AC3E}">
        <p14:creationId xmlns:p14="http://schemas.microsoft.com/office/powerpoint/2010/main" val="3222501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err="1" smtClean="0"/>
              <a:t>Paxson’s</a:t>
            </a:r>
            <a:r>
              <a:rPr lang="en-US" dirty="0" smtClean="0"/>
              <a:t> measure true under</a:t>
            </a:r>
            <a:r>
              <a:rPr lang="en-US" baseline="0" dirty="0" smtClean="0"/>
              <a:t> assumption that average rainfall = best</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14</a:t>
            </a:fld>
            <a:endParaRPr lang="en-US"/>
          </a:p>
        </p:txBody>
      </p:sp>
    </p:spTree>
    <p:extLst>
      <p:ext uri="{BB962C8B-B14F-4D97-AF65-F5344CB8AC3E}">
        <p14:creationId xmlns:p14="http://schemas.microsoft.com/office/powerpoint/2010/main" val="285232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err="1" smtClean="0"/>
              <a:t>Paxson’s</a:t>
            </a:r>
            <a:r>
              <a:rPr lang="en-US" dirty="0" smtClean="0"/>
              <a:t> measure true under</a:t>
            </a:r>
            <a:r>
              <a:rPr lang="en-US" baseline="0" dirty="0" smtClean="0"/>
              <a:t> assumption that average rainfall = best.  Use understanding from science.</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15</a:t>
            </a:fld>
            <a:endParaRPr lang="en-US"/>
          </a:p>
        </p:txBody>
      </p:sp>
    </p:spTree>
    <p:extLst>
      <p:ext uri="{BB962C8B-B14F-4D97-AF65-F5344CB8AC3E}">
        <p14:creationId xmlns:p14="http://schemas.microsoft.com/office/powerpoint/2010/main" val="2852326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a:t>
            </a:r>
            <a:r>
              <a:rPr lang="en-US" baseline="0" dirty="0" smtClean="0"/>
              <a:t> consumer durables savings? </a:t>
            </a:r>
            <a:r>
              <a:rPr lang="en-US" baseline="0" dirty="0" err="1" smtClean="0"/>
              <a:t>Kinda</a:t>
            </a:r>
            <a:r>
              <a:rPr lang="en-US" baseline="0" dirty="0" smtClean="0"/>
              <a:t> yes, </a:t>
            </a:r>
            <a:r>
              <a:rPr lang="en-US" baseline="0" dirty="0" err="1" smtClean="0"/>
              <a:t>kinda</a:t>
            </a:r>
            <a:r>
              <a:rPr lang="en-US" baseline="0" dirty="0" smtClean="0"/>
              <a:t> no.  So including them all as savings overestimates savings but including them all as </a:t>
            </a:r>
            <a:r>
              <a:rPr lang="en-US" baseline="0" dirty="0" err="1" smtClean="0"/>
              <a:t>consumptino</a:t>
            </a:r>
            <a:r>
              <a:rPr lang="en-US" baseline="0" dirty="0" smtClean="0"/>
              <a:t> underestimates</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19</a:t>
            </a:fld>
            <a:endParaRPr lang="en-US"/>
          </a:p>
        </p:txBody>
      </p:sp>
    </p:spTree>
    <p:extLst>
      <p:ext uri="{BB962C8B-B14F-4D97-AF65-F5344CB8AC3E}">
        <p14:creationId xmlns:p14="http://schemas.microsoft.com/office/powerpoint/2010/main" val="3578535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Write</a:t>
            </a:r>
            <a:r>
              <a:rPr lang="en-US" baseline="0" dirty="0" smtClean="0"/>
              <a:t> “structural equations”, then rearrange to get the reduced form (with only exogenous variables on the LHS).  This is not as common now, but really useful as far as highlighting how to test the theory using exogenous variation.</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20</a:t>
            </a:fld>
            <a:endParaRPr lang="en-US"/>
          </a:p>
        </p:txBody>
      </p:sp>
    </p:spTree>
    <p:extLst>
      <p:ext uri="{BB962C8B-B14F-4D97-AF65-F5344CB8AC3E}">
        <p14:creationId xmlns:p14="http://schemas.microsoft.com/office/powerpoint/2010/main" val="1298545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Save all transitory</a:t>
            </a:r>
            <a:r>
              <a:rPr lang="en-US" baseline="0" dirty="0" smtClean="0"/>
              <a:t> income, so effect of rainfall on transitory income the same as effect of rainfall on savings</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21</a:t>
            </a:fld>
            <a:endParaRPr lang="en-US"/>
          </a:p>
        </p:txBody>
      </p:sp>
    </p:spTree>
    <p:extLst>
      <p:ext uri="{BB962C8B-B14F-4D97-AF65-F5344CB8AC3E}">
        <p14:creationId xmlns:p14="http://schemas.microsoft.com/office/powerpoint/2010/main" val="399627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save changes to permanent</a:t>
            </a:r>
            <a:r>
              <a:rPr lang="en-US" baseline="0" dirty="0" smtClean="0"/>
              <a:t> income</a:t>
            </a:r>
            <a:endParaRPr lang="en-US" dirty="0"/>
          </a:p>
        </p:txBody>
      </p:sp>
      <p:sp>
        <p:nvSpPr>
          <p:cNvPr id="4" name="Slide Number Placeholder 3"/>
          <p:cNvSpPr>
            <a:spLocks noGrp="1"/>
          </p:cNvSpPr>
          <p:nvPr>
            <p:ph type="sldNum" sz="quarter" idx="10"/>
          </p:nvPr>
        </p:nvSpPr>
        <p:spPr/>
        <p:txBody>
          <a:bodyPr/>
          <a:lstStyle/>
          <a:p>
            <a:fld id="{FAAA992D-2066-4E63-95F1-55D8A69BAB40}" type="slidenum">
              <a:rPr lang="en-US" smtClean="0"/>
              <a:t>22</a:t>
            </a:fld>
            <a:endParaRPr lang="en-US"/>
          </a:p>
        </p:txBody>
      </p:sp>
    </p:spTree>
    <p:extLst>
      <p:ext uri="{BB962C8B-B14F-4D97-AF65-F5344CB8AC3E}">
        <p14:creationId xmlns:p14="http://schemas.microsoft.com/office/powerpoint/2010/main" val="3792322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6DDB0E-ABC4-4942-A412-3F6EFAE21656}"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72639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DDB0E-ABC4-4942-A412-3F6EFAE21656}"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303898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6DDB0E-ABC4-4942-A412-3F6EFAE21656}"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137103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Palatino Linotype"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Palatino Linotype" pitchFamily="18" charset="0"/>
              </a:defRPr>
            </a:lvl1pPr>
            <a:lvl2pPr>
              <a:defRPr>
                <a:latin typeface="Palatino Linotype" pitchFamily="18" charset="0"/>
              </a:defRPr>
            </a:lvl2pPr>
            <a:lvl3pPr>
              <a:defRPr>
                <a:latin typeface="Palatino Linotype" pitchFamily="18" charset="0"/>
              </a:defRPr>
            </a:lvl3pPr>
            <a:lvl4pPr>
              <a:defRPr>
                <a:latin typeface="Palatino Linotype" pitchFamily="18" charset="0"/>
              </a:defRPr>
            </a:lvl4pPr>
            <a:lvl5pPr>
              <a:defRPr>
                <a:latin typeface="Palatino Linotype"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76DDB0E-ABC4-4942-A412-3F6EFAE21656}"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705590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DDB0E-ABC4-4942-A412-3F6EFAE21656}" type="datetimeFigureOut">
              <a:rPr lang="en-US" smtClean="0"/>
              <a:t>4/17/2019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263374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6DDB0E-ABC4-4942-A412-3F6EFAE21656}"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6020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6DDB0E-ABC4-4942-A412-3F6EFAE21656}" type="datetimeFigureOut">
              <a:rPr lang="en-US" smtClean="0"/>
              <a:t>4/17/2019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412173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DDB0E-ABC4-4942-A412-3F6EFAE21656}" type="datetimeFigureOut">
              <a:rPr lang="en-US" smtClean="0"/>
              <a:t>4/17/2019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258846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DDB0E-ABC4-4942-A412-3F6EFAE21656}" type="datetimeFigureOut">
              <a:rPr lang="en-US" smtClean="0"/>
              <a:t>4/17/2019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278782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DDB0E-ABC4-4942-A412-3F6EFAE21656}"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266918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6DDB0E-ABC4-4942-A412-3F6EFAE21656}" type="datetimeFigureOut">
              <a:rPr lang="en-US" smtClean="0"/>
              <a:t>4/17/2019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E2015-4356-4089-831F-42D06AD69ECB}" type="slidenum">
              <a:rPr lang="en-US" smtClean="0"/>
              <a:t>‹#›</a:t>
            </a:fld>
            <a:endParaRPr lang="en-US"/>
          </a:p>
        </p:txBody>
      </p:sp>
    </p:spTree>
    <p:extLst>
      <p:ext uri="{BB962C8B-B14F-4D97-AF65-F5344CB8AC3E}">
        <p14:creationId xmlns:p14="http://schemas.microsoft.com/office/powerpoint/2010/main" val="382540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DDB0E-ABC4-4942-A412-3F6EFAE21656}" type="datetimeFigureOut">
              <a:rPr lang="en-US" smtClean="0"/>
              <a:t>4/17/2019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E2015-4356-4089-831F-42D06AD69ECB}" type="slidenum">
              <a:rPr lang="en-US" smtClean="0"/>
              <a:t>‹#›</a:t>
            </a:fld>
            <a:endParaRPr lang="en-US"/>
          </a:p>
        </p:txBody>
      </p:sp>
    </p:spTree>
    <p:extLst>
      <p:ext uri="{BB962C8B-B14F-4D97-AF65-F5344CB8AC3E}">
        <p14:creationId xmlns:p14="http://schemas.microsoft.com/office/powerpoint/2010/main" val="1014578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Palatino Linotype" pitchFamily="18" charset="0"/>
              </a:rPr>
              <a:t>Testing Risk Sharing Models</a:t>
            </a:r>
            <a:endParaRPr lang="en-US" dirty="0">
              <a:latin typeface="Palatino Linotype" pitchFamily="18" charset="0"/>
            </a:endParaRPr>
          </a:p>
        </p:txBody>
      </p:sp>
      <p:sp>
        <p:nvSpPr>
          <p:cNvPr id="3" name="Subtitle 2"/>
          <p:cNvSpPr>
            <a:spLocks noGrp="1"/>
          </p:cNvSpPr>
          <p:nvPr>
            <p:ph type="subTitle" idx="1"/>
          </p:nvPr>
        </p:nvSpPr>
        <p:spPr/>
        <p:txBody>
          <a:bodyPr/>
          <a:lstStyle/>
          <a:p>
            <a:r>
              <a:rPr lang="en-US" dirty="0" smtClean="0">
                <a:solidFill>
                  <a:srgbClr val="7030A0"/>
                </a:solidFill>
                <a:latin typeface="Palatino Linotype" pitchFamily="18" charset="0"/>
              </a:rPr>
              <a:t>Econ 591</a:t>
            </a:r>
          </a:p>
          <a:p>
            <a:r>
              <a:rPr lang="en-US" dirty="0" smtClean="0">
                <a:solidFill>
                  <a:srgbClr val="7030A0"/>
                </a:solidFill>
                <a:latin typeface="Palatino Linotype" pitchFamily="18" charset="0"/>
              </a:rPr>
              <a:t>Rachel Heath</a:t>
            </a:r>
            <a:endParaRPr lang="en-US" dirty="0">
              <a:solidFill>
                <a:srgbClr val="7030A0"/>
              </a:solidFill>
              <a:latin typeface="Palatino Linotype" pitchFamily="18" charset="0"/>
            </a:endParaRPr>
          </a:p>
        </p:txBody>
      </p:sp>
    </p:spTree>
    <p:extLst>
      <p:ext uri="{BB962C8B-B14F-4D97-AF65-F5344CB8AC3E}">
        <p14:creationId xmlns:p14="http://schemas.microsoft.com/office/powerpoint/2010/main" val="4172139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 </a:t>
            </a:r>
            <a:r>
              <a:rPr lang="en-US" dirty="0" err="1" smtClean="0"/>
              <a:t>vs</a:t>
            </a:r>
            <a:r>
              <a:rPr lang="en-US" dirty="0" smtClean="0"/>
              <a:t> FD with measurement error</a:t>
            </a:r>
            <a:endParaRPr lang="en-US" dirty="0"/>
          </a:p>
        </p:txBody>
      </p:sp>
      <p:sp>
        <p:nvSpPr>
          <p:cNvPr id="3" name="Content Placeholder 2"/>
          <p:cNvSpPr>
            <a:spLocks noGrp="1"/>
          </p:cNvSpPr>
          <p:nvPr>
            <p:ph idx="1"/>
          </p:nvPr>
        </p:nvSpPr>
        <p:spPr>
          <a:xfrm>
            <a:off x="381000" y="1219200"/>
            <a:ext cx="8153400" cy="4167982"/>
          </a:xfrm>
        </p:spPr>
        <p:txBody>
          <a:bodyPr>
            <a:noAutofit/>
          </a:bodyPr>
          <a:lstStyle/>
          <a:p>
            <a:r>
              <a:rPr lang="en-US" sz="2400" dirty="0" smtClean="0"/>
              <a:t>Can show that </a:t>
            </a:r>
            <a:r>
              <a:rPr lang="en-US" sz="2400" i="1" dirty="0" smtClean="0"/>
              <a:t>β</a:t>
            </a:r>
            <a:r>
              <a:rPr lang="en-US" sz="2400" i="1" baseline="-25000" dirty="0" smtClean="0"/>
              <a:t>FE</a:t>
            </a:r>
            <a:r>
              <a:rPr lang="en-US" sz="2400" dirty="0" smtClean="0"/>
              <a:t> still affected by measurement error</a:t>
            </a:r>
          </a:p>
          <a:p>
            <a:pPr lvl="1"/>
            <a:r>
              <a:rPr lang="en-US" sz="2400" dirty="0" smtClean="0"/>
              <a:t>And still more so that in cross section if there’s serial correlation in the true outcome…</a:t>
            </a:r>
          </a:p>
          <a:p>
            <a:pPr lvl="1"/>
            <a:r>
              <a:rPr lang="en-US" sz="2400" dirty="0" smtClean="0"/>
              <a:t>But less so than the first difference estimator.</a:t>
            </a:r>
          </a:p>
          <a:p>
            <a:pPr lvl="1"/>
            <a:r>
              <a:rPr lang="en-US" sz="2400" dirty="0" smtClean="0"/>
              <a:t>Test </a:t>
            </a:r>
            <a:r>
              <a:rPr lang="en-US" sz="2400" i="1" dirty="0" smtClean="0"/>
              <a:t>β</a:t>
            </a:r>
            <a:r>
              <a:rPr lang="en-US" sz="2400" i="1" baseline="-25000" dirty="0" smtClean="0"/>
              <a:t>FE </a:t>
            </a:r>
            <a:r>
              <a:rPr lang="en-US" sz="2400" dirty="0" smtClean="0"/>
              <a:t>=</a:t>
            </a:r>
            <a:r>
              <a:rPr lang="en-US" sz="2400" i="1" dirty="0"/>
              <a:t> </a:t>
            </a:r>
            <a:r>
              <a:rPr lang="en-US" sz="2400" i="1" dirty="0" smtClean="0"/>
              <a:t>β</a:t>
            </a:r>
            <a:r>
              <a:rPr lang="en-US" sz="2400" i="1" baseline="-25000" dirty="0" smtClean="0"/>
              <a:t>FD </a:t>
            </a:r>
            <a:r>
              <a:rPr lang="en-US" sz="2400" dirty="0" smtClean="0"/>
              <a:t>to test for measurement error.</a:t>
            </a:r>
          </a:p>
          <a:p>
            <a:r>
              <a:rPr lang="en-US" sz="2400" dirty="0" smtClean="0"/>
              <a:t>Note that if you reject, can construct a weighted average of the two that is consistent (</a:t>
            </a:r>
            <a:r>
              <a:rPr lang="en-US" sz="2400" dirty="0" err="1" smtClean="0"/>
              <a:t>Griliches</a:t>
            </a:r>
            <a:r>
              <a:rPr lang="en-US" sz="2400" dirty="0" smtClean="0"/>
              <a:t> and </a:t>
            </a:r>
            <a:r>
              <a:rPr lang="en-US" sz="2400" dirty="0" err="1" smtClean="0"/>
              <a:t>Hausman</a:t>
            </a:r>
            <a:r>
              <a:rPr lang="en-US" sz="2400" dirty="0" smtClean="0"/>
              <a:t> 1986).</a:t>
            </a:r>
          </a:p>
          <a:p>
            <a:r>
              <a:rPr lang="en-US" sz="2400" dirty="0" smtClean="0"/>
              <a:t>Townsend gives us this estimator when he rejects that </a:t>
            </a:r>
            <a:r>
              <a:rPr lang="en-US" sz="2400" i="1" dirty="0"/>
              <a:t>β</a:t>
            </a:r>
            <a:r>
              <a:rPr lang="en-US" sz="2400" i="1" baseline="-25000" dirty="0"/>
              <a:t>FE </a:t>
            </a:r>
            <a:r>
              <a:rPr lang="en-US" sz="2400" dirty="0"/>
              <a:t>=</a:t>
            </a:r>
            <a:r>
              <a:rPr lang="en-US" sz="2400" i="1" dirty="0"/>
              <a:t> β</a:t>
            </a:r>
            <a:r>
              <a:rPr lang="en-US" sz="2400" i="1" baseline="-25000" dirty="0"/>
              <a:t>FD</a:t>
            </a:r>
            <a:endParaRPr lang="en-US" sz="2400" dirty="0" smtClean="0"/>
          </a:p>
          <a:p>
            <a:r>
              <a:rPr lang="en-US" sz="2400" dirty="0" smtClean="0"/>
              <a:t>In </a:t>
            </a:r>
            <a:r>
              <a:rPr lang="en-US" sz="2400" dirty="0"/>
              <a:t>other cases, people take long-differences to further minimize the role of </a:t>
            </a:r>
            <a:r>
              <a:rPr lang="en-US" sz="2400" dirty="0" smtClean="0"/>
              <a:t>measurement error.</a:t>
            </a:r>
            <a:endParaRPr lang="en-US" sz="2400" dirty="0"/>
          </a:p>
        </p:txBody>
      </p:sp>
    </p:spTree>
    <p:extLst>
      <p:ext uri="{BB962C8B-B14F-4D97-AF65-F5344CB8AC3E}">
        <p14:creationId xmlns:p14="http://schemas.microsoft.com/office/powerpoint/2010/main" val="3321804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Rejected full risk-sharing, but still found </a:t>
            </a:r>
            <a:r>
              <a:rPr lang="en-US" dirty="0" smtClean="0"/>
              <a:t>“</a:t>
            </a:r>
            <a:r>
              <a:rPr lang="en-US" dirty="0" smtClean="0"/>
              <a:t>a lot” of risk sharing</a:t>
            </a:r>
          </a:p>
          <a:p>
            <a:pPr lvl="1"/>
            <a:r>
              <a:rPr lang="en-US" dirty="0" smtClean="0"/>
              <a:t>Consumption fluctuates much less than income</a:t>
            </a:r>
          </a:p>
          <a:p>
            <a:r>
              <a:rPr lang="en-US" dirty="0" smtClean="0"/>
              <a:t>Remember that we have to assume away information and commitment problems in order to sustain a Pareto-efficient equilibrium</a:t>
            </a:r>
          </a:p>
          <a:p>
            <a:r>
              <a:rPr lang="en-US" dirty="0" smtClean="0"/>
              <a:t>Argument can be made that this can happen in a village setting</a:t>
            </a:r>
          </a:p>
          <a:p>
            <a:pPr lvl="1"/>
            <a:r>
              <a:rPr lang="en-US" dirty="0" smtClean="0"/>
              <a:t>People know each other well</a:t>
            </a:r>
          </a:p>
          <a:p>
            <a:pPr lvl="1"/>
            <a:r>
              <a:rPr lang="en-US" dirty="0" smtClean="0"/>
              <a:t>Agricultural income relatively observable</a:t>
            </a:r>
          </a:p>
          <a:p>
            <a:pPr lvl="1"/>
            <a:r>
              <a:rPr lang="en-US" dirty="0" smtClean="0"/>
              <a:t>Ability to sanction households who do not comply</a:t>
            </a:r>
          </a:p>
          <a:p>
            <a:pPr lvl="2"/>
            <a:r>
              <a:rPr lang="en-US" dirty="0" smtClean="0"/>
              <a:t>Interact in multiple markets</a:t>
            </a:r>
          </a:p>
          <a:p>
            <a:pPr lvl="2"/>
            <a:r>
              <a:rPr lang="en-US" dirty="0" smtClean="0"/>
              <a:t>Mutual acquaintances</a:t>
            </a:r>
          </a:p>
          <a:p>
            <a:r>
              <a:rPr lang="en-US" dirty="0" smtClean="0"/>
              <a:t>Or … is this really about within-household smoothing via saving?  Other papers argue that looking at transfers can look more directly at between-household risk sharing (e.g. Foster and </a:t>
            </a:r>
            <a:r>
              <a:rPr lang="en-US" dirty="0" err="1" smtClean="0"/>
              <a:t>Rosenzweig</a:t>
            </a:r>
            <a:r>
              <a:rPr lang="en-US" dirty="0" smtClean="0"/>
              <a:t> 2001)</a:t>
            </a:r>
          </a:p>
          <a:p>
            <a:pPr lvl="1"/>
            <a:endParaRPr lang="en-US" dirty="0"/>
          </a:p>
        </p:txBody>
      </p:sp>
    </p:spTree>
    <p:extLst>
      <p:ext uri="{BB962C8B-B14F-4D97-AF65-F5344CB8AC3E}">
        <p14:creationId xmlns:p14="http://schemas.microsoft.com/office/powerpoint/2010/main" val="423588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Extensions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next set of risk-sharing papers build asymmetric information into this model.</a:t>
            </a:r>
          </a:p>
          <a:p>
            <a:pPr lvl="1"/>
            <a:r>
              <a:rPr lang="en-US" dirty="0" smtClean="0"/>
              <a:t>Moral hazard, with limited commitment (</a:t>
            </a:r>
            <a:r>
              <a:rPr lang="en-US" dirty="0" err="1" smtClean="0"/>
              <a:t>Ligon</a:t>
            </a:r>
            <a:r>
              <a:rPr lang="en-US" dirty="0" smtClean="0"/>
              <a:t>, Thomas and Worrall 2002 that we’ll see </a:t>
            </a:r>
            <a:r>
              <a:rPr lang="en-US" dirty="0"/>
              <a:t>later</a:t>
            </a:r>
            <a:r>
              <a:rPr lang="en-US" dirty="0" smtClean="0"/>
              <a:t>).</a:t>
            </a:r>
            <a:endParaRPr lang="en-US" dirty="0" smtClean="0"/>
          </a:p>
          <a:p>
            <a:pPr lvl="1"/>
            <a:r>
              <a:rPr lang="en-US" dirty="0" smtClean="0"/>
              <a:t>Hidden income (</a:t>
            </a:r>
            <a:r>
              <a:rPr lang="en-US" dirty="0" err="1" smtClean="0"/>
              <a:t>Kinnan</a:t>
            </a:r>
            <a:r>
              <a:rPr lang="en-US" dirty="0" smtClean="0"/>
              <a:t> 2012)</a:t>
            </a:r>
          </a:p>
          <a:p>
            <a:r>
              <a:rPr lang="en-US" dirty="0" smtClean="0"/>
              <a:t>Risk sharing arrangements can have detrimental impacts</a:t>
            </a:r>
          </a:p>
          <a:p>
            <a:pPr lvl="1"/>
            <a:r>
              <a:rPr lang="en-US" dirty="0" smtClean="0"/>
              <a:t>Limit the investment in human capital (</a:t>
            </a:r>
            <a:r>
              <a:rPr lang="en-US" dirty="0" err="1" smtClean="0"/>
              <a:t>Munshi</a:t>
            </a:r>
            <a:r>
              <a:rPr lang="en-US" dirty="0" smtClean="0"/>
              <a:t> and </a:t>
            </a:r>
            <a:r>
              <a:rPr lang="en-US" dirty="0" err="1" smtClean="0"/>
              <a:t>Rosenzweig</a:t>
            </a:r>
            <a:r>
              <a:rPr lang="en-US" dirty="0"/>
              <a:t> </a:t>
            </a:r>
            <a:r>
              <a:rPr lang="en-US" dirty="0" smtClean="0"/>
              <a:t>2006 that we’ll see later)</a:t>
            </a:r>
          </a:p>
          <a:p>
            <a:pPr lvl="1"/>
            <a:r>
              <a:rPr lang="en-US" dirty="0" smtClean="0"/>
              <a:t>Lower work effort (</a:t>
            </a:r>
            <a:r>
              <a:rPr lang="en-US" dirty="0" err="1" smtClean="0"/>
              <a:t>Jakiela</a:t>
            </a:r>
            <a:r>
              <a:rPr lang="en-US" dirty="0" smtClean="0"/>
              <a:t> and </a:t>
            </a:r>
            <a:r>
              <a:rPr lang="en-US" dirty="0" err="1" smtClean="0"/>
              <a:t>Ozier</a:t>
            </a:r>
            <a:r>
              <a:rPr lang="en-US" dirty="0" smtClean="0"/>
              <a:t>, 2012)</a:t>
            </a:r>
          </a:p>
          <a:p>
            <a:pPr lvl="1"/>
            <a:r>
              <a:rPr lang="en-US" dirty="0" smtClean="0"/>
              <a:t>Affect migration – theoretically ambiguous whether it would increase or decrease or decrease migration.  Morten </a:t>
            </a:r>
            <a:r>
              <a:rPr lang="en-US" dirty="0" smtClean="0"/>
              <a:t>(forthcoming) </a:t>
            </a:r>
            <a:r>
              <a:rPr lang="en-US" dirty="0" smtClean="0"/>
              <a:t>finds empirically that risk sharing reduces migration on net</a:t>
            </a:r>
            <a:r>
              <a:rPr lang="en-US" dirty="0"/>
              <a:t> </a:t>
            </a:r>
            <a:r>
              <a:rPr lang="en-US" dirty="0" smtClean="0"/>
              <a:t>– largest cost is leaving risk sharing network at home.</a:t>
            </a:r>
          </a:p>
          <a:p>
            <a:pPr lvl="2"/>
            <a:r>
              <a:rPr lang="en-US" dirty="0" smtClean="0"/>
              <a:t> Inefficient if MPL is higher at destination.</a:t>
            </a:r>
          </a:p>
        </p:txBody>
      </p:sp>
    </p:spTree>
    <p:extLst>
      <p:ext uri="{BB962C8B-B14F-4D97-AF65-F5344CB8AC3E}">
        <p14:creationId xmlns:p14="http://schemas.microsoft.com/office/powerpoint/2010/main" val="1457695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Paxson</a:t>
            </a:r>
            <a:r>
              <a:rPr lang="en-US" dirty="0" smtClean="0"/>
              <a:t> (1992): test the Permanent Income Hypothesis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With complete credit markets, marginal propensity to consume is</a:t>
            </a:r>
          </a:p>
          <a:p>
            <a:pPr lvl="1"/>
            <a:r>
              <a:rPr lang="en-US" dirty="0" smtClean="0"/>
              <a:t>One, if the income change is permanent</a:t>
            </a:r>
          </a:p>
          <a:p>
            <a:pPr lvl="1"/>
            <a:r>
              <a:rPr lang="en-US" dirty="0" smtClean="0"/>
              <a:t>Very close to zero if the income change in transitory</a:t>
            </a:r>
          </a:p>
          <a:p>
            <a:r>
              <a:rPr lang="en-US" dirty="0" smtClean="0"/>
              <a:t>So if almost all of transitory income is saved, then farmers are using savings to smooth transitory income shocks.</a:t>
            </a:r>
          </a:p>
          <a:p>
            <a:r>
              <a:rPr lang="en-US" dirty="0" smtClean="0"/>
              <a:t>How to identify transient changes in income?</a:t>
            </a:r>
          </a:p>
          <a:p>
            <a:pPr lvl="1"/>
            <a:r>
              <a:rPr lang="en-US" dirty="0" smtClean="0"/>
              <a:t>Estimate permanent income, and then transitory income is the residual</a:t>
            </a:r>
          </a:p>
          <a:p>
            <a:pPr lvl="2"/>
            <a:r>
              <a:rPr lang="en-US" dirty="0" smtClean="0"/>
              <a:t>Concern: may capture permanent income too if you measure if with error</a:t>
            </a:r>
          </a:p>
          <a:p>
            <a:pPr lvl="1"/>
            <a:r>
              <a:rPr lang="en-US" dirty="0" err="1" smtClean="0"/>
              <a:t>Paxson</a:t>
            </a:r>
            <a:r>
              <a:rPr lang="en-US" dirty="0" smtClean="0"/>
              <a:t>: income that can be explained by rainfall fluctuations</a:t>
            </a:r>
          </a:p>
        </p:txBody>
      </p:sp>
    </p:spTree>
    <p:extLst>
      <p:ext uri="{BB962C8B-B14F-4D97-AF65-F5344CB8AC3E}">
        <p14:creationId xmlns:p14="http://schemas.microsoft.com/office/powerpoint/2010/main" val="4273984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 side excursion: using </a:t>
            </a:r>
            <a:r>
              <a:rPr lang="en-US" sz="3200" dirty="0"/>
              <a:t>weather variation to estimate transitory income shocks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Monotonicity in an instrumental variable framework: </a:t>
            </a:r>
            <a:r>
              <a:rPr lang="en-US" i="1" dirty="0" smtClean="0"/>
              <a:t>Y</a:t>
            </a:r>
            <a:r>
              <a:rPr lang="en-US" i="1" baseline="-25000" dirty="0" smtClean="0"/>
              <a:t>i</a:t>
            </a:r>
            <a:r>
              <a:rPr lang="en-US" i="1" dirty="0" smtClean="0"/>
              <a:t> </a:t>
            </a:r>
            <a:r>
              <a:rPr lang="en-US" dirty="0" smtClean="0"/>
              <a:t>(the outcome) increasing in </a:t>
            </a:r>
            <a:r>
              <a:rPr lang="en-US" i="1" dirty="0" err="1" smtClean="0"/>
              <a:t>Z</a:t>
            </a:r>
            <a:r>
              <a:rPr lang="en-US" i="1" baseline="-25000" dirty="0" err="1" smtClean="0"/>
              <a:t>i</a:t>
            </a:r>
            <a:r>
              <a:rPr lang="en-US" i="1" dirty="0" smtClean="0"/>
              <a:t> </a:t>
            </a:r>
            <a:r>
              <a:rPr lang="en-US" dirty="0" smtClean="0"/>
              <a:t>(the instrument) for all </a:t>
            </a:r>
            <a:r>
              <a:rPr lang="en-US" i="1" dirty="0" err="1" smtClean="0"/>
              <a:t>i</a:t>
            </a:r>
            <a:endParaRPr lang="en-US" i="1" dirty="0" smtClean="0"/>
          </a:p>
          <a:p>
            <a:r>
              <a:rPr lang="en-US" dirty="0" smtClean="0"/>
              <a:t>Gives us the “LATE” (local average treatment effect) interpretation of an IV (effect of X on Y among those induced to switch by the instrument).</a:t>
            </a:r>
          </a:p>
          <a:p>
            <a:pPr lvl="1"/>
            <a:r>
              <a:rPr lang="en-US" dirty="0" smtClean="0"/>
              <a:t>Effects of income shocks on agricultural households…</a:t>
            </a:r>
          </a:p>
          <a:p>
            <a:pPr lvl="1"/>
            <a:r>
              <a:rPr lang="en-US" dirty="0" smtClean="0"/>
              <a:t>Whose income is sensitive to rainfall! (e.g. less likely to have invested in irrigation – could be less wealthy/less risk averse)</a:t>
            </a:r>
          </a:p>
          <a:p>
            <a:r>
              <a:rPr lang="en-US" dirty="0" smtClean="0"/>
              <a:t>In this context, monotonicity requires that your measure of a rainfall shock is good for everyone.  Floods?</a:t>
            </a:r>
          </a:p>
          <a:p>
            <a:r>
              <a:rPr lang="en-US" dirty="0" err="1" smtClean="0"/>
              <a:t>Paxson</a:t>
            </a:r>
            <a:r>
              <a:rPr lang="en-US" dirty="0" smtClean="0"/>
              <a:t> uses deviation from mean (absolute and squared).  So the assumption is indeed that too much rain could be bad.</a:t>
            </a:r>
          </a:p>
          <a:p>
            <a:pPr lvl="2"/>
            <a:endParaRPr lang="en-US" dirty="0" smtClean="0"/>
          </a:p>
          <a:p>
            <a:pPr marL="914400" lvl="2" indent="0">
              <a:buNone/>
            </a:pPr>
            <a:endParaRPr lang="en-US" dirty="0" smtClean="0"/>
          </a:p>
          <a:p>
            <a:pPr lvl="1"/>
            <a:endParaRPr lang="en-US" dirty="0"/>
          </a:p>
        </p:txBody>
      </p:sp>
    </p:spTree>
    <p:extLst>
      <p:ext uri="{BB962C8B-B14F-4D97-AF65-F5344CB8AC3E}">
        <p14:creationId xmlns:p14="http://schemas.microsoft.com/office/powerpoint/2010/main" val="2605850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So maximizing the theoretical probability of monotonicity is one way to choose instrument</a:t>
            </a:r>
            <a:endParaRPr lang="en-US" sz="32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Another criterion: use the measure with strongest first-stage (</a:t>
            </a:r>
            <a:r>
              <a:rPr lang="en-US" dirty="0" smtClean="0"/>
              <a:t>R-squared or </a:t>
            </a:r>
            <a:r>
              <a:rPr lang="en-US" dirty="0" smtClean="0"/>
              <a:t>F-stat on joint test of rainfall variables)</a:t>
            </a:r>
          </a:p>
          <a:p>
            <a:r>
              <a:rPr lang="en-US" dirty="0" smtClean="0"/>
              <a:t>Miguel, </a:t>
            </a:r>
            <a:r>
              <a:rPr lang="en-US" dirty="0" err="1" smtClean="0"/>
              <a:t>Satyanath</a:t>
            </a:r>
            <a:r>
              <a:rPr lang="en-US" dirty="0" smtClean="0"/>
              <a:t>, and </a:t>
            </a:r>
            <a:r>
              <a:rPr lang="en-US" dirty="0" err="1" smtClean="0"/>
              <a:t>Sergenti</a:t>
            </a:r>
            <a:r>
              <a:rPr lang="en-US" dirty="0" smtClean="0"/>
              <a:t> (JPE 2004) use proportionate change in rainfall from previous year. </a:t>
            </a:r>
          </a:p>
          <a:p>
            <a:pPr lvl="1"/>
            <a:r>
              <a:rPr lang="en-US" dirty="0" smtClean="0"/>
              <a:t>Predicts income better than deviations from average and </a:t>
            </a:r>
            <a:r>
              <a:rPr lang="en-US" dirty="0" err="1" smtClean="0"/>
              <a:t>threshhold</a:t>
            </a:r>
            <a:r>
              <a:rPr lang="en-US" dirty="0" smtClean="0"/>
              <a:t> levels.</a:t>
            </a:r>
          </a:p>
          <a:p>
            <a:pPr lvl="1"/>
            <a:r>
              <a:rPr lang="en-US" dirty="0" smtClean="0"/>
              <a:t>Note this suggests some interesting behavioral responses (consistent with habit formation, etc.)</a:t>
            </a:r>
          </a:p>
          <a:p>
            <a:pPr lvl="1"/>
            <a:endParaRPr lang="en-US" dirty="0" smtClean="0"/>
          </a:p>
          <a:p>
            <a:pPr marL="57150" indent="0">
              <a:buNone/>
            </a:pPr>
            <a:r>
              <a:rPr lang="en-US" dirty="0" smtClean="0"/>
              <a:t>Other times you may not have income at the time of the rainfall shock.  For instance</a:t>
            </a:r>
          </a:p>
          <a:p>
            <a:pPr lvl="1"/>
            <a:r>
              <a:rPr lang="en-US" dirty="0" smtClean="0"/>
              <a:t>Rainfall shocks during childhood affect adult health (</a:t>
            </a:r>
            <a:r>
              <a:rPr lang="en-US" dirty="0" err="1" smtClean="0"/>
              <a:t>Maccini</a:t>
            </a:r>
            <a:r>
              <a:rPr lang="en-US" dirty="0" smtClean="0"/>
              <a:t> and Yang 2009)</a:t>
            </a:r>
          </a:p>
          <a:p>
            <a:pPr lvl="1"/>
            <a:r>
              <a:rPr lang="en-US" dirty="0" smtClean="0"/>
              <a:t>Rainfall shocks predict sterilization (when the government gives monetary incentives to sterilize</a:t>
            </a:r>
            <a:r>
              <a:rPr lang="en-US" dirty="0" smtClean="0"/>
              <a:t>). </a:t>
            </a:r>
            <a:r>
              <a:rPr lang="en-US" dirty="0" err="1" smtClean="0"/>
              <a:t>Bharadwaj</a:t>
            </a:r>
            <a:r>
              <a:rPr lang="en-US" dirty="0" smtClean="0"/>
              <a:t> (2014) uses this as an IV for completed fertility.</a:t>
            </a:r>
          </a:p>
          <a:p>
            <a:pPr marL="0" indent="0">
              <a:buNone/>
            </a:pPr>
            <a:r>
              <a:rPr lang="en-US" dirty="0" smtClean="0"/>
              <a:t>In these circumstances, have to make a theoretical argument for relationship between rainfall and income.</a:t>
            </a:r>
          </a:p>
          <a:p>
            <a:pPr lvl="2"/>
            <a:endParaRPr lang="en-US" dirty="0" smtClean="0"/>
          </a:p>
          <a:p>
            <a:pPr marL="914400" lvl="2" indent="0">
              <a:buNone/>
            </a:pPr>
            <a:endParaRPr lang="en-US" dirty="0" smtClean="0"/>
          </a:p>
          <a:p>
            <a:pPr lvl="1"/>
            <a:endParaRPr lang="en-US" dirty="0"/>
          </a:p>
        </p:txBody>
      </p:sp>
    </p:spTree>
    <p:extLst>
      <p:ext uri="{BB962C8B-B14F-4D97-AF65-F5344CB8AC3E}">
        <p14:creationId xmlns:p14="http://schemas.microsoft.com/office/powerpoint/2010/main" val="3822571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alatino Linotype" panose="02040502050505030304" pitchFamily="18" charset="0"/>
              </a:rPr>
              <a:t>Concern over serial correlation</a:t>
            </a:r>
            <a:endParaRPr lang="en-US" dirty="0">
              <a:latin typeface="Palatino Linotype" panose="02040502050505030304" pitchFamily="18" charset="0"/>
            </a:endParaRPr>
          </a:p>
        </p:txBody>
      </p:sp>
      <p:sp>
        <p:nvSpPr>
          <p:cNvPr id="3" name="Content Placeholder 2"/>
          <p:cNvSpPr>
            <a:spLocks noGrp="1"/>
          </p:cNvSpPr>
          <p:nvPr>
            <p:ph sz="half" idx="1"/>
          </p:nvPr>
        </p:nvSpPr>
        <p:spPr>
          <a:xfrm>
            <a:off x="457200" y="1600201"/>
            <a:ext cx="4038600" cy="2895599"/>
          </a:xfrm>
        </p:spPr>
        <p:txBody>
          <a:bodyPr>
            <a:normAutofit fontScale="70000" lnSpcReduction="20000"/>
          </a:bodyPr>
          <a:lstStyle/>
          <a:p>
            <a:r>
              <a:rPr lang="en-US" dirty="0" smtClean="0">
                <a:latin typeface="Palatino Linotype" panose="02040502050505030304" pitchFamily="18" charset="0"/>
              </a:rPr>
              <a:t>If rainfall changes over time, then we are overestimating the actual temporary shock</a:t>
            </a:r>
          </a:p>
          <a:p>
            <a:pPr lvl="1"/>
            <a:r>
              <a:rPr lang="en-US" dirty="0" smtClean="0">
                <a:latin typeface="Palatino Linotype" panose="02040502050505030304" pitchFamily="18" charset="0"/>
              </a:rPr>
              <a:t>Some of what we think is transitory is actually permanent</a:t>
            </a:r>
          </a:p>
          <a:p>
            <a:r>
              <a:rPr lang="en-US" dirty="0" smtClean="0">
                <a:latin typeface="Palatino Linotype" panose="02040502050505030304" pitchFamily="18" charset="0"/>
              </a:rPr>
              <a:t>A simple test for serial correlation: is there correlation in residuals between time periods?  </a:t>
            </a:r>
          </a:p>
        </p:txBody>
      </p:sp>
      <p:cxnSp>
        <p:nvCxnSpPr>
          <p:cNvPr id="7" name="Straight Connector 6"/>
          <p:cNvCxnSpPr/>
          <p:nvPr/>
        </p:nvCxnSpPr>
        <p:spPr>
          <a:xfrm>
            <a:off x="4953000" y="2133600"/>
            <a:ext cx="0" cy="2362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953000" y="4495800"/>
            <a:ext cx="2971800" cy="0"/>
          </a:xfrm>
          <a:prstGeom prst="line">
            <a:avLst/>
          </a:prstGeom>
        </p:spPr>
        <p:style>
          <a:lnRef idx="1">
            <a:schemeClr val="dk1"/>
          </a:lnRef>
          <a:fillRef idx="0">
            <a:schemeClr val="dk1"/>
          </a:fillRef>
          <a:effectRef idx="0">
            <a:schemeClr val="dk1"/>
          </a:effectRef>
          <a:fontRef idx="minor">
            <a:schemeClr val="tx1"/>
          </a:fontRef>
        </p:style>
      </p:cxnSp>
      <p:sp>
        <p:nvSpPr>
          <p:cNvPr id="10" name="Oval 9"/>
          <p:cNvSpPr/>
          <p:nvPr/>
        </p:nvSpPr>
        <p:spPr>
          <a:xfrm>
            <a:off x="5486400" y="3429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42953" y="2667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082444" y="275698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81700" y="322877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562600" y="3886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366753" y="32320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162800" y="2514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13820" y="215386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867400" y="3505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705600" y="338036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5257800" y="2133600"/>
            <a:ext cx="228600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067300" y="3086100"/>
            <a:ext cx="2552700" cy="0"/>
          </a:xfrm>
          <a:prstGeom prst="line">
            <a:avLst/>
          </a:prstGeom>
        </p:spPr>
        <p:style>
          <a:lnRef idx="1">
            <a:schemeClr val="accent3"/>
          </a:lnRef>
          <a:fillRef idx="0">
            <a:schemeClr val="accent3"/>
          </a:fillRef>
          <a:effectRef idx="0">
            <a:schemeClr val="accent3"/>
          </a:effectRef>
          <a:fontRef idx="minor">
            <a:schemeClr val="tx1"/>
          </a:fontRef>
        </p:style>
      </p:cxnSp>
      <p:sp>
        <p:nvSpPr>
          <p:cNvPr id="29" name="TextBox 28"/>
          <p:cNvSpPr txBox="1"/>
          <p:nvPr/>
        </p:nvSpPr>
        <p:spPr>
          <a:xfrm>
            <a:off x="5321558" y="1415202"/>
            <a:ext cx="1371600" cy="1477328"/>
          </a:xfrm>
          <a:prstGeom prst="rect">
            <a:avLst/>
          </a:prstGeom>
          <a:noFill/>
        </p:spPr>
        <p:txBody>
          <a:bodyPr wrap="square" rtlCol="0">
            <a:spAutoFit/>
          </a:bodyPr>
          <a:lstStyle/>
          <a:p>
            <a:r>
              <a:rPr lang="en-US" dirty="0" smtClean="0">
                <a:solidFill>
                  <a:schemeClr val="accent3">
                    <a:lumMod val="75000"/>
                  </a:schemeClr>
                </a:solidFill>
              </a:rPr>
              <a:t>Temporary shock without considering trend</a:t>
            </a:r>
            <a:endParaRPr lang="en-US" dirty="0">
              <a:solidFill>
                <a:schemeClr val="accent3">
                  <a:lumMod val="75000"/>
                </a:schemeClr>
              </a:solidFill>
            </a:endParaRPr>
          </a:p>
        </p:txBody>
      </p:sp>
      <p:sp>
        <p:nvSpPr>
          <p:cNvPr id="32" name="TextBox 31"/>
          <p:cNvSpPr txBox="1"/>
          <p:nvPr/>
        </p:nvSpPr>
        <p:spPr>
          <a:xfrm>
            <a:off x="6951994" y="1257464"/>
            <a:ext cx="1371600" cy="1200329"/>
          </a:xfrm>
          <a:prstGeom prst="rect">
            <a:avLst/>
          </a:prstGeom>
          <a:noFill/>
        </p:spPr>
        <p:txBody>
          <a:bodyPr wrap="square" rtlCol="0">
            <a:spAutoFit/>
          </a:bodyPr>
          <a:lstStyle/>
          <a:p>
            <a:r>
              <a:rPr lang="en-US" dirty="0" smtClean="0">
                <a:solidFill>
                  <a:srgbClr val="0070C0"/>
                </a:solidFill>
              </a:rPr>
              <a:t>Temporary shock including trend</a:t>
            </a:r>
            <a:endParaRPr lang="en-US" dirty="0">
              <a:solidFill>
                <a:srgbClr val="0070C0"/>
              </a:solidFill>
            </a:endParaRPr>
          </a:p>
        </p:txBody>
      </p:sp>
      <p:sp>
        <p:nvSpPr>
          <p:cNvPr id="31" name="Right Brace 30"/>
          <p:cNvSpPr/>
          <p:nvPr/>
        </p:nvSpPr>
        <p:spPr>
          <a:xfrm>
            <a:off x="6860026" y="2201933"/>
            <a:ext cx="123825" cy="465067"/>
          </a:xfrm>
          <a:prstGeom prst="rightBrace">
            <a:avLst>
              <a:gd name="adj1" fmla="val 2538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rot="10800000">
            <a:off x="6582484" y="2171700"/>
            <a:ext cx="246231" cy="914400"/>
          </a:xfrm>
          <a:prstGeom prst="rightBrace">
            <a:avLst>
              <a:gd name="adj1" fmla="val 25380"/>
              <a:gd name="adj2" fmla="val 50000"/>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314" y="3906103"/>
            <a:ext cx="1839686" cy="185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37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Serial correlation in </a:t>
            </a:r>
            <a:r>
              <a:rPr lang="en-US" dirty="0" err="1" smtClean="0"/>
              <a:t>Paxson’s</a:t>
            </a:r>
            <a:r>
              <a:rPr lang="en-US" dirty="0" smtClean="0"/>
              <a:t> paper</a:t>
            </a:r>
            <a:endParaRPr lang="en-US" dirty="0"/>
          </a:p>
        </p:txBody>
      </p:sp>
      <p:sp>
        <p:nvSpPr>
          <p:cNvPr id="3" name="Content Placeholder 2"/>
          <p:cNvSpPr>
            <a:spLocks noGrp="1"/>
          </p:cNvSpPr>
          <p:nvPr>
            <p:ph idx="1"/>
          </p:nvPr>
        </p:nvSpPr>
        <p:spPr/>
        <p:txBody>
          <a:bodyPr>
            <a:normAutofit/>
          </a:bodyPr>
          <a:lstStyle/>
          <a:p>
            <a:r>
              <a:rPr lang="en-US" dirty="0" err="1"/>
              <a:t>Paxson</a:t>
            </a:r>
            <a:r>
              <a:rPr lang="en-US" dirty="0"/>
              <a:t> tests for serial correlation and fails to reject null that rainfall follows white noise process (</a:t>
            </a:r>
            <a:r>
              <a:rPr lang="en-US" dirty="0" err="1"/>
              <a:t>iid</a:t>
            </a:r>
            <a:r>
              <a:rPr lang="en-US" dirty="0"/>
              <a:t>)</a:t>
            </a:r>
          </a:p>
          <a:p>
            <a:r>
              <a:rPr lang="en-US" dirty="0"/>
              <a:t>If it was, she would have to include rainfall shocks in equation for permanent income</a:t>
            </a:r>
          </a:p>
          <a:p>
            <a:pPr lvl="1"/>
            <a:r>
              <a:rPr lang="en-US" dirty="0"/>
              <a:t>And could only identify temporary income through function form </a:t>
            </a:r>
            <a:r>
              <a:rPr lang="en-US" dirty="0" smtClean="0"/>
              <a:t>restrictions</a:t>
            </a:r>
          </a:p>
          <a:p>
            <a:pPr lvl="2"/>
            <a:r>
              <a:rPr lang="en-US" dirty="0" smtClean="0"/>
              <a:t>Recall that we said this is not ideal</a:t>
            </a:r>
            <a:endParaRPr lang="en-US" dirty="0"/>
          </a:p>
        </p:txBody>
      </p:sp>
    </p:spTree>
    <p:extLst>
      <p:ext uri="{BB962C8B-B14F-4D97-AF65-F5344CB8AC3E}">
        <p14:creationId xmlns:p14="http://schemas.microsoft.com/office/powerpoint/2010/main" val="934804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in other cases, rainfall does actually change over time</a:t>
            </a:r>
            <a:endParaRPr lang="en-US" dirty="0"/>
          </a:p>
        </p:txBody>
      </p:sp>
      <p:sp>
        <p:nvSpPr>
          <p:cNvPr id="3" name="Content Placeholder 2"/>
          <p:cNvSpPr>
            <a:spLocks noGrp="1"/>
          </p:cNvSpPr>
          <p:nvPr>
            <p:ph idx="1"/>
          </p:nvPr>
        </p:nvSpPr>
        <p:spPr>
          <a:xfrm>
            <a:off x="457200" y="1600200"/>
            <a:ext cx="3505200" cy="4800600"/>
          </a:xfrm>
        </p:spPr>
        <p:txBody>
          <a:bodyPr>
            <a:normAutofit fontScale="62500" lnSpcReduction="20000"/>
          </a:bodyPr>
          <a:lstStyle/>
          <a:p>
            <a:r>
              <a:rPr lang="en-US" dirty="0" err="1" smtClean="0"/>
              <a:t>Taraz</a:t>
            </a:r>
            <a:r>
              <a:rPr lang="en-US" dirty="0" smtClean="0"/>
              <a:t> (2013)</a:t>
            </a:r>
          </a:p>
          <a:p>
            <a:pPr lvl="1"/>
            <a:r>
              <a:rPr lang="en-US" dirty="0" smtClean="0"/>
              <a:t>She looks for behavioral change of farmers, finds some but little.</a:t>
            </a:r>
          </a:p>
          <a:p>
            <a:r>
              <a:rPr lang="en-US" dirty="0" smtClean="0"/>
              <a:t>In other scenarios, we may be less worried about whether we are capturing permanent or transient income</a:t>
            </a:r>
          </a:p>
          <a:p>
            <a:pPr lvl="1"/>
            <a:r>
              <a:rPr lang="en-US" dirty="0" smtClean="0"/>
              <a:t>E.g., comparing Engel curves for sons vs daughters, grains vs protein, etc., etc.</a:t>
            </a:r>
          </a:p>
          <a:p>
            <a:pPr lvl="1"/>
            <a:r>
              <a:rPr lang="en-US" dirty="0" smtClean="0"/>
              <a:t>But should still consider whether the income change is temporary or permanent in interpretation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0850" y="1646058"/>
            <a:ext cx="4597400" cy="3518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5060950" y="5164476"/>
            <a:ext cx="3797300" cy="112464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Palatino Linotype"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Palatino Linotype"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Palatino Linotype"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From </a:t>
            </a:r>
            <a:r>
              <a:rPr lang="en-US" dirty="0" err="1" smtClean="0"/>
              <a:t>Taraz</a:t>
            </a:r>
            <a:r>
              <a:rPr lang="en-US" dirty="0" smtClean="0"/>
              <a:t> (2013)</a:t>
            </a:r>
            <a:endParaRPr lang="en-US" dirty="0"/>
          </a:p>
        </p:txBody>
      </p:sp>
    </p:spTree>
    <p:extLst>
      <p:ext uri="{BB962C8B-B14F-4D97-AF65-F5344CB8AC3E}">
        <p14:creationId xmlns:p14="http://schemas.microsoft.com/office/powerpoint/2010/main" val="702007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of savings</a:t>
            </a:r>
            <a:endParaRPr lang="en-US" dirty="0"/>
          </a:p>
        </p:txBody>
      </p:sp>
      <p:sp>
        <p:nvSpPr>
          <p:cNvPr id="3" name="Content Placeholder 2"/>
          <p:cNvSpPr>
            <a:spLocks noGrp="1"/>
          </p:cNvSpPr>
          <p:nvPr>
            <p:ph idx="1"/>
          </p:nvPr>
        </p:nvSpPr>
        <p:spPr/>
        <p:txBody>
          <a:bodyPr>
            <a:normAutofit fontScale="70000" lnSpcReduction="20000"/>
          </a:bodyPr>
          <a:lstStyle/>
          <a:p>
            <a:pPr marL="571500" indent="-514350">
              <a:buFont typeface="+mj-lt"/>
              <a:buAutoNum type="arabicPeriod"/>
            </a:pPr>
            <a:r>
              <a:rPr lang="en-US" dirty="0" smtClean="0"/>
              <a:t>Difference between income and expenditure</a:t>
            </a:r>
          </a:p>
          <a:p>
            <a:pPr lvl="1">
              <a:buFont typeface="Arial" pitchFamily="34" charset="0"/>
              <a:buChar char="•"/>
            </a:pPr>
            <a:r>
              <a:rPr lang="en-US" dirty="0" smtClean="0"/>
              <a:t>assumes spending on consumer durables is all consumption</a:t>
            </a:r>
          </a:p>
          <a:p>
            <a:pPr lvl="1">
              <a:buFont typeface="Arial" pitchFamily="34" charset="0"/>
              <a:buChar char="•"/>
            </a:pPr>
            <a:r>
              <a:rPr lang="en-US" dirty="0" smtClean="0"/>
              <a:t>underestimate of savings</a:t>
            </a:r>
          </a:p>
          <a:p>
            <a:pPr marL="571500" indent="-514350">
              <a:buFont typeface="+mj-lt"/>
              <a:buAutoNum type="arabicPeriod"/>
            </a:pPr>
            <a:r>
              <a:rPr lang="en-US" dirty="0" smtClean="0"/>
              <a:t>Different between income and expenditure on all goods except consumer durables</a:t>
            </a:r>
          </a:p>
          <a:p>
            <a:pPr lvl="1">
              <a:buFont typeface="Arial" pitchFamily="34" charset="0"/>
              <a:buChar char="•"/>
            </a:pPr>
            <a:r>
              <a:rPr lang="en-US" dirty="0" smtClean="0"/>
              <a:t>assumes </a:t>
            </a:r>
            <a:r>
              <a:rPr lang="en-US" dirty="0"/>
              <a:t>spending on </a:t>
            </a:r>
            <a:r>
              <a:rPr lang="en-US" dirty="0" smtClean="0"/>
              <a:t>consumer durables </a:t>
            </a:r>
            <a:r>
              <a:rPr lang="en-US" dirty="0"/>
              <a:t>is all </a:t>
            </a:r>
            <a:r>
              <a:rPr lang="en-US" dirty="0" smtClean="0"/>
              <a:t>savings</a:t>
            </a:r>
          </a:p>
          <a:p>
            <a:pPr lvl="1">
              <a:buFont typeface="Arial" pitchFamily="34" charset="0"/>
              <a:buChar char="•"/>
            </a:pPr>
            <a:r>
              <a:rPr lang="en-US" dirty="0" smtClean="0"/>
              <a:t>overestimate </a:t>
            </a:r>
            <a:r>
              <a:rPr lang="en-US" dirty="0"/>
              <a:t>of </a:t>
            </a:r>
            <a:r>
              <a:rPr lang="en-US" dirty="0" smtClean="0"/>
              <a:t>savings</a:t>
            </a:r>
          </a:p>
          <a:p>
            <a:pPr marL="571500" indent="-514350">
              <a:buFont typeface="+mj-lt"/>
              <a:buAutoNum type="arabicPeriod"/>
            </a:pPr>
            <a:r>
              <a:rPr lang="en-US" dirty="0" smtClean="0"/>
              <a:t>Purchases minus sales of real and financial assets</a:t>
            </a:r>
          </a:p>
          <a:p>
            <a:pPr lvl="1">
              <a:buFont typeface="Arial" pitchFamily="34" charset="0"/>
              <a:buChar char="•"/>
            </a:pPr>
            <a:r>
              <a:rPr lang="en-US" dirty="0" smtClean="0"/>
              <a:t>also treats spending on consumer durables as consumption</a:t>
            </a:r>
          </a:p>
          <a:p>
            <a:pPr lvl="1">
              <a:buFont typeface="Arial" pitchFamily="34" charset="0"/>
              <a:buChar char="•"/>
            </a:pPr>
            <a:r>
              <a:rPr lang="en-US" dirty="0" smtClean="0"/>
              <a:t>So theoretically the same as (1), but with a different set up measurement issues (capture sales of all assets vs. standard issues with measuring income)</a:t>
            </a:r>
            <a:endParaRPr lang="en-US" dirty="0"/>
          </a:p>
        </p:txBody>
      </p:sp>
    </p:spTree>
    <p:extLst>
      <p:ext uri="{BB962C8B-B14F-4D97-AF65-F5344CB8AC3E}">
        <p14:creationId xmlns:p14="http://schemas.microsoft.com/office/powerpoint/2010/main" val="981798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 </a:t>
            </a:r>
            <a:r>
              <a:rPr lang="en-US" dirty="0" err="1" smtClean="0"/>
              <a:t>Bardhan</a:t>
            </a:r>
            <a:r>
              <a:rPr lang="en-US" dirty="0" smtClean="0"/>
              <a:t> and </a:t>
            </a:r>
            <a:r>
              <a:rPr lang="en-US" dirty="0" err="1" smtClean="0"/>
              <a:t>Udry</a:t>
            </a:r>
            <a:r>
              <a:rPr lang="en-US" dirty="0" smtClean="0"/>
              <a:t> for some other interesting baseline models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Return to AHM and see how households make decisions if they can smooth ex post</a:t>
            </a:r>
          </a:p>
          <a:p>
            <a:pPr lvl="1"/>
            <a:r>
              <a:rPr lang="en-US" dirty="0" smtClean="0"/>
              <a:t>If they can, then risk aversion doesn’t affect production decisions.</a:t>
            </a:r>
          </a:p>
          <a:p>
            <a:pPr lvl="1"/>
            <a:r>
              <a:rPr lang="en-US" dirty="0" smtClean="0"/>
              <a:t>But if they cannot perfectly smooth risk ex post, invest </a:t>
            </a:r>
            <a:r>
              <a:rPr lang="en-US" dirty="0" err="1" smtClean="0"/>
              <a:t>suboptimally</a:t>
            </a:r>
            <a:r>
              <a:rPr lang="en-US" dirty="0" smtClean="0"/>
              <a:t> in risky but productive activities.</a:t>
            </a:r>
          </a:p>
          <a:p>
            <a:pPr lvl="2"/>
            <a:r>
              <a:rPr lang="en-US" dirty="0" smtClean="0"/>
              <a:t>Earlier we saw their choice of on farm labor as a special case</a:t>
            </a:r>
          </a:p>
          <a:p>
            <a:r>
              <a:rPr lang="en-US" dirty="0" smtClean="0"/>
              <a:t>Ex ante smoothing. Ideally negative correlation between risk in your productive activities (portfolio choice problem)</a:t>
            </a:r>
          </a:p>
          <a:p>
            <a:pPr lvl="1"/>
            <a:r>
              <a:rPr lang="en-US" dirty="0" smtClean="0"/>
              <a:t>Off farm labor (Rose 2001)</a:t>
            </a:r>
          </a:p>
          <a:p>
            <a:pPr lvl="1"/>
            <a:r>
              <a:rPr lang="en-US" dirty="0" smtClean="0"/>
              <a:t>Marriage choices (</a:t>
            </a:r>
            <a:r>
              <a:rPr lang="en-US" dirty="0" err="1" smtClean="0"/>
              <a:t>Rosenzweig</a:t>
            </a:r>
            <a:r>
              <a:rPr lang="en-US" dirty="0" smtClean="0"/>
              <a:t> and Stark 1989)</a:t>
            </a:r>
          </a:p>
          <a:p>
            <a:pPr lvl="1"/>
            <a:r>
              <a:rPr lang="en-US" dirty="0" smtClean="0"/>
              <a:t>Migration (Giles 2006; </a:t>
            </a:r>
            <a:r>
              <a:rPr lang="en-US" dirty="0" err="1" smtClean="0"/>
              <a:t>Badiani</a:t>
            </a:r>
            <a:r>
              <a:rPr lang="en-US" dirty="0" smtClean="0"/>
              <a:t> 2009)</a:t>
            </a:r>
          </a:p>
          <a:p>
            <a:r>
              <a:rPr lang="en-US" dirty="0" smtClean="0"/>
              <a:t>Or at least you want to seek out activities with less risk.</a:t>
            </a:r>
          </a:p>
          <a:p>
            <a:pPr lvl="1"/>
            <a:r>
              <a:rPr lang="en-US" dirty="0" smtClean="0"/>
              <a:t>Implicit insurance in labor market (Gutierrez 2014)</a:t>
            </a:r>
          </a:p>
          <a:p>
            <a:pPr lvl="1"/>
            <a:r>
              <a:rPr lang="en-US" dirty="0" smtClean="0"/>
              <a:t>Sharecropping</a:t>
            </a:r>
          </a:p>
          <a:p>
            <a:pPr lvl="1"/>
            <a:endParaRPr lang="en-US" dirty="0"/>
          </a:p>
        </p:txBody>
      </p:sp>
    </p:spTree>
    <p:extLst>
      <p:ext uri="{BB962C8B-B14F-4D97-AF65-F5344CB8AC3E}">
        <p14:creationId xmlns:p14="http://schemas.microsoft.com/office/powerpoint/2010/main" val="260445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the estimating equation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Permanent income a function of region FE, land ownership and human capital of household (</a:t>
            </a:r>
            <a:r>
              <a:rPr lang="en-US" i="1" dirty="0" err="1" smtClean="0"/>
              <a:t>X</a:t>
            </a:r>
            <a:r>
              <a:rPr lang="en-US" i="1" baseline="30000" dirty="0" err="1" smtClean="0"/>
              <a:t>P</a:t>
            </a:r>
            <a:r>
              <a:rPr lang="en-US" i="1" baseline="-25000" dirty="0" err="1" smtClean="0"/>
              <a:t>irt</a:t>
            </a:r>
            <a:r>
              <a:rPr lang="en-US" i="1" dirty="0" smtClean="0"/>
              <a:t>)</a:t>
            </a:r>
            <a:r>
              <a:rPr lang="en-US" i="1" baseline="-25000" dirty="0" smtClean="0"/>
              <a:t> </a:t>
            </a:r>
            <a:r>
              <a:rPr lang="en-US" dirty="0" smtClean="0"/>
              <a:t>and year FE</a:t>
            </a:r>
          </a:p>
          <a:p>
            <a:pPr marL="0" indent="0" algn="ctr">
              <a:buNone/>
            </a:pPr>
            <a:r>
              <a:rPr lang="en-US" i="1" dirty="0" err="1" smtClean="0"/>
              <a:t>Y</a:t>
            </a:r>
            <a:r>
              <a:rPr lang="en-US" i="1" baseline="30000" dirty="0" err="1" smtClean="0"/>
              <a:t>P</a:t>
            </a:r>
            <a:r>
              <a:rPr lang="en-US" i="1" baseline="-25000" dirty="0" err="1" smtClean="0"/>
              <a:t>irt</a:t>
            </a:r>
            <a:r>
              <a:rPr lang="en-US" i="1" dirty="0" smtClean="0"/>
              <a:t> = </a:t>
            </a:r>
            <a:r>
              <a:rPr lang="el-GR" i="1" dirty="0" smtClean="0"/>
              <a:t>β</a:t>
            </a:r>
            <a:r>
              <a:rPr lang="en-US" i="1" baseline="30000" dirty="0" err="1" smtClean="0"/>
              <a:t>P</a:t>
            </a:r>
            <a:r>
              <a:rPr lang="en-US" i="1" baseline="-25000" dirty="0" err="1" smtClean="0"/>
              <a:t>t</a:t>
            </a:r>
            <a:r>
              <a:rPr lang="en-US" i="1" dirty="0" smtClean="0"/>
              <a:t> + </a:t>
            </a:r>
            <a:r>
              <a:rPr lang="el-GR" i="1" dirty="0" smtClean="0"/>
              <a:t>β</a:t>
            </a:r>
            <a:r>
              <a:rPr lang="en-US" i="1" baseline="-25000" dirty="0" smtClean="0"/>
              <a:t>0r</a:t>
            </a:r>
            <a:r>
              <a:rPr lang="en-US" i="1" dirty="0" smtClean="0"/>
              <a:t> + </a:t>
            </a:r>
            <a:r>
              <a:rPr lang="en-US" i="1" dirty="0" err="1" smtClean="0"/>
              <a:t>X</a:t>
            </a:r>
            <a:r>
              <a:rPr lang="en-US" i="1" baseline="30000" dirty="0" err="1" smtClean="0"/>
              <a:t>P</a:t>
            </a:r>
            <a:r>
              <a:rPr lang="en-US" i="1" baseline="-25000" dirty="0" err="1" smtClean="0"/>
              <a:t>irt</a:t>
            </a:r>
            <a:r>
              <a:rPr lang="el-GR" i="1" dirty="0" smtClean="0"/>
              <a:t>β</a:t>
            </a:r>
            <a:r>
              <a:rPr lang="en-US" i="1" baseline="-25000" dirty="0" smtClean="0"/>
              <a:t>1</a:t>
            </a:r>
            <a:r>
              <a:rPr lang="en-US" i="1" dirty="0" smtClean="0"/>
              <a:t> + </a:t>
            </a:r>
            <a:r>
              <a:rPr lang="el-GR" i="1" dirty="0" smtClean="0"/>
              <a:t>ε</a:t>
            </a:r>
            <a:r>
              <a:rPr lang="en-US" i="1" baseline="30000" dirty="0" err="1" smtClean="0"/>
              <a:t>P</a:t>
            </a:r>
            <a:r>
              <a:rPr lang="en-US" i="1" baseline="-25000" dirty="0" err="1" smtClean="0"/>
              <a:t>irt</a:t>
            </a:r>
            <a:endParaRPr lang="en-US" i="1" baseline="-25000" dirty="0" smtClean="0"/>
          </a:p>
          <a:p>
            <a:r>
              <a:rPr lang="en-US" dirty="0" smtClean="0"/>
              <a:t>Transitory income </a:t>
            </a:r>
            <a:r>
              <a:rPr lang="en-US" dirty="0"/>
              <a:t>a function </a:t>
            </a:r>
            <a:r>
              <a:rPr lang="en-US" dirty="0" smtClean="0"/>
              <a:t>of rainfall deviations from average </a:t>
            </a:r>
            <a:r>
              <a:rPr lang="en-US" dirty="0"/>
              <a:t>(</a:t>
            </a:r>
            <a:r>
              <a:rPr lang="en-US" i="1" dirty="0" err="1" smtClean="0"/>
              <a:t>X</a:t>
            </a:r>
            <a:r>
              <a:rPr lang="en-US" i="1" baseline="30000" dirty="0" err="1" smtClean="0"/>
              <a:t>T</a:t>
            </a:r>
            <a:r>
              <a:rPr lang="en-US" i="1" baseline="-25000" dirty="0" err="1" smtClean="0"/>
              <a:t>rt</a:t>
            </a:r>
            <a:r>
              <a:rPr lang="en-US" i="1" dirty="0"/>
              <a:t>)</a:t>
            </a:r>
            <a:r>
              <a:rPr lang="en-US" i="1" baseline="-25000" dirty="0"/>
              <a:t> </a:t>
            </a:r>
            <a:r>
              <a:rPr lang="en-US" dirty="0" smtClean="0"/>
              <a:t>and </a:t>
            </a:r>
            <a:r>
              <a:rPr lang="en-US" dirty="0"/>
              <a:t>year </a:t>
            </a:r>
            <a:r>
              <a:rPr lang="en-US" dirty="0" smtClean="0"/>
              <a:t>FE </a:t>
            </a:r>
          </a:p>
          <a:p>
            <a:pPr lvl="1"/>
            <a:r>
              <a:rPr lang="en-US" dirty="0" smtClean="0"/>
              <a:t>note no </a:t>
            </a:r>
            <a:r>
              <a:rPr lang="en-US" dirty="0" err="1" smtClean="0"/>
              <a:t>hh</a:t>
            </a:r>
            <a:r>
              <a:rPr lang="en-US" dirty="0" smtClean="0"/>
              <a:t>-specific shocks due to lack of data</a:t>
            </a:r>
            <a:endParaRPr lang="en-US" i="1" baseline="-25000" dirty="0" smtClean="0"/>
          </a:p>
          <a:p>
            <a:pPr marL="0" indent="0" algn="ctr">
              <a:buNone/>
            </a:pPr>
            <a:r>
              <a:rPr lang="en-US" i="1" dirty="0" err="1" smtClean="0"/>
              <a:t>Y</a:t>
            </a:r>
            <a:r>
              <a:rPr lang="en-US" i="1" baseline="30000" dirty="0" err="1" smtClean="0"/>
              <a:t>T</a:t>
            </a:r>
            <a:r>
              <a:rPr lang="en-US" i="1" baseline="-25000" dirty="0" err="1" smtClean="0"/>
              <a:t>irt</a:t>
            </a:r>
            <a:r>
              <a:rPr lang="en-US" i="1" dirty="0" smtClean="0"/>
              <a:t> </a:t>
            </a:r>
            <a:r>
              <a:rPr lang="en-US" i="1" dirty="0"/>
              <a:t>= </a:t>
            </a:r>
            <a:r>
              <a:rPr lang="el-GR" i="1" dirty="0" smtClean="0"/>
              <a:t>β</a:t>
            </a:r>
            <a:r>
              <a:rPr lang="en-US" i="1" baseline="30000" dirty="0" err="1" smtClean="0"/>
              <a:t>T</a:t>
            </a:r>
            <a:r>
              <a:rPr lang="en-US" i="1" baseline="-25000" dirty="0" err="1" smtClean="0"/>
              <a:t>t</a:t>
            </a:r>
            <a:r>
              <a:rPr lang="en-US" i="1" dirty="0" smtClean="0"/>
              <a:t> + </a:t>
            </a:r>
            <a:r>
              <a:rPr lang="en-US" i="1" dirty="0" err="1" smtClean="0"/>
              <a:t>X</a:t>
            </a:r>
            <a:r>
              <a:rPr lang="en-US" i="1" baseline="30000" dirty="0" err="1" smtClean="0"/>
              <a:t>T</a:t>
            </a:r>
            <a:r>
              <a:rPr lang="en-US" i="1" baseline="-25000" dirty="0" err="1" smtClean="0"/>
              <a:t>rt</a:t>
            </a:r>
            <a:r>
              <a:rPr lang="el-GR" i="1" dirty="0" smtClean="0"/>
              <a:t>β</a:t>
            </a:r>
            <a:r>
              <a:rPr lang="en-US" i="1" baseline="-25000" dirty="0" smtClean="0"/>
              <a:t>2</a:t>
            </a:r>
            <a:r>
              <a:rPr lang="en-US" i="1" dirty="0" smtClean="0"/>
              <a:t> </a:t>
            </a:r>
            <a:r>
              <a:rPr lang="en-US" i="1" dirty="0"/>
              <a:t>+ </a:t>
            </a:r>
            <a:r>
              <a:rPr lang="el-GR" i="1" dirty="0" smtClean="0"/>
              <a:t>ε</a:t>
            </a:r>
            <a:r>
              <a:rPr lang="en-US" i="1" baseline="30000" dirty="0" err="1" smtClean="0"/>
              <a:t>T</a:t>
            </a:r>
            <a:r>
              <a:rPr lang="en-US" i="1" baseline="-25000" dirty="0" err="1" smtClean="0"/>
              <a:t>irt</a:t>
            </a:r>
            <a:endParaRPr lang="en-US" i="1" baseline="-25000" dirty="0" smtClean="0"/>
          </a:p>
          <a:p>
            <a:r>
              <a:rPr lang="en-US" dirty="0" smtClean="0"/>
              <a:t>Savings a </a:t>
            </a:r>
            <a:r>
              <a:rPr lang="en-US" dirty="0"/>
              <a:t>function of </a:t>
            </a:r>
            <a:r>
              <a:rPr lang="en-US" dirty="0" smtClean="0"/>
              <a:t>permanent and transitory income, income variance, and </a:t>
            </a:r>
            <a:r>
              <a:rPr lang="en-US" dirty="0" err="1" smtClean="0"/>
              <a:t>hh</a:t>
            </a:r>
            <a:r>
              <a:rPr lang="en-US" dirty="0" smtClean="0"/>
              <a:t> demographics</a:t>
            </a:r>
          </a:p>
          <a:p>
            <a:pPr marL="0" indent="0" algn="ctr">
              <a:buNone/>
            </a:pPr>
            <a:r>
              <a:rPr lang="en-US" i="1" dirty="0" err="1" smtClean="0"/>
              <a:t>S</a:t>
            </a:r>
            <a:r>
              <a:rPr lang="en-US" i="1" baseline="-25000" dirty="0" err="1" smtClean="0"/>
              <a:t>irt</a:t>
            </a:r>
            <a:r>
              <a:rPr lang="en-US" i="1" dirty="0" smtClean="0"/>
              <a:t> = </a:t>
            </a:r>
            <a:r>
              <a:rPr lang="el-GR" i="1" dirty="0" smtClean="0"/>
              <a:t>α</a:t>
            </a:r>
            <a:r>
              <a:rPr lang="en-US" i="1" baseline="-25000" dirty="0" smtClean="0"/>
              <a:t>0</a:t>
            </a:r>
            <a:r>
              <a:rPr lang="en-US" i="1" dirty="0" smtClean="0"/>
              <a:t> + </a:t>
            </a:r>
            <a:r>
              <a:rPr lang="en-US" i="1" dirty="0" err="1" smtClean="0"/>
              <a:t>Y</a:t>
            </a:r>
            <a:r>
              <a:rPr lang="en-US" i="1" baseline="30000" dirty="0" err="1" smtClean="0"/>
              <a:t>P</a:t>
            </a:r>
            <a:r>
              <a:rPr lang="en-US" i="1" baseline="-25000" dirty="0" err="1" smtClean="0"/>
              <a:t>irt</a:t>
            </a:r>
            <a:r>
              <a:rPr lang="el-GR" i="1" dirty="0" smtClean="0"/>
              <a:t> α</a:t>
            </a:r>
            <a:r>
              <a:rPr lang="en-US" i="1" baseline="-25000" dirty="0" smtClean="0"/>
              <a:t>1</a:t>
            </a:r>
            <a:r>
              <a:rPr lang="en-US" i="1" dirty="0" smtClean="0"/>
              <a:t> +</a:t>
            </a:r>
            <a:r>
              <a:rPr lang="en-US" i="1" dirty="0" err="1" smtClean="0"/>
              <a:t>Y</a:t>
            </a:r>
            <a:r>
              <a:rPr lang="en-US" i="1" baseline="30000" dirty="0" err="1" smtClean="0"/>
              <a:t>T</a:t>
            </a:r>
            <a:r>
              <a:rPr lang="en-US" i="1" baseline="-25000" dirty="0" err="1" smtClean="0"/>
              <a:t>irt</a:t>
            </a:r>
            <a:r>
              <a:rPr lang="en-US" i="1" dirty="0" smtClean="0"/>
              <a:t> </a:t>
            </a:r>
            <a:r>
              <a:rPr lang="el-GR" i="1" dirty="0" smtClean="0"/>
              <a:t>α</a:t>
            </a:r>
            <a:r>
              <a:rPr lang="en-US" i="1" baseline="-25000" dirty="0" smtClean="0"/>
              <a:t>2 </a:t>
            </a:r>
            <a:r>
              <a:rPr lang="en-US" i="1" dirty="0" smtClean="0"/>
              <a:t>+</a:t>
            </a:r>
            <a:r>
              <a:rPr lang="en-US" i="1" dirty="0" err="1" smtClean="0"/>
              <a:t>VAR</a:t>
            </a:r>
            <a:r>
              <a:rPr lang="en-US" i="1" baseline="-25000" dirty="0" err="1" smtClean="0"/>
              <a:t>ir</a:t>
            </a:r>
            <a:r>
              <a:rPr lang="el-GR" i="1" dirty="0" smtClean="0"/>
              <a:t>α</a:t>
            </a:r>
            <a:r>
              <a:rPr lang="en-US" i="1" baseline="-25000" dirty="0" smtClean="0"/>
              <a:t>3</a:t>
            </a:r>
            <a:r>
              <a:rPr lang="en-US" i="1" dirty="0" smtClean="0"/>
              <a:t> +W</a:t>
            </a:r>
            <a:r>
              <a:rPr lang="en-US" i="1" baseline="-25000" dirty="0" smtClean="0"/>
              <a:t>irt</a:t>
            </a:r>
            <a:r>
              <a:rPr lang="el-GR" i="1" dirty="0"/>
              <a:t> </a:t>
            </a:r>
            <a:r>
              <a:rPr lang="el-GR" i="1" dirty="0" smtClean="0"/>
              <a:t>α</a:t>
            </a:r>
            <a:r>
              <a:rPr lang="en-US" i="1" baseline="-25000" dirty="0" smtClean="0"/>
              <a:t>4</a:t>
            </a:r>
            <a:r>
              <a:rPr lang="en-US" i="1" dirty="0" smtClean="0"/>
              <a:t> </a:t>
            </a:r>
            <a:r>
              <a:rPr lang="en-US" i="1" dirty="0"/>
              <a:t>+ </a:t>
            </a:r>
            <a:r>
              <a:rPr lang="en-US" i="1" dirty="0" err="1" smtClean="0"/>
              <a:t>error</a:t>
            </a:r>
            <a:r>
              <a:rPr lang="en-US" i="1" baseline="-25000" dirty="0" err="1" smtClean="0"/>
              <a:t>irt</a:t>
            </a:r>
            <a:endParaRPr lang="en-US" i="1" dirty="0" smtClean="0"/>
          </a:p>
          <a:p>
            <a:r>
              <a:rPr lang="en-US" dirty="0" smtClean="0"/>
              <a:t>Reduced form savings equation</a:t>
            </a:r>
          </a:p>
          <a:p>
            <a:pPr marL="0" indent="0" algn="ctr">
              <a:buNone/>
            </a:pPr>
            <a:r>
              <a:rPr lang="en-US" i="1" dirty="0" err="1" smtClean="0"/>
              <a:t>S</a:t>
            </a:r>
            <a:r>
              <a:rPr lang="en-US" i="1" baseline="-25000" dirty="0" err="1" smtClean="0"/>
              <a:t>irt</a:t>
            </a:r>
            <a:r>
              <a:rPr lang="en-US" i="1" dirty="0" smtClean="0"/>
              <a:t> </a:t>
            </a:r>
            <a:r>
              <a:rPr lang="en-US" i="1" dirty="0"/>
              <a:t>= </a:t>
            </a:r>
            <a:r>
              <a:rPr lang="el-GR" i="1" dirty="0"/>
              <a:t>γ</a:t>
            </a:r>
            <a:r>
              <a:rPr lang="en-US" i="1" baseline="-25000" dirty="0"/>
              <a:t>t</a:t>
            </a:r>
            <a:r>
              <a:rPr lang="en-US" i="1" dirty="0"/>
              <a:t> + </a:t>
            </a:r>
            <a:r>
              <a:rPr lang="el-GR" i="1" dirty="0"/>
              <a:t>γ</a:t>
            </a:r>
            <a:r>
              <a:rPr lang="en-US" i="1" baseline="-25000" dirty="0"/>
              <a:t>r</a:t>
            </a:r>
            <a:r>
              <a:rPr lang="en-US" i="1" dirty="0"/>
              <a:t> + </a:t>
            </a:r>
            <a:r>
              <a:rPr lang="en-US" i="1" dirty="0" err="1"/>
              <a:t>X</a:t>
            </a:r>
            <a:r>
              <a:rPr lang="en-US" i="1" baseline="30000" dirty="0" err="1"/>
              <a:t>P</a:t>
            </a:r>
            <a:r>
              <a:rPr lang="en-US" i="1" baseline="-25000" dirty="0" err="1"/>
              <a:t>irt</a:t>
            </a:r>
            <a:r>
              <a:rPr lang="el-GR" i="1" dirty="0"/>
              <a:t> γ</a:t>
            </a:r>
            <a:r>
              <a:rPr lang="en-US" i="1" baseline="-25000" dirty="0"/>
              <a:t>1</a:t>
            </a:r>
            <a:r>
              <a:rPr lang="en-US" i="1" dirty="0"/>
              <a:t> +</a:t>
            </a:r>
            <a:r>
              <a:rPr lang="en-US" i="1" dirty="0" err="1"/>
              <a:t>X</a:t>
            </a:r>
            <a:r>
              <a:rPr lang="en-US" i="1" baseline="30000" dirty="0" err="1"/>
              <a:t>T</a:t>
            </a:r>
            <a:r>
              <a:rPr lang="en-US" i="1" baseline="-25000" dirty="0" err="1"/>
              <a:t>rt</a:t>
            </a:r>
            <a:r>
              <a:rPr lang="en-US" i="1" dirty="0"/>
              <a:t> </a:t>
            </a:r>
            <a:r>
              <a:rPr lang="el-GR" i="1" dirty="0"/>
              <a:t>γ</a:t>
            </a:r>
            <a:r>
              <a:rPr lang="en-US" i="1" baseline="-25000" dirty="0"/>
              <a:t>2 </a:t>
            </a:r>
            <a:r>
              <a:rPr lang="en-US" i="1" dirty="0"/>
              <a:t>+ </a:t>
            </a:r>
            <a:r>
              <a:rPr lang="el-GR" i="1" dirty="0"/>
              <a:t>υ</a:t>
            </a:r>
            <a:r>
              <a:rPr lang="en-US" i="1" baseline="-25000" dirty="0" err="1" smtClean="0"/>
              <a:t>irt</a:t>
            </a:r>
            <a:endParaRPr lang="en-US" i="1" baseline="-25000" dirty="0" smtClean="0"/>
          </a:p>
          <a:p>
            <a:r>
              <a:rPr lang="en-US" dirty="0" smtClean="0"/>
              <a:t>Testable implications of permanent income hypothesis</a:t>
            </a:r>
          </a:p>
          <a:p>
            <a:pPr marL="914400" lvl="1" indent="-514350">
              <a:buFont typeface="+mj-lt"/>
              <a:buAutoNum type="arabicPeriod"/>
            </a:pPr>
            <a:r>
              <a:rPr lang="el-GR" i="1" dirty="0" smtClean="0"/>
              <a:t>α</a:t>
            </a:r>
            <a:r>
              <a:rPr lang="en-US" i="1" baseline="-25000" dirty="0" smtClean="0"/>
              <a:t>2 </a:t>
            </a:r>
            <a:r>
              <a:rPr lang="en-US" i="1" dirty="0" smtClean="0"/>
              <a:t>= 1 </a:t>
            </a:r>
            <a:r>
              <a:rPr lang="en-US" dirty="0" smtClean="0">
                <a:sym typeface="Wingdings" pitchFamily="2" charset="2"/>
              </a:rPr>
              <a:t> </a:t>
            </a:r>
            <a:r>
              <a:rPr lang="el-GR" i="1" dirty="0"/>
              <a:t>γ</a:t>
            </a:r>
            <a:r>
              <a:rPr lang="en-US" i="1" baseline="-25000" dirty="0" smtClean="0"/>
              <a:t>2 </a:t>
            </a:r>
            <a:r>
              <a:rPr lang="en-US" i="1" dirty="0" smtClean="0"/>
              <a:t>=</a:t>
            </a:r>
            <a:r>
              <a:rPr lang="en-US" i="1" baseline="-25000" dirty="0" smtClean="0"/>
              <a:t> </a:t>
            </a:r>
            <a:r>
              <a:rPr lang="el-GR" i="1" dirty="0"/>
              <a:t>β</a:t>
            </a:r>
            <a:r>
              <a:rPr lang="en-US" i="1" baseline="-25000" dirty="0" smtClean="0"/>
              <a:t>2</a:t>
            </a:r>
          </a:p>
          <a:p>
            <a:pPr marL="914400" lvl="1" indent="-514350">
              <a:buFont typeface="+mj-lt"/>
              <a:buAutoNum type="arabicPeriod"/>
            </a:pPr>
            <a:r>
              <a:rPr lang="el-GR" i="1" dirty="0" smtClean="0"/>
              <a:t>α</a:t>
            </a:r>
            <a:r>
              <a:rPr lang="en-US" i="1" baseline="-25000" dirty="0" smtClean="0"/>
              <a:t>1 </a:t>
            </a:r>
            <a:r>
              <a:rPr lang="en-US" i="1" dirty="0"/>
              <a:t>= </a:t>
            </a:r>
            <a:r>
              <a:rPr lang="en-US" i="1" dirty="0" smtClean="0"/>
              <a:t>0 </a:t>
            </a:r>
            <a:r>
              <a:rPr lang="en-US" i="1" dirty="0" smtClean="0">
                <a:sym typeface="Wingdings" pitchFamily="2" charset="2"/>
              </a:rPr>
              <a:t> </a:t>
            </a:r>
            <a:r>
              <a:rPr lang="en-US" dirty="0" smtClean="0">
                <a:sym typeface="Wingdings" pitchFamily="2" charset="2"/>
              </a:rPr>
              <a:t>elements of </a:t>
            </a:r>
            <a:r>
              <a:rPr lang="en-US" i="1" dirty="0" err="1" smtClean="0"/>
              <a:t>X</a:t>
            </a:r>
            <a:r>
              <a:rPr lang="en-US" i="1" baseline="30000" dirty="0" err="1" smtClean="0"/>
              <a:t>p</a:t>
            </a:r>
            <a:r>
              <a:rPr lang="en-US" i="1" baseline="-25000" dirty="0" err="1" smtClean="0"/>
              <a:t>irt</a:t>
            </a:r>
            <a:r>
              <a:rPr lang="en-US" i="1" baseline="-25000" dirty="0" smtClean="0"/>
              <a:t> </a:t>
            </a:r>
            <a:r>
              <a:rPr lang="en-US" dirty="0" smtClean="0"/>
              <a:t>(except those in </a:t>
            </a:r>
            <a:r>
              <a:rPr lang="en-US" i="1" dirty="0" smtClean="0"/>
              <a:t>W</a:t>
            </a:r>
            <a:r>
              <a:rPr lang="en-US" i="1" baseline="-25000" dirty="0" smtClean="0"/>
              <a:t>irt</a:t>
            </a:r>
            <a:r>
              <a:rPr lang="en-US" dirty="0" smtClean="0"/>
              <a:t>) should not affect savings </a:t>
            </a:r>
            <a:r>
              <a:rPr lang="en-US" dirty="0" smtClean="0">
                <a:sym typeface="Wingdings" pitchFamily="2" charset="2"/>
              </a:rPr>
              <a:t> </a:t>
            </a:r>
            <a:r>
              <a:rPr lang="el-GR" i="1" dirty="0"/>
              <a:t>γ</a:t>
            </a:r>
            <a:r>
              <a:rPr lang="en-US" i="1" baseline="-25000" dirty="0"/>
              <a:t>1</a:t>
            </a:r>
            <a:r>
              <a:rPr lang="en-US" i="1" dirty="0"/>
              <a:t> </a:t>
            </a:r>
            <a:r>
              <a:rPr lang="en-US" i="1" dirty="0" smtClean="0"/>
              <a:t>= 0 </a:t>
            </a:r>
            <a:r>
              <a:rPr lang="en-US" dirty="0" smtClean="0"/>
              <a:t>for the landownership variables</a:t>
            </a:r>
            <a:endParaRPr lang="en-US" dirty="0"/>
          </a:p>
          <a:p>
            <a:endParaRPr lang="en-US" i="1" baseline="-25000" dirty="0"/>
          </a:p>
          <a:p>
            <a:pPr marL="0" indent="0">
              <a:buNone/>
            </a:pPr>
            <a:endParaRPr lang="en-US" i="1" dirty="0" smtClean="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3988504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the estimating equation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Permanent income a function of region FE, land ownership and human capital of household (</a:t>
            </a:r>
            <a:r>
              <a:rPr lang="en-US" i="1" dirty="0" err="1" smtClean="0"/>
              <a:t>X</a:t>
            </a:r>
            <a:r>
              <a:rPr lang="en-US" i="1" baseline="30000" dirty="0" err="1" smtClean="0"/>
              <a:t>P</a:t>
            </a:r>
            <a:r>
              <a:rPr lang="en-US" i="1" baseline="-25000" dirty="0" err="1" smtClean="0"/>
              <a:t>irt</a:t>
            </a:r>
            <a:r>
              <a:rPr lang="en-US" i="1" dirty="0" smtClean="0"/>
              <a:t>)</a:t>
            </a:r>
            <a:r>
              <a:rPr lang="en-US" i="1" baseline="-25000" dirty="0" smtClean="0"/>
              <a:t> </a:t>
            </a:r>
            <a:r>
              <a:rPr lang="en-US" dirty="0" smtClean="0"/>
              <a:t>and year FE</a:t>
            </a:r>
          </a:p>
          <a:p>
            <a:pPr marL="0" indent="0" algn="ctr">
              <a:buNone/>
            </a:pPr>
            <a:r>
              <a:rPr lang="en-US" i="1" dirty="0" err="1" smtClean="0"/>
              <a:t>Y</a:t>
            </a:r>
            <a:r>
              <a:rPr lang="en-US" i="1" baseline="30000" dirty="0" err="1" smtClean="0"/>
              <a:t>P</a:t>
            </a:r>
            <a:r>
              <a:rPr lang="en-US" i="1" baseline="-25000" dirty="0" err="1" smtClean="0"/>
              <a:t>irt</a:t>
            </a:r>
            <a:r>
              <a:rPr lang="en-US" i="1" dirty="0" smtClean="0"/>
              <a:t> = </a:t>
            </a:r>
            <a:r>
              <a:rPr lang="el-GR" i="1" dirty="0" smtClean="0"/>
              <a:t>β</a:t>
            </a:r>
            <a:r>
              <a:rPr lang="en-US" i="1" baseline="30000" dirty="0" err="1" smtClean="0"/>
              <a:t>P</a:t>
            </a:r>
            <a:r>
              <a:rPr lang="en-US" i="1" baseline="-25000" dirty="0" err="1" smtClean="0"/>
              <a:t>t</a:t>
            </a:r>
            <a:r>
              <a:rPr lang="en-US" i="1" dirty="0" smtClean="0"/>
              <a:t> + </a:t>
            </a:r>
            <a:r>
              <a:rPr lang="el-GR" i="1" dirty="0" smtClean="0"/>
              <a:t>β</a:t>
            </a:r>
            <a:r>
              <a:rPr lang="en-US" i="1" baseline="-25000" dirty="0" smtClean="0"/>
              <a:t>0r</a:t>
            </a:r>
            <a:r>
              <a:rPr lang="en-US" i="1" dirty="0" smtClean="0"/>
              <a:t> + </a:t>
            </a:r>
            <a:r>
              <a:rPr lang="en-US" i="1" dirty="0" err="1" smtClean="0"/>
              <a:t>X</a:t>
            </a:r>
            <a:r>
              <a:rPr lang="en-US" i="1" baseline="30000" dirty="0" err="1" smtClean="0"/>
              <a:t>P</a:t>
            </a:r>
            <a:r>
              <a:rPr lang="en-US" i="1" baseline="-25000" dirty="0" err="1" smtClean="0"/>
              <a:t>irt</a:t>
            </a:r>
            <a:r>
              <a:rPr lang="el-GR" i="1" dirty="0" smtClean="0"/>
              <a:t>β</a:t>
            </a:r>
            <a:r>
              <a:rPr lang="en-US" i="1" baseline="-25000" dirty="0" smtClean="0"/>
              <a:t>1</a:t>
            </a:r>
            <a:r>
              <a:rPr lang="en-US" i="1" dirty="0" smtClean="0"/>
              <a:t> + </a:t>
            </a:r>
            <a:r>
              <a:rPr lang="el-GR" i="1" dirty="0" smtClean="0"/>
              <a:t>ε</a:t>
            </a:r>
            <a:r>
              <a:rPr lang="en-US" i="1" baseline="30000" dirty="0" err="1" smtClean="0"/>
              <a:t>P</a:t>
            </a:r>
            <a:r>
              <a:rPr lang="en-US" i="1" baseline="-25000" dirty="0" err="1" smtClean="0"/>
              <a:t>irt</a:t>
            </a:r>
            <a:endParaRPr lang="en-US" i="1" baseline="-25000" dirty="0" smtClean="0"/>
          </a:p>
          <a:p>
            <a:r>
              <a:rPr lang="en-US" dirty="0" smtClean="0"/>
              <a:t>Transitory income </a:t>
            </a:r>
            <a:r>
              <a:rPr lang="en-US" dirty="0"/>
              <a:t>a function </a:t>
            </a:r>
            <a:r>
              <a:rPr lang="en-US" dirty="0" smtClean="0"/>
              <a:t>of rainfall deviations from average </a:t>
            </a:r>
            <a:r>
              <a:rPr lang="en-US" dirty="0"/>
              <a:t>(</a:t>
            </a:r>
            <a:r>
              <a:rPr lang="en-US" i="1" dirty="0" err="1" smtClean="0"/>
              <a:t>X</a:t>
            </a:r>
            <a:r>
              <a:rPr lang="en-US" i="1" baseline="30000" dirty="0" err="1" smtClean="0"/>
              <a:t>T</a:t>
            </a:r>
            <a:r>
              <a:rPr lang="en-US" i="1" baseline="-25000" dirty="0" err="1" smtClean="0"/>
              <a:t>rt</a:t>
            </a:r>
            <a:r>
              <a:rPr lang="en-US" i="1" dirty="0"/>
              <a:t>)</a:t>
            </a:r>
            <a:r>
              <a:rPr lang="en-US" i="1" baseline="-25000" dirty="0"/>
              <a:t> </a:t>
            </a:r>
            <a:r>
              <a:rPr lang="en-US" dirty="0" smtClean="0"/>
              <a:t>and </a:t>
            </a:r>
            <a:r>
              <a:rPr lang="en-US" dirty="0"/>
              <a:t>year </a:t>
            </a:r>
            <a:r>
              <a:rPr lang="en-US" dirty="0" smtClean="0"/>
              <a:t>FE </a:t>
            </a:r>
          </a:p>
          <a:p>
            <a:pPr lvl="1"/>
            <a:r>
              <a:rPr lang="en-US" dirty="0" smtClean="0"/>
              <a:t>note no </a:t>
            </a:r>
            <a:r>
              <a:rPr lang="en-US" dirty="0" err="1" smtClean="0"/>
              <a:t>hh</a:t>
            </a:r>
            <a:r>
              <a:rPr lang="en-US" dirty="0" smtClean="0"/>
              <a:t>-specific shocks due to lack of data</a:t>
            </a:r>
            <a:endParaRPr lang="en-US" i="1" baseline="-25000" dirty="0" smtClean="0"/>
          </a:p>
          <a:p>
            <a:pPr marL="0" indent="0" algn="ctr">
              <a:buNone/>
            </a:pPr>
            <a:r>
              <a:rPr lang="en-US" i="1" dirty="0" err="1" smtClean="0"/>
              <a:t>Y</a:t>
            </a:r>
            <a:r>
              <a:rPr lang="en-US" i="1" baseline="30000" dirty="0" err="1" smtClean="0"/>
              <a:t>T</a:t>
            </a:r>
            <a:r>
              <a:rPr lang="en-US" i="1" baseline="-25000" dirty="0" err="1" smtClean="0"/>
              <a:t>irt</a:t>
            </a:r>
            <a:r>
              <a:rPr lang="en-US" i="1" dirty="0" smtClean="0"/>
              <a:t> </a:t>
            </a:r>
            <a:r>
              <a:rPr lang="en-US" i="1" dirty="0"/>
              <a:t>= </a:t>
            </a:r>
            <a:r>
              <a:rPr lang="el-GR" i="1" dirty="0" smtClean="0"/>
              <a:t>β</a:t>
            </a:r>
            <a:r>
              <a:rPr lang="en-US" i="1" baseline="30000" dirty="0" err="1" smtClean="0"/>
              <a:t>T</a:t>
            </a:r>
            <a:r>
              <a:rPr lang="en-US" i="1" baseline="-25000" dirty="0" err="1" smtClean="0"/>
              <a:t>t</a:t>
            </a:r>
            <a:r>
              <a:rPr lang="en-US" i="1" dirty="0" smtClean="0"/>
              <a:t> + </a:t>
            </a:r>
            <a:r>
              <a:rPr lang="en-US" i="1" dirty="0" err="1" smtClean="0"/>
              <a:t>X</a:t>
            </a:r>
            <a:r>
              <a:rPr lang="en-US" i="1" baseline="30000" dirty="0" err="1" smtClean="0"/>
              <a:t>T</a:t>
            </a:r>
            <a:r>
              <a:rPr lang="en-US" i="1" baseline="-25000" dirty="0" err="1" smtClean="0"/>
              <a:t>rt</a:t>
            </a:r>
            <a:r>
              <a:rPr lang="el-GR" i="1" dirty="0" smtClean="0">
                <a:solidFill>
                  <a:srgbClr val="FF0000"/>
                </a:solidFill>
              </a:rPr>
              <a:t>β</a:t>
            </a:r>
            <a:r>
              <a:rPr lang="en-US" i="1" baseline="-25000" dirty="0" smtClean="0">
                <a:solidFill>
                  <a:srgbClr val="FF0000"/>
                </a:solidFill>
              </a:rPr>
              <a:t>2</a:t>
            </a:r>
            <a:r>
              <a:rPr lang="en-US" i="1" dirty="0" smtClean="0">
                <a:solidFill>
                  <a:srgbClr val="FF0000"/>
                </a:solidFill>
              </a:rPr>
              <a:t> </a:t>
            </a:r>
            <a:r>
              <a:rPr lang="en-US" i="1" dirty="0"/>
              <a:t>+ </a:t>
            </a:r>
            <a:r>
              <a:rPr lang="el-GR" i="1" dirty="0" smtClean="0"/>
              <a:t>ε</a:t>
            </a:r>
            <a:r>
              <a:rPr lang="en-US" i="1" baseline="30000" dirty="0" err="1" smtClean="0"/>
              <a:t>T</a:t>
            </a:r>
            <a:r>
              <a:rPr lang="en-US" i="1" baseline="-25000" dirty="0" err="1" smtClean="0"/>
              <a:t>irt</a:t>
            </a:r>
            <a:endParaRPr lang="en-US" i="1" baseline="-25000" dirty="0" smtClean="0"/>
          </a:p>
          <a:p>
            <a:r>
              <a:rPr lang="en-US" dirty="0" smtClean="0"/>
              <a:t>Savings a </a:t>
            </a:r>
            <a:r>
              <a:rPr lang="en-US" dirty="0"/>
              <a:t>function of </a:t>
            </a:r>
            <a:r>
              <a:rPr lang="en-US" dirty="0" smtClean="0"/>
              <a:t>permanent and transitory income, income variance, and </a:t>
            </a:r>
            <a:r>
              <a:rPr lang="en-US" dirty="0" err="1" smtClean="0"/>
              <a:t>hh</a:t>
            </a:r>
            <a:r>
              <a:rPr lang="en-US" dirty="0" smtClean="0"/>
              <a:t> demographics</a:t>
            </a:r>
          </a:p>
          <a:p>
            <a:pPr marL="0" indent="0" algn="ctr">
              <a:buNone/>
            </a:pPr>
            <a:r>
              <a:rPr lang="en-US" i="1" dirty="0" err="1" smtClean="0"/>
              <a:t>S</a:t>
            </a:r>
            <a:r>
              <a:rPr lang="en-US" i="1" baseline="-25000" dirty="0" err="1" smtClean="0"/>
              <a:t>irt</a:t>
            </a:r>
            <a:r>
              <a:rPr lang="en-US" i="1" dirty="0" smtClean="0"/>
              <a:t> = </a:t>
            </a:r>
            <a:r>
              <a:rPr lang="el-GR" i="1" dirty="0" smtClean="0"/>
              <a:t>α</a:t>
            </a:r>
            <a:r>
              <a:rPr lang="en-US" i="1" baseline="-25000" dirty="0" smtClean="0"/>
              <a:t>0</a:t>
            </a:r>
            <a:r>
              <a:rPr lang="en-US" i="1" dirty="0" smtClean="0"/>
              <a:t> + </a:t>
            </a:r>
            <a:r>
              <a:rPr lang="en-US" i="1" dirty="0" err="1" smtClean="0"/>
              <a:t>Y</a:t>
            </a:r>
            <a:r>
              <a:rPr lang="en-US" i="1" baseline="30000" dirty="0" err="1" smtClean="0"/>
              <a:t>P</a:t>
            </a:r>
            <a:r>
              <a:rPr lang="en-US" i="1" baseline="-25000" dirty="0" err="1" smtClean="0"/>
              <a:t>irt</a:t>
            </a:r>
            <a:r>
              <a:rPr lang="el-GR" i="1" dirty="0" smtClean="0"/>
              <a:t> α</a:t>
            </a:r>
            <a:r>
              <a:rPr lang="en-US" i="1" baseline="-25000" dirty="0" smtClean="0"/>
              <a:t>1</a:t>
            </a:r>
            <a:r>
              <a:rPr lang="en-US" i="1" dirty="0" smtClean="0"/>
              <a:t> +</a:t>
            </a:r>
            <a:r>
              <a:rPr lang="en-US" i="1" dirty="0" err="1" smtClean="0"/>
              <a:t>Y</a:t>
            </a:r>
            <a:r>
              <a:rPr lang="en-US" i="1" baseline="30000" dirty="0" err="1" smtClean="0"/>
              <a:t>T</a:t>
            </a:r>
            <a:r>
              <a:rPr lang="en-US" i="1" baseline="-25000" dirty="0" err="1" smtClean="0"/>
              <a:t>irt</a:t>
            </a:r>
            <a:r>
              <a:rPr lang="en-US" i="1" dirty="0" smtClean="0"/>
              <a:t> </a:t>
            </a:r>
            <a:r>
              <a:rPr lang="el-GR" i="1" dirty="0" smtClean="0">
                <a:solidFill>
                  <a:srgbClr val="FF0000"/>
                </a:solidFill>
              </a:rPr>
              <a:t>α</a:t>
            </a:r>
            <a:r>
              <a:rPr lang="en-US" i="1" baseline="-25000" dirty="0" smtClean="0">
                <a:solidFill>
                  <a:srgbClr val="FF0000"/>
                </a:solidFill>
              </a:rPr>
              <a:t>2</a:t>
            </a:r>
            <a:r>
              <a:rPr lang="en-US" i="1" baseline="-25000" dirty="0" smtClean="0"/>
              <a:t> </a:t>
            </a:r>
            <a:r>
              <a:rPr lang="en-US" i="1" dirty="0" smtClean="0"/>
              <a:t>+</a:t>
            </a:r>
            <a:r>
              <a:rPr lang="en-US" i="1" dirty="0" err="1" smtClean="0"/>
              <a:t>VAR</a:t>
            </a:r>
            <a:r>
              <a:rPr lang="en-US" i="1" baseline="-25000" dirty="0" err="1" smtClean="0"/>
              <a:t>ir</a:t>
            </a:r>
            <a:r>
              <a:rPr lang="el-GR" i="1" dirty="0" smtClean="0"/>
              <a:t>α</a:t>
            </a:r>
            <a:r>
              <a:rPr lang="en-US" i="1" baseline="-25000" dirty="0" smtClean="0"/>
              <a:t>3</a:t>
            </a:r>
            <a:r>
              <a:rPr lang="en-US" i="1" dirty="0" smtClean="0"/>
              <a:t> +W</a:t>
            </a:r>
            <a:r>
              <a:rPr lang="en-US" i="1" baseline="-25000" dirty="0" smtClean="0"/>
              <a:t>irt</a:t>
            </a:r>
            <a:r>
              <a:rPr lang="el-GR" i="1" dirty="0"/>
              <a:t> </a:t>
            </a:r>
            <a:r>
              <a:rPr lang="el-GR" i="1" dirty="0" smtClean="0"/>
              <a:t>α</a:t>
            </a:r>
            <a:r>
              <a:rPr lang="en-US" i="1" baseline="-25000" dirty="0" smtClean="0"/>
              <a:t>4</a:t>
            </a:r>
            <a:r>
              <a:rPr lang="en-US" i="1" dirty="0" smtClean="0"/>
              <a:t> </a:t>
            </a:r>
            <a:r>
              <a:rPr lang="en-US" i="1" dirty="0"/>
              <a:t>+ </a:t>
            </a:r>
            <a:r>
              <a:rPr lang="en-US" i="1" dirty="0" err="1" smtClean="0"/>
              <a:t>error</a:t>
            </a:r>
            <a:r>
              <a:rPr lang="en-US" i="1" baseline="-25000" dirty="0" err="1" smtClean="0"/>
              <a:t>irt</a:t>
            </a:r>
            <a:endParaRPr lang="en-US" i="1" dirty="0" smtClean="0"/>
          </a:p>
          <a:p>
            <a:r>
              <a:rPr lang="en-US" dirty="0" smtClean="0"/>
              <a:t>Reduced form savings equation</a:t>
            </a:r>
          </a:p>
          <a:p>
            <a:pPr marL="0" indent="0" algn="ctr">
              <a:buNone/>
            </a:pPr>
            <a:r>
              <a:rPr lang="en-US" i="1" dirty="0" err="1" smtClean="0"/>
              <a:t>S</a:t>
            </a:r>
            <a:r>
              <a:rPr lang="en-US" i="1" baseline="-25000" dirty="0" err="1" smtClean="0"/>
              <a:t>irt</a:t>
            </a:r>
            <a:r>
              <a:rPr lang="en-US" i="1" dirty="0" smtClean="0"/>
              <a:t> </a:t>
            </a:r>
            <a:r>
              <a:rPr lang="en-US" i="1" dirty="0"/>
              <a:t>= </a:t>
            </a:r>
            <a:r>
              <a:rPr lang="el-GR" i="1" dirty="0"/>
              <a:t>γ</a:t>
            </a:r>
            <a:r>
              <a:rPr lang="en-US" i="1" baseline="-25000" dirty="0"/>
              <a:t>t</a:t>
            </a:r>
            <a:r>
              <a:rPr lang="en-US" i="1" dirty="0"/>
              <a:t> + </a:t>
            </a:r>
            <a:r>
              <a:rPr lang="el-GR" i="1" dirty="0"/>
              <a:t>γ</a:t>
            </a:r>
            <a:r>
              <a:rPr lang="en-US" i="1" baseline="-25000" dirty="0"/>
              <a:t>r</a:t>
            </a:r>
            <a:r>
              <a:rPr lang="en-US" i="1" dirty="0"/>
              <a:t> + </a:t>
            </a:r>
            <a:r>
              <a:rPr lang="en-US" i="1" dirty="0" err="1"/>
              <a:t>X</a:t>
            </a:r>
            <a:r>
              <a:rPr lang="en-US" i="1" baseline="30000" dirty="0" err="1"/>
              <a:t>P</a:t>
            </a:r>
            <a:r>
              <a:rPr lang="en-US" i="1" baseline="-25000" dirty="0" err="1"/>
              <a:t>irt</a:t>
            </a:r>
            <a:r>
              <a:rPr lang="el-GR" i="1" dirty="0"/>
              <a:t> γ</a:t>
            </a:r>
            <a:r>
              <a:rPr lang="en-US" i="1" baseline="-25000" dirty="0"/>
              <a:t>1</a:t>
            </a:r>
            <a:r>
              <a:rPr lang="en-US" i="1" dirty="0"/>
              <a:t> +</a:t>
            </a:r>
            <a:r>
              <a:rPr lang="en-US" i="1" dirty="0" err="1"/>
              <a:t>X</a:t>
            </a:r>
            <a:r>
              <a:rPr lang="en-US" i="1" baseline="30000" dirty="0" err="1"/>
              <a:t>T</a:t>
            </a:r>
            <a:r>
              <a:rPr lang="en-US" i="1" baseline="-25000" dirty="0" err="1"/>
              <a:t>rt</a:t>
            </a:r>
            <a:r>
              <a:rPr lang="en-US" i="1" dirty="0"/>
              <a:t> </a:t>
            </a:r>
            <a:r>
              <a:rPr lang="el-GR" i="1" dirty="0">
                <a:solidFill>
                  <a:srgbClr val="FF0000"/>
                </a:solidFill>
              </a:rPr>
              <a:t>γ</a:t>
            </a:r>
            <a:r>
              <a:rPr lang="en-US" i="1" baseline="-25000" dirty="0">
                <a:solidFill>
                  <a:srgbClr val="FF0000"/>
                </a:solidFill>
              </a:rPr>
              <a:t>2</a:t>
            </a:r>
            <a:r>
              <a:rPr lang="en-US" i="1" baseline="-25000" dirty="0"/>
              <a:t> </a:t>
            </a:r>
            <a:r>
              <a:rPr lang="en-US" i="1" dirty="0"/>
              <a:t>+ </a:t>
            </a:r>
            <a:r>
              <a:rPr lang="el-GR" i="1" dirty="0"/>
              <a:t>υ</a:t>
            </a:r>
            <a:r>
              <a:rPr lang="en-US" i="1" baseline="-25000" dirty="0" err="1" smtClean="0"/>
              <a:t>irt</a:t>
            </a:r>
            <a:endParaRPr lang="en-US" i="1" baseline="-25000" dirty="0" smtClean="0"/>
          </a:p>
          <a:p>
            <a:r>
              <a:rPr lang="en-US" dirty="0" smtClean="0"/>
              <a:t>Testable implications of permanent income hypothesis</a:t>
            </a:r>
          </a:p>
          <a:p>
            <a:pPr marL="914400" lvl="1" indent="-514350">
              <a:buFont typeface="+mj-lt"/>
              <a:buAutoNum type="arabicPeriod"/>
            </a:pPr>
            <a:r>
              <a:rPr lang="el-GR" sz="5100" i="1" dirty="0" smtClean="0">
                <a:solidFill>
                  <a:srgbClr val="FF0000"/>
                </a:solidFill>
              </a:rPr>
              <a:t>α</a:t>
            </a:r>
            <a:r>
              <a:rPr lang="en-US" sz="5100" i="1" baseline="-25000" dirty="0" smtClean="0">
                <a:solidFill>
                  <a:srgbClr val="FF0000"/>
                </a:solidFill>
              </a:rPr>
              <a:t>2 </a:t>
            </a:r>
            <a:r>
              <a:rPr lang="en-US" sz="5100" i="1" dirty="0" smtClean="0">
                <a:solidFill>
                  <a:srgbClr val="FF0000"/>
                </a:solidFill>
              </a:rPr>
              <a:t>= 1 </a:t>
            </a:r>
            <a:r>
              <a:rPr lang="en-US" sz="5100" dirty="0" smtClean="0">
                <a:solidFill>
                  <a:srgbClr val="FF0000"/>
                </a:solidFill>
                <a:sym typeface="Wingdings" pitchFamily="2" charset="2"/>
              </a:rPr>
              <a:t> </a:t>
            </a:r>
            <a:r>
              <a:rPr lang="el-GR" sz="5100" i="1" dirty="0">
                <a:solidFill>
                  <a:srgbClr val="FF0000"/>
                </a:solidFill>
              </a:rPr>
              <a:t>γ</a:t>
            </a:r>
            <a:r>
              <a:rPr lang="en-US" sz="5100" i="1" baseline="-25000" dirty="0" smtClean="0">
                <a:solidFill>
                  <a:srgbClr val="FF0000"/>
                </a:solidFill>
              </a:rPr>
              <a:t>2 </a:t>
            </a:r>
            <a:r>
              <a:rPr lang="en-US" sz="5100" i="1" dirty="0" smtClean="0">
                <a:solidFill>
                  <a:srgbClr val="FF0000"/>
                </a:solidFill>
              </a:rPr>
              <a:t>=</a:t>
            </a:r>
            <a:r>
              <a:rPr lang="en-US" sz="5100" i="1" baseline="-25000" dirty="0" smtClean="0">
                <a:solidFill>
                  <a:srgbClr val="FF0000"/>
                </a:solidFill>
              </a:rPr>
              <a:t> </a:t>
            </a:r>
            <a:r>
              <a:rPr lang="el-GR" sz="5100" i="1" dirty="0">
                <a:solidFill>
                  <a:srgbClr val="FF0000"/>
                </a:solidFill>
              </a:rPr>
              <a:t>β</a:t>
            </a:r>
            <a:r>
              <a:rPr lang="en-US" sz="5100" i="1" baseline="-25000" dirty="0" smtClean="0">
                <a:solidFill>
                  <a:srgbClr val="FF0000"/>
                </a:solidFill>
              </a:rPr>
              <a:t>2</a:t>
            </a:r>
          </a:p>
          <a:p>
            <a:pPr marL="914400" lvl="1" indent="-514350">
              <a:buFont typeface="+mj-lt"/>
              <a:buAutoNum type="arabicPeriod"/>
            </a:pPr>
            <a:r>
              <a:rPr lang="el-GR" i="1" dirty="0" smtClean="0"/>
              <a:t>α</a:t>
            </a:r>
            <a:r>
              <a:rPr lang="en-US" i="1" baseline="-25000" dirty="0" smtClean="0"/>
              <a:t>1 </a:t>
            </a:r>
            <a:r>
              <a:rPr lang="en-US" i="1" dirty="0"/>
              <a:t>= </a:t>
            </a:r>
            <a:r>
              <a:rPr lang="en-US" i="1" dirty="0" smtClean="0"/>
              <a:t>0 </a:t>
            </a:r>
            <a:r>
              <a:rPr lang="en-US" i="1" dirty="0" smtClean="0">
                <a:sym typeface="Wingdings" pitchFamily="2" charset="2"/>
              </a:rPr>
              <a:t> </a:t>
            </a:r>
            <a:r>
              <a:rPr lang="en-US" dirty="0" smtClean="0">
                <a:sym typeface="Wingdings" pitchFamily="2" charset="2"/>
              </a:rPr>
              <a:t>elements of </a:t>
            </a:r>
            <a:r>
              <a:rPr lang="en-US" i="1" dirty="0" err="1" smtClean="0"/>
              <a:t>X</a:t>
            </a:r>
            <a:r>
              <a:rPr lang="en-US" i="1" baseline="30000" dirty="0" err="1" smtClean="0"/>
              <a:t>p</a:t>
            </a:r>
            <a:r>
              <a:rPr lang="en-US" i="1" baseline="-25000" dirty="0" err="1" smtClean="0"/>
              <a:t>irt</a:t>
            </a:r>
            <a:r>
              <a:rPr lang="en-US" i="1" baseline="-25000" dirty="0" smtClean="0"/>
              <a:t> </a:t>
            </a:r>
            <a:r>
              <a:rPr lang="en-US" dirty="0" smtClean="0"/>
              <a:t>(except those in </a:t>
            </a:r>
            <a:r>
              <a:rPr lang="en-US" i="1" dirty="0" smtClean="0"/>
              <a:t>W</a:t>
            </a:r>
            <a:r>
              <a:rPr lang="en-US" i="1" baseline="-25000" dirty="0" smtClean="0"/>
              <a:t>irt</a:t>
            </a:r>
            <a:r>
              <a:rPr lang="en-US" dirty="0" smtClean="0"/>
              <a:t>) should not affect savings </a:t>
            </a:r>
            <a:r>
              <a:rPr lang="en-US" dirty="0" smtClean="0">
                <a:sym typeface="Wingdings" pitchFamily="2" charset="2"/>
              </a:rPr>
              <a:t> </a:t>
            </a:r>
            <a:r>
              <a:rPr lang="el-GR" i="1" dirty="0"/>
              <a:t>γ</a:t>
            </a:r>
            <a:r>
              <a:rPr lang="en-US" i="1" baseline="-25000" dirty="0"/>
              <a:t>1</a:t>
            </a:r>
            <a:r>
              <a:rPr lang="en-US" i="1" dirty="0"/>
              <a:t> </a:t>
            </a:r>
            <a:r>
              <a:rPr lang="en-US" i="1" dirty="0" smtClean="0"/>
              <a:t>= 0 </a:t>
            </a:r>
            <a:r>
              <a:rPr lang="en-US" dirty="0" smtClean="0"/>
              <a:t>for the landownership variables</a:t>
            </a:r>
            <a:endParaRPr lang="en-US" dirty="0"/>
          </a:p>
          <a:p>
            <a:endParaRPr lang="en-US" i="1" baseline="-25000" dirty="0"/>
          </a:p>
          <a:p>
            <a:pPr marL="0" indent="0">
              <a:buNone/>
            </a:pPr>
            <a:endParaRPr lang="en-US" i="1" dirty="0" smtClean="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1025832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the estimating equation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Permanent income a function of region FE, land ownership and human capital of household (</a:t>
            </a:r>
            <a:r>
              <a:rPr lang="en-US" i="1" dirty="0" err="1" smtClean="0"/>
              <a:t>X</a:t>
            </a:r>
            <a:r>
              <a:rPr lang="en-US" i="1" baseline="30000" dirty="0" err="1" smtClean="0"/>
              <a:t>P</a:t>
            </a:r>
            <a:r>
              <a:rPr lang="en-US" i="1" baseline="-25000" dirty="0" err="1" smtClean="0"/>
              <a:t>irt</a:t>
            </a:r>
            <a:r>
              <a:rPr lang="en-US" i="1" dirty="0" smtClean="0"/>
              <a:t>)</a:t>
            </a:r>
            <a:r>
              <a:rPr lang="en-US" i="1" baseline="-25000" dirty="0" smtClean="0"/>
              <a:t> </a:t>
            </a:r>
            <a:r>
              <a:rPr lang="en-US" dirty="0" smtClean="0"/>
              <a:t>and year FE</a:t>
            </a:r>
          </a:p>
          <a:p>
            <a:pPr marL="0" indent="0" algn="ctr">
              <a:buNone/>
            </a:pPr>
            <a:r>
              <a:rPr lang="en-US" i="1" dirty="0" err="1" smtClean="0"/>
              <a:t>Y</a:t>
            </a:r>
            <a:r>
              <a:rPr lang="en-US" i="1" baseline="30000" dirty="0" err="1" smtClean="0"/>
              <a:t>P</a:t>
            </a:r>
            <a:r>
              <a:rPr lang="en-US" i="1" baseline="-25000" dirty="0" err="1" smtClean="0"/>
              <a:t>irt</a:t>
            </a:r>
            <a:r>
              <a:rPr lang="en-US" i="1" dirty="0" smtClean="0"/>
              <a:t> = </a:t>
            </a:r>
            <a:r>
              <a:rPr lang="el-GR" i="1" dirty="0" smtClean="0"/>
              <a:t>β</a:t>
            </a:r>
            <a:r>
              <a:rPr lang="en-US" i="1" baseline="30000" dirty="0" err="1" smtClean="0"/>
              <a:t>P</a:t>
            </a:r>
            <a:r>
              <a:rPr lang="en-US" i="1" baseline="-25000" dirty="0" err="1" smtClean="0"/>
              <a:t>t</a:t>
            </a:r>
            <a:r>
              <a:rPr lang="en-US" i="1" dirty="0" smtClean="0"/>
              <a:t> + </a:t>
            </a:r>
            <a:r>
              <a:rPr lang="el-GR" i="1" dirty="0" smtClean="0"/>
              <a:t>β</a:t>
            </a:r>
            <a:r>
              <a:rPr lang="en-US" i="1" baseline="-25000" dirty="0" smtClean="0"/>
              <a:t>0r</a:t>
            </a:r>
            <a:r>
              <a:rPr lang="en-US" i="1" dirty="0" smtClean="0"/>
              <a:t> + </a:t>
            </a:r>
            <a:r>
              <a:rPr lang="en-US" i="1" dirty="0" err="1" smtClean="0"/>
              <a:t>X</a:t>
            </a:r>
            <a:r>
              <a:rPr lang="en-US" i="1" baseline="30000" dirty="0" err="1" smtClean="0"/>
              <a:t>P</a:t>
            </a:r>
            <a:r>
              <a:rPr lang="en-US" i="1" baseline="-25000" dirty="0" err="1" smtClean="0"/>
              <a:t>irt</a:t>
            </a:r>
            <a:r>
              <a:rPr lang="el-GR" i="1" dirty="0" smtClean="0"/>
              <a:t>β</a:t>
            </a:r>
            <a:r>
              <a:rPr lang="en-US" i="1" baseline="-25000" dirty="0" smtClean="0"/>
              <a:t>1</a:t>
            </a:r>
            <a:r>
              <a:rPr lang="en-US" i="1" dirty="0" smtClean="0"/>
              <a:t> + </a:t>
            </a:r>
            <a:r>
              <a:rPr lang="el-GR" i="1" dirty="0" smtClean="0"/>
              <a:t>ε</a:t>
            </a:r>
            <a:r>
              <a:rPr lang="en-US" i="1" baseline="30000" dirty="0" err="1" smtClean="0"/>
              <a:t>P</a:t>
            </a:r>
            <a:r>
              <a:rPr lang="en-US" i="1" baseline="-25000" dirty="0" err="1" smtClean="0"/>
              <a:t>irt</a:t>
            </a:r>
            <a:endParaRPr lang="en-US" i="1" baseline="-25000" dirty="0" smtClean="0"/>
          </a:p>
          <a:p>
            <a:r>
              <a:rPr lang="en-US" dirty="0" smtClean="0"/>
              <a:t>Transitory income </a:t>
            </a:r>
            <a:r>
              <a:rPr lang="en-US" dirty="0"/>
              <a:t>a function </a:t>
            </a:r>
            <a:r>
              <a:rPr lang="en-US" dirty="0" smtClean="0"/>
              <a:t>of rainfall deviations from average </a:t>
            </a:r>
            <a:r>
              <a:rPr lang="en-US" dirty="0"/>
              <a:t>(</a:t>
            </a:r>
            <a:r>
              <a:rPr lang="en-US" i="1" dirty="0" err="1" smtClean="0"/>
              <a:t>X</a:t>
            </a:r>
            <a:r>
              <a:rPr lang="en-US" i="1" baseline="30000" dirty="0" err="1" smtClean="0"/>
              <a:t>T</a:t>
            </a:r>
            <a:r>
              <a:rPr lang="en-US" i="1" baseline="-25000" dirty="0" err="1" smtClean="0"/>
              <a:t>rt</a:t>
            </a:r>
            <a:r>
              <a:rPr lang="en-US" i="1" dirty="0"/>
              <a:t>)</a:t>
            </a:r>
            <a:r>
              <a:rPr lang="en-US" i="1" baseline="-25000" dirty="0"/>
              <a:t> </a:t>
            </a:r>
            <a:r>
              <a:rPr lang="en-US" dirty="0" smtClean="0"/>
              <a:t>and </a:t>
            </a:r>
            <a:r>
              <a:rPr lang="en-US" dirty="0"/>
              <a:t>year </a:t>
            </a:r>
            <a:r>
              <a:rPr lang="en-US" dirty="0" smtClean="0"/>
              <a:t>FE </a:t>
            </a:r>
          </a:p>
          <a:p>
            <a:pPr lvl="1"/>
            <a:r>
              <a:rPr lang="en-US" dirty="0" smtClean="0"/>
              <a:t>note no </a:t>
            </a:r>
            <a:r>
              <a:rPr lang="en-US" dirty="0" err="1" smtClean="0"/>
              <a:t>hh</a:t>
            </a:r>
            <a:r>
              <a:rPr lang="en-US" dirty="0" smtClean="0"/>
              <a:t>-specific shocks due to lack of data</a:t>
            </a:r>
            <a:endParaRPr lang="en-US" i="1" baseline="-25000" dirty="0" smtClean="0"/>
          </a:p>
          <a:p>
            <a:pPr marL="0" indent="0" algn="ctr">
              <a:buNone/>
            </a:pPr>
            <a:r>
              <a:rPr lang="en-US" i="1" dirty="0" err="1" smtClean="0"/>
              <a:t>Y</a:t>
            </a:r>
            <a:r>
              <a:rPr lang="en-US" i="1" baseline="30000" dirty="0" err="1" smtClean="0"/>
              <a:t>T</a:t>
            </a:r>
            <a:r>
              <a:rPr lang="en-US" i="1" baseline="-25000" dirty="0" err="1" smtClean="0"/>
              <a:t>irt</a:t>
            </a:r>
            <a:r>
              <a:rPr lang="en-US" i="1" dirty="0" smtClean="0"/>
              <a:t> </a:t>
            </a:r>
            <a:r>
              <a:rPr lang="en-US" i="1" dirty="0"/>
              <a:t>= </a:t>
            </a:r>
            <a:r>
              <a:rPr lang="el-GR" i="1" dirty="0" smtClean="0"/>
              <a:t>β</a:t>
            </a:r>
            <a:r>
              <a:rPr lang="en-US" i="1" baseline="30000" dirty="0" err="1" smtClean="0"/>
              <a:t>T</a:t>
            </a:r>
            <a:r>
              <a:rPr lang="en-US" i="1" baseline="-25000" dirty="0" err="1" smtClean="0"/>
              <a:t>t</a:t>
            </a:r>
            <a:r>
              <a:rPr lang="en-US" i="1" dirty="0" smtClean="0"/>
              <a:t> + </a:t>
            </a:r>
            <a:r>
              <a:rPr lang="en-US" i="1" dirty="0" err="1" smtClean="0"/>
              <a:t>X</a:t>
            </a:r>
            <a:r>
              <a:rPr lang="en-US" i="1" baseline="30000" dirty="0" err="1" smtClean="0"/>
              <a:t>T</a:t>
            </a:r>
            <a:r>
              <a:rPr lang="en-US" i="1" baseline="-25000" dirty="0" err="1" smtClean="0"/>
              <a:t>rt</a:t>
            </a:r>
            <a:r>
              <a:rPr lang="el-GR" i="1" dirty="0" smtClean="0"/>
              <a:t>β</a:t>
            </a:r>
            <a:r>
              <a:rPr lang="en-US" i="1" baseline="-25000" dirty="0" smtClean="0"/>
              <a:t>2</a:t>
            </a:r>
            <a:r>
              <a:rPr lang="en-US" i="1" dirty="0" smtClean="0"/>
              <a:t> </a:t>
            </a:r>
            <a:r>
              <a:rPr lang="en-US" i="1" dirty="0"/>
              <a:t>+ </a:t>
            </a:r>
            <a:r>
              <a:rPr lang="el-GR" i="1" dirty="0" smtClean="0"/>
              <a:t>ε</a:t>
            </a:r>
            <a:r>
              <a:rPr lang="en-US" i="1" baseline="30000" dirty="0" err="1" smtClean="0"/>
              <a:t>T</a:t>
            </a:r>
            <a:r>
              <a:rPr lang="en-US" i="1" baseline="-25000" dirty="0" err="1" smtClean="0"/>
              <a:t>irt</a:t>
            </a:r>
            <a:endParaRPr lang="en-US" i="1" baseline="-25000" dirty="0" smtClean="0"/>
          </a:p>
          <a:p>
            <a:r>
              <a:rPr lang="en-US" dirty="0" smtClean="0"/>
              <a:t>Savings a </a:t>
            </a:r>
            <a:r>
              <a:rPr lang="en-US" dirty="0"/>
              <a:t>function of </a:t>
            </a:r>
            <a:r>
              <a:rPr lang="en-US" dirty="0" smtClean="0"/>
              <a:t>permanent and transitory income, income variance, and </a:t>
            </a:r>
            <a:r>
              <a:rPr lang="en-US" dirty="0" err="1" smtClean="0"/>
              <a:t>hh</a:t>
            </a:r>
            <a:r>
              <a:rPr lang="en-US" dirty="0" smtClean="0"/>
              <a:t> demographics</a:t>
            </a:r>
          </a:p>
          <a:p>
            <a:pPr marL="0" indent="0" algn="ctr">
              <a:buNone/>
            </a:pPr>
            <a:r>
              <a:rPr lang="en-US" i="1" dirty="0" err="1" smtClean="0"/>
              <a:t>S</a:t>
            </a:r>
            <a:r>
              <a:rPr lang="en-US" i="1" baseline="-25000" dirty="0" err="1" smtClean="0"/>
              <a:t>irt</a:t>
            </a:r>
            <a:r>
              <a:rPr lang="en-US" i="1" dirty="0" smtClean="0"/>
              <a:t> = </a:t>
            </a:r>
            <a:r>
              <a:rPr lang="el-GR" i="1" dirty="0" smtClean="0"/>
              <a:t>α</a:t>
            </a:r>
            <a:r>
              <a:rPr lang="en-US" i="1" baseline="-25000" dirty="0" smtClean="0"/>
              <a:t>0</a:t>
            </a:r>
            <a:r>
              <a:rPr lang="en-US" i="1" dirty="0" smtClean="0"/>
              <a:t> + </a:t>
            </a:r>
            <a:r>
              <a:rPr lang="en-US" i="1" dirty="0" err="1" smtClean="0"/>
              <a:t>Y</a:t>
            </a:r>
            <a:r>
              <a:rPr lang="en-US" i="1" baseline="30000" dirty="0" err="1" smtClean="0"/>
              <a:t>P</a:t>
            </a:r>
            <a:r>
              <a:rPr lang="en-US" i="1" baseline="-25000" dirty="0" err="1" smtClean="0"/>
              <a:t>irt</a:t>
            </a:r>
            <a:r>
              <a:rPr lang="el-GR" i="1" dirty="0" smtClean="0"/>
              <a:t> </a:t>
            </a:r>
            <a:r>
              <a:rPr lang="el-GR" i="1" dirty="0" smtClean="0">
                <a:solidFill>
                  <a:srgbClr val="0070C0"/>
                </a:solidFill>
              </a:rPr>
              <a:t>α</a:t>
            </a:r>
            <a:r>
              <a:rPr lang="en-US" i="1" baseline="-25000" dirty="0" smtClean="0">
                <a:solidFill>
                  <a:srgbClr val="0070C0"/>
                </a:solidFill>
              </a:rPr>
              <a:t>1</a:t>
            </a:r>
            <a:r>
              <a:rPr lang="en-US" i="1" dirty="0" smtClean="0"/>
              <a:t> +</a:t>
            </a:r>
            <a:r>
              <a:rPr lang="en-US" i="1" dirty="0" err="1" smtClean="0"/>
              <a:t>Y</a:t>
            </a:r>
            <a:r>
              <a:rPr lang="en-US" i="1" baseline="30000" dirty="0" err="1" smtClean="0"/>
              <a:t>T</a:t>
            </a:r>
            <a:r>
              <a:rPr lang="en-US" i="1" baseline="-25000" dirty="0" err="1" smtClean="0"/>
              <a:t>irt</a:t>
            </a:r>
            <a:r>
              <a:rPr lang="en-US" i="1" dirty="0" smtClean="0"/>
              <a:t> </a:t>
            </a:r>
            <a:r>
              <a:rPr lang="el-GR" i="1" dirty="0" smtClean="0"/>
              <a:t>α</a:t>
            </a:r>
            <a:r>
              <a:rPr lang="en-US" i="1" baseline="-25000" dirty="0" smtClean="0"/>
              <a:t>2 </a:t>
            </a:r>
            <a:r>
              <a:rPr lang="en-US" i="1" dirty="0" smtClean="0"/>
              <a:t>+</a:t>
            </a:r>
            <a:r>
              <a:rPr lang="en-US" i="1" dirty="0" err="1" smtClean="0"/>
              <a:t>VAR</a:t>
            </a:r>
            <a:r>
              <a:rPr lang="en-US" i="1" baseline="-25000" dirty="0" err="1" smtClean="0"/>
              <a:t>ir</a:t>
            </a:r>
            <a:r>
              <a:rPr lang="el-GR" i="1" dirty="0" smtClean="0"/>
              <a:t>α</a:t>
            </a:r>
            <a:r>
              <a:rPr lang="en-US" i="1" baseline="-25000" dirty="0" smtClean="0"/>
              <a:t>3</a:t>
            </a:r>
            <a:r>
              <a:rPr lang="en-US" i="1" dirty="0" smtClean="0"/>
              <a:t> +W</a:t>
            </a:r>
            <a:r>
              <a:rPr lang="en-US" i="1" baseline="-25000" dirty="0" smtClean="0"/>
              <a:t>irt</a:t>
            </a:r>
            <a:r>
              <a:rPr lang="el-GR" i="1" dirty="0"/>
              <a:t> </a:t>
            </a:r>
            <a:r>
              <a:rPr lang="el-GR" i="1" dirty="0" smtClean="0"/>
              <a:t>α</a:t>
            </a:r>
            <a:r>
              <a:rPr lang="en-US" i="1" baseline="-25000" dirty="0" smtClean="0"/>
              <a:t>4</a:t>
            </a:r>
            <a:r>
              <a:rPr lang="en-US" i="1" dirty="0" smtClean="0"/>
              <a:t> </a:t>
            </a:r>
            <a:r>
              <a:rPr lang="en-US" i="1" dirty="0"/>
              <a:t>+ </a:t>
            </a:r>
            <a:r>
              <a:rPr lang="en-US" i="1" dirty="0" err="1" smtClean="0"/>
              <a:t>error</a:t>
            </a:r>
            <a:r>
              <a:rPr lang="en-US" i="1" baseline="-25000" dirty="0" err="1" smtClean="0"/>
              <a:t>irt</a:t>
            </a:r>
            <a:endParaRPr lang="en-US" i="1" dirty="0" smtClean="0"/>
          </a:p>
          <a:p>
            <a:r>
              <a:rPr lang="en-US" dirty="0" smtClean="0"/>
              <a:t>Reduced form savings equation</a:t>
            </a:r>
          </a:p>
          <a:p>
            <a:pPr marL="0" indent="0" algn="ctr">
              <a:buNone/>
            </a:pPr>
            <a:r>
              <a:rPr lang="en-US" i="1" dirty="0" err="1" smtClean="0"/>
              <a:t>S</a:t>
            </a:r>
            <a:r>
              <a:rPr lang="en-US" i="1" baseline="-25000" dirty="0" err="1" smtClean="0"/>
              <a:t>irt</a:t>
            </a:r>
            <a:r>
              <a:rPr lang="en-US" i="1" dirty="0" smtClean="0"/>
              <a:t> </a:t>
            </a:r>
            <a:r>
              <a:rPr lang="en-US" i="1" dirty="0"/>
              <a:t>= </a:t>
            </a:r>
            <a:r>
              <a:rPr lang="el-GR" i="1" dirty="0"/>
              <a:t>γ</a:t>
            </a:r>
            <a:r>
              <a:rPr lang="en-US" i="1" baseline="-25000" dirty="0"/>
              <a:t>t</a:t>
            </a:r>
            <a:r>
              <a:rPr lang="en-US" i="1" dirty="0"/>
              <a:t> + </a:t>
            </a:r>
            <a:r>
              <a:rPr lang="el-GR" i="1" dirty="0"/>
              <a:t>γ</a:t>
            </a:r>
            <a:r>
              <a:rPr lang="en-US" i="1" baseline="-25000" dirty="0"/>
              <a:t>r</a:t>
            </a:r>
            <a:r>
              <a:rPr lang="en-US" i="1" dirty="0"/>
              <a:t> + </a:t>
            </a:r>
            <a:r>
              <a:rPr lang="en-US" i="1" dirty="0" err="1"/>
              <a:t>X</a:t>
            </a:r>
            <a:r>
              <a:rPr lang="en-US" i="1" baseline="30000" dirty="0" err="1"/>
              <a:t>P</a:t>
            </a:r>
            <a:r>
              <a:rPr lang="en-US" i="1" baseline="-25000" dirty="0" err="1"/>
              <a:t>irt</a:t>
            </a:r>
            <a:r>
              <a:rPr lang="el-GR" i="1" dirty="0"/>
              <a:t> </a:t>
            </a:r>
            <a:r>
              <a:rPr lang="el-GR" i="1" dirty="0">
                <a:solidFill>
                  <a:srgbClr val="0070C0"/>
                </a:solidFill>
              </a:rPr>
              <a:t>γ</a:t>
            </a:r>
            <a:r>
              <a:rPr lang="en-US" i="1" baseline="-25000" dirty="0">
                <a:solidFill>
                  <a:srgbClr val="0070C0"/>
                </a:solidFill>
              </a:rPr>
              <a:t>1</a:t>
            </a:r>
            <a:r>
              <a:rPr lang="en-US" i="1" dirty="0"/>
              <a:t> +</a:t>
            </a:r>
            <a:r>
              <a:rPr lang="en-US" i="1" dirty="0" err="1"/>
              <a:t>X</a:t>
            </a:r>
            <a:r>
              <a:rPr lang="en-US" i="1" baseline="30000" dirty="0" err="1"/>
              <a:t>T</a:t>
            </a:r>
            <a:r>
              <a:rPr lang="en-US" i="1" baseline="-25000" dirty="0" err="1"/>
              <a:t>rt</a:t>
            </a:r>
            <a:r>
              <a:rPr lang="en-US" i="1" dirty="0"/>
              <a:t> </a:t>
            </a:r>
            <a:r>
              <a:rPr lang="el-GR" i="1" dirty="0"/>
              <a:t>γ</a:t>
            </a:r>
            <a:r>
              <a:rPr lang="en-US" i="1" baseline="-25000" dirty="0"/>
              <a:t>2 </a:t>
            </a:r>
            <a:r>
              <a:rPr lang="en-US" i="1" dirty="0"/>
              <a:t>+ </a:t>
            </a:r>
            <a:r>
              <a:rPr lang="el-GR" i="1" dirty="0"/>
              <a:t>υ</a:t>
            </a:r>
            <a:r>
              <a:rPr lang="en-US" i="1" baseline="-25000" dirty="0" err="1" smtClean="0"/>
              <a:t>irt</a:t>
            </a:r>
            <a:endParaRPr lang="en-US" i="1" baseline="-25000" dirty="0" smtClean="0"/>
          </a:p>
          <a:p>
            <a:r>
              <a:rPr lang="en-US" dirty="0" smtClean="0"/>
              <a:t>Testable implications of permanent income hypothesis</a:t>
            </a:r>
          </a:p>
          <a:p>
            <a:pPr marL="914400" lvl="1" indent="-514350">
              <a:buFont typeface="+mj-lt"/>
              <a:buAutoNum type="arabicPeriod"/>
            </a:pPr>
            <a:r>
              <a:rPr lang="el-GR" i="1" dirty="0" smtClean="0"/>
              <a:t>α</a:t>
            </a:r>
            <a:r>
              <a:rPr lang="en-US" i="1" baseline="-25000" dirty="0" smtClean="0"/>
              <a:t>2 </a:t>
            </a:r>
            <a:r>
              <a:rPr lang="en-US" i="1" dirty="0" smtClean="0"/>
              <a:t>= 1 </a:t>
            </a:r>
            <a:r>
              <a:rPr lang="en-US" dirty="0" smtClean="0">
                <a:sym typeface="Wingdings" pitchFamily="2" charset="2"/>
              </a:rPr>
              <a:t> </a:t>
            </a:r>
            <a:r>
              <a:rPr lang="el-GR" i="1" dirty="0"/>
              <a:t>γ</a:t>
            </a:r>
            <a:r>
              <a:rPr lang="en-US" i="1" baseline="-25000" dirty="0" smtClean="0"/>
              <a:t>2 </a:t>
            </a:r>
            <a:r>
              <a:rPr lang="en-US" i="1" dirty="0" smtClean="0"/>
              <a:t>=</a:t>
            </a:r>
            <a:r>
              <a:rPr lang="en-US" i="1" baseline="-25000" dirty="0" smtClean="0"/>
              <a:t> </a:t>
            </a:r>
            <a:r>
              <a:rPr lang="el-GR" i="1" dirty="0"/>
              <a:t>β</a:t>
            </a:r>
            <a:r>
              <a:rPr lang="en-US" i="1" baseline="-25000" dirty="0" smtClean="0"/>
              <a:t>2</a:t>
            </a:r>
          </a:p>
          <a:p>
            <a:pPr marL="914400" lvl="1" indent="-514350">
              <a:buFont typeface="+mj-lt"/>
              <a:buAutoNum type="arabicPeriod"/>
            </a:pPr>
            <a:r>
              <a:rPr lang="el-GR" sz="3300" i="1" dirty="0" smtClean="0">
                <a:solidFill>
                  <a:srgbClr val="0070C0"/>
                </a:solidFill>
              </a:rPr>
              <a:t>α</a:t>
            </a:r>
            <a:r>
              <a:rPr lang="en-US" sz="3300" i="1" baseline="-25000" dirty="0" smtClean="0">
                <a:solidFill>
                  <a:srgbClr val="0070C0"/>
                </a:solidFill>
              </a:rPr>
              <a:t>1 </a:t>
            </a:r>
            <a:r>
              <a:rPr lang="en-US" sz="3300" i="1" dirty="0">
                <a:solidFill>
                  <a:srgbClr val="0070C0"/>
                </a:solidFill>
              </a:rPr>
              <a:t>= </a:t>
            </a:r>
            <a:r>
              <a:rPr lang="en-US" sz="3300" i="1" dirty="0" smtClean="0">
                <a:solidFill>
                  <a:srgbClr val="0070C0"/>
                </a:solidFill>
              </a:rPr>
              <a:t>0 </a:t>
            </a:r>
            <a:r>
              <a:rPr lang="en-US" sz="3300" i="1" dirty="0" smtClean="0">
                <a:solidFill>
                  <a:srgbClr val="0070C0"/>
                </a:solidFill>
                <a:sym typeface="Wingdings" pitchFamily="2" charset="2"/>
              </a:rPr>
              <a:t> </a:t>
            </a:r>
            <a:r>
              <a:rPr lang="el-GR" sz="3300" i="1" dirty="0" smtClean="0">
                <a:solidFill>
                  <a:srgbClr val="0070C0"/>
                </a:solidFill>
              </a:rPr>
              <a:t>γ</a:t>
            </a:r>
            <a:r>
              <a:rPr lang="en-US" sz="3300" i="1" baseline="-25000" dirty="0">
                <a:solidFill>
                  <a:srgbClr val="0070C0"/>
                </a:solidFill>
              </a:rPr>
              <a:t>1</a:t>
            </a:r>
            <a:r>
              <a:rPr lang="en-US" sz="3300" i="1" dirty="0">
                <a:solidFill>
                  <a:srgbClr val="0070C0"/>
                </a:solidFill>
              </a:rPr>
              <a:t> </a:t>
            </a:r>
            <a:r>
              <a:rPr lang="en-US" sz="3300" i="1" dirty="0" smtClean="0">
                <a:solidFill>
                  <a:srgbClr val="0070C0"/>
                </a:solidFill>
              </a:rPr>
              <a:t>= 0 </a:t>
            </a:r>
            <a:r>
              <a:rPr lang="en-US" sz="3300" dirty="0" smtClean="0">
                <a:solidFill>
                  <a:srgbClr val="0070C0"/>
                </a:solidFill>
              </a:rPr>
              <a:t>for the landownership variables</a:t>
            </a:r>
            <a:endParaRPr lang="en-US" sz="3300" dirty="0">
              <a:solidFill>
                <a:srgbClr val="0070C0"/>
              </a:solidFill>
            </a:endParaRPr>
          </a:p>
          <a:p>
            <a:endParaRPr lang="en-US" i="1" baseline="-25000" dirty="0"/>
          </a:p>
          <a:p>
            <a:pPr marL="0" indent="0">
              <a:buNone/>
            </a:pPr>
            <a:endParaRPr lang="en-US" i="1" dirty="0" smtClean="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2031126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48838"/>
            <a:ext cx="803573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2302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 test of significance of rainfall and land ownership variables</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36" y="1524000"/>
            <a:ext cx="8732238" cy="2535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1905000" y="2362200"/>
            <a:ext cx="381000" cy="1752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71600" y="4114800"/>
            <a:ext cx="1524000" cy="923330"/>
          </a:xfrm>
          <a:prstGeom prst="rect">
            <a:avLst/>
          </a:prstGeom>
          <a:noFill/>
        </p:spPr>
        <p:txBody>
          <a:bodyPr wrap="square" rtlCol="0">
            <a:spAutoFit/>
          </a:bodyPr>
          <a:lstStyle/>
          <a:p>
            <a:r>
              <a:rPr lang="en-US" dirty="0" smtClean="0">
                <a:solidFill>
                  <a:srgbClr val="0070C0"/>
                </a:solidFill>
              </a:rPr>
              <a:t>Rainfall matters for income</a:t>
            </a:r>
            <a:endParaRPr lang="en-US" dirty="0">
              <a:solidFill>
                <a:srgbClr val="0070C0"/>
              </a:solidFill>
            </a:endParaRPr>
          </a:p>
        </p:txBody>
      </p:sp>
      <p:cxnSp>
        <p:nvCxnSpPr>
          <p:cNvPr id="9" name="Straight Arrow Connector 8"/>
          <p:cNvCxnSpPr/>
          <p:nvPr/>
        </p:nvCxnSpPr>
        <p:spPr>
          <a:xfrm flipV="1">
            <a:off x="3701523" y="2230478"/>
            <a:ext cx="413277" cy="18292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429000" y="4116024"/>
            <a:ext cx="3276600" cy="1200329"/>
          </a:xfrm>
          <a:prstGeom prst="rect">
            <a:avLst/>
          </a:prstGeom>
          <a:noFill/>
        </p:spPr>
        <p:txBody>
          <a:bodyPr wrap="square" rtlCol="0">
            <a:spAutoFit/>
          </a:bodyPr>
          <a:lstStyle/>
          <a:p>
            <a:r>
              <a:rPr lang="en-US" dirty="0" smtClean="0">
                <a:solidFill>
                  <a:srgbClr val="0070C0"/>
                </a:solidFill>
              </a:rPr>
              <a:t>And rainfall matters for savings … cannot reject that effects of rainfall on income the same as effects of rainfall on savings</a:t>
            </a:r>
            <a:endParaRPr lang="en-US" dirty="0">
              <a:solidFill>
                <a:srgbClr val="0070C0"/>
              </a:solidFill>
            </a:endParaRPr>
          </a:p>
        </p:txBody>
      </p:sp>
      <p:sp>
        <p:nvSpPr>
          <p:cNvPr id="16" name="Right Brace 15"/>
          <p:cNvSpPr/>
          <p:nvPr/>
        </p:nvSpPr>
        <p:spPr>
          <a:xfrm rot="5400000">
            <a:off x="3086100" y="3695700"/>
            <a:ext cx="533400" cy="3657600"/>
          </a:xfrm>
          <a:prstGeom prst="rightBrace">
            <a:avLst>
              <a:gd name="adj1" fmla="val 3386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209472" y="5867400"/>
            <a:ext cx="4953000" cy="369332"/>
          </a:xfrm>
          <a:prstGeom prst="rect">
            <a:avLst/>
          </a:prstGeom>
          <a:noFill/>
        </p:spPr>
        <p:txBody>
          <a:bodyPr wrap="square" rtlCol="0">
            <a:spAutoFit/>
          </a:bodyPr>
          <a:lstStyle/>
          <a:p>
            <a:r>
              <a:rPr lang="en-US" dirty="0" smtClean="0">
                <a:solidFill>
                  <a:srgbClr val="0070C0"/>
                </a:solidFill>
              </a:rPr>
              <a:t>Transitory income changes do appear to be saved!</a:t>
            </a:r>
            <a:endParaRPr lang="en-US" dirty="0">
              <a:solidFill>
                <a:srgbClr val="0070C0"/>
              </a:solidFill>
            </a:endParaRPr>
          </a:p>
        </p:txBody>
      </p:sp>
      <p:cxnSp>
        <p:nvCxnSpPr>
          <p:cNvPr id="19" name="Straight Arrow Connector 18"/>
          <p:cNvCxnSpPr/>
          <p:nvPr/>
        </p:nvCxnSpPr>
        <p:spPr>
          <a:xfrm flipH="1" flipV="1">
            <a:off x="4724400" y="2514601"/>
            <a:ext cx="2263302" cy="2061864"/>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87702" y="4419600"/>
            <a:ext cx="1966672" cy="2031325"/>
          </a:xfrm>
          <a:prstGeom prst="rect">
            <a:avLst/>
          </a:prstGeom>
          <a:noFill/>
        </p:spPr>
        <p:txBody>
          <a:bodyPr wrap="square" rtlCol="0">
            <a:spAutoFit/>
          </a:bodyPr>
          <a:lstStyle/>
          <a:p>
            <a:r>
              <a:rPr lang="en-US" dirty="0" smtClean="0">
                <a:solidFill>
                  <a:srgbClr val="7030A0"/>
                </a:solidFill>
              </a:rPr>
              <a:t>But landownership variables also predict saving (although coefficients smaller in magnitude)</a:t>
            </a:r>
            <a:endParaRPr lang="en-US" dirty="0">
              <a:solidFill>
                <a:srgbClr val="7030A0"/>
              </a:solidFill>
            </a:endParaRPr>
          </a:p>
        </p:txBody>
      </p:sp>
    </p:spTree>
    <p:extLst>
      <p:ext uri="{BB962C8B-B14F-4D97-AF65-F5344CB8AC3E}">
        <p14:creationId xmlns:p14="http://schemas.microsoft.com/office/powerpoint/2010/main" val="431428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Use the structural model to estimate marginal propensities to consume</a:t>
            </a:r>
            <a:endParaRPr lang="en-US" sz="3600" dirty="0"/>
          </a:p>
        </p:txBody>
      </p:sp>
      <p:sp>
        <p:nvSpPr>
          <p:cNvPr id="3" name="Content Placeholder 2"/>
          <p:cNvSpPr>
            <a:spLocks noGrp="1"/>
          </p:cNvSpPr>
          <p:nvPr>
            <p:ph idx="1"/>
          </p:nvPr>
        </p:nvSpPr>
        <p:spPr>
          <a:xfrm>
            <a:off x="609600" y="4343400"/>
            <a:ext cx="8077200" cy="1782763"/>
          </a:xfrm>
        </p:spPr>
        <p:txBody>
          <a:bodyPr>
            <a:normAutofit fontScale="92500" lnSpcReduction="20000"/>
          </a:bodyPr>
          <a:lstStyle/>
          <a:p>
            <a:r>
              <a:rPr lang="en-US" dirty="0" smtClean="0"/>
              <a:t>As expected, higher marginal propensities to save higher with SAVE2 than SAVE1</a:t>
            </a:r>
          </a:p>
          <a:p>
            <a:r>
              <a:rPr lang="en-US" dirty="0" smtClean="0"/>
              <a:t>Can reject the null that </a:t>
            </a:r>
            <a:r>
              <a:rPr lang="el-GR" i="1" dirty="0" smtClean="0"/>
              <a:t>α</a:t>
            </a:r>
            <a:r>
              <a:rPr lang="en-US" i="1" baseline="-25000" dirty="0" smtClean="0"/>
              <a:t>1</a:t>
            </a:r>
            <a:r>
              <a:rPr lang="en-US" i="1" dirty="0" smtClean="0"/>
              <a:t> </a:t>
            </a:r>
            <a:r>
              <a:rPr lang="en-US" i="1" dirty="0"/>
              <a:t>= </a:t>
            </a:r>
            <a:r>
              <a:rPr lang="el-GR" i="1" dirty="0"/>
              <a:t>α</a:t>
            </a:r>
            <a:r>
              <a:rPr lang="en-US" i="1" baseline="-25000" dirty="0"/>
              <a:t>2</a:t>
            </a:r>
            <a:r>
              <a:rPr lang="en-US" i="1" dirty="0" smtClean="0"/>
              <a:t> </a:t>
            </a:r>
            <a:endParaRPr lang="en-US" dirty="0" smtClean="0"/>
          </a:p>
          <a:p>
            <a:r>
              <a:rPr lang="en-US" dirty="0" smtClean="0"/>
              <a:t>Cannot reject the null that </a:t>
            </a:r>
            <a:r>
              <a:rPr lang="el-GR" i="1" dirty="0" smtClean="0"/>
              <a:t>α</a:t>
            </a:r>
            <a:r>
              <a:rPr lang="en-US" i="1" baseline="-25000" dirty="0" smtClean="0"/>
              <a:t>2</a:t>
            </a:r>
            <a:r>
              <a:rPr lang="en-US" i="1" dirty="0" smtClean="0"/>
              <a:t> = 1</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21998"/>
            <a:ext cx="7185392" cy="2316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1585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Rosenzweig</a:t>
            </a:r>
            <a:r>
              <a:rPr lang="en-US" dirty="0" smtClean="0"/>
              <a:t> and </a:t>
            </a:r>
            <a:r>
              <a:rPr lang="en-US" dirty="0" err="1" smtClean="0"/>
              <a:t>Wolpin’s</a:t>
            </a:r>
            <a:r>
              <a:rPr lang="en-US" dirty="0" smtClean="0"/>
              <a:t> critique</a:t>
            </a:r>
            <a:endParaRPr lang="en-US" dirty="0"/>
          </a:p>
        </p:txBody>
      </p:sp>
      <p:sp>
        <p:nvSpPr>
          <p:cNvPr id="3" name="Content Placeholder 2"/>
          <p:cNvSpPr>
            <a:spLocks noGrp="1"/>
          </p:cNvSpPr>
          <p:nvPr>
            <p:ph idx="1"/>
          </p:nvPr>
        </p:nvSpPr>
        <p:spPr/>
        <p:txBody>
          <a:bodyPr/>
          <a:lstStyle/>
          <a:p>
            <a:r>
              <a:rPr lang="en-US" dirty="0" smtClean="0"/>
              <a:t>How do inputs change in response to weather shocks?</a:t>
            </a:r>
          </a:p>
          <a:p>
            <a:r>
              <a:rPr lang="en-US" dirty="0" smtClean="0"/>
              <a:t>Agricultural profits = income</a:t>
            </a:r>
          </a:p>
          <a:p>
            <a:r>
              <a:rPr lang="en-US" dirty="0" smtClean="0"/>
              <a:t>But data is on revenues, not profits</a:t>
            </a:r>
          </a:p>
          <a:p>
            <a:r>
              <a:rPr lang="en-US" dirty="0" smtClean="0"/>
              <a:t>May have data on some inputs (hired labor, fertilizer, etc.)</a:t>
            </a:r>
          </a:p>
          <a:p>
            <a:r>
              <a:rPr lang="en-US" dirty="0" smtClean="0"/>
              <a:t>But household labor fairly rare</a:t>
            </a:r>
            <a:endParaRPr lang="en-US" dirty="0"/>
          </a:p>
        </p:txBody>
      </p:sp>
    </p:spTree>
    <p:extLst>
      <p:ext uri="{BB962C8B-B14F-4D97-AF65-F5344CB8AC3E}">
        <p14:creationId xmlns:p14="http://schemas.microsoft.com/office/powerpoint/2010/main" val="2020818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simplified version of their model</a:t>
            </a:r>
            <a:endParaRPr lang="en-US" dirty="0"/>
          </a:p>
        </p:txBody>
      </p:sp>
      <p:sp>
        <p:nvSpPr>
          <p:cNvPr id="3" name="Content Placeholder 2"/>
          <p:cNvSpPr>
            <a:spLocks noGrp="1"/>
          </p:cNvSpPr>
          <p:nvPr>
            <p:ph idx="1"/>
          </p:nvPr>
        </p:nvSpPr>
        <p:spPr/>
        <p:txBody>
          <a:bodyPr>
            <a:normAutofit/>
          </a:bodyPr>
          <a:lstStyle/>
          <a:p>
            <a:r>
              <a:rPr lang="en-US" sz="2400" dirty="0" smtClean="0"/>
              <a:t>Assume complete factor markets</a:t>
            </a:r>
          </a:p>
          <a:p>
            <a:r>
              <a:rPr lang="en-US" sz="2400" dirty="0" smtClean="0"/>
              <a:t>What is the effect of rainfall variation on farm profits?</a:t>
            </a:r>
          </a:p>
          <a:p>
            <a:endParaRPr lang="en-US" sz="2400" dirty="0" smtClean="0"/>
          </a:p>
          <a:p>
            <a:endParaRPr lang="en-US" sz="2400" dirty="0"/>
          </a:p>
          <a:p>
            <a:r>
              <a:rPr lang="en-US" sz="2400" dirty="0" smtClean="0"/>
              <a:t>Using the envelope theorem,</a:t>
            </a:r>
          </a:p>
          <a:p>
            <a:endParaRPr lang="en-US" sz="2400" dirty="0" smtClean="0"/>
          </a:p>
          <a:p>
            <a:endParaRPr lang="en-US" sz="2400" dirty="0"/>
          </a:p>
          <a:p>
            <a:r>
              <a:rPr lang="en-US" sz="2400" dirty="0" smtClean="0"/>
              <a:t>But we observe</a:t>
            </a:r>
            <a:endParaRPr lang="en-US"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7" y="2590800"/>
            <a:ext cx="372427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649" y="3810000"/>
            <a:ext cx="12763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581" y="5334000"/>
            <a:ext cx="32004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362200" y="5867400"/>
            <a:ext cx="691981"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362200" y="5827067"/>
            <a:ext cx="609600" cy="461665"/>
          </a:xfrm>
          <a:prstGeom prst="rect">
            <a:avLst/>
          </a:prstGeom>
          <a:noFill/>
        </p:spPr>
        <p:txBody>
          <a:bodyPr wrap="square" rtlCol="0">
            <a:spAutoFit/>
          </a:bodyPr>
          <a:lstStyle/>
          <a:p>
            <a:r>
              <a:rPr lang="en-US" sz="2400" i="1" dirty="0" err="1" smtClean="0">
                <a:latin typeface="Palatino Linotype" pitchFamily="18" charset="0"/>
              </a:rPr>
              <a:t>dr</a:t>
            </a:r>
            <a:endParaRPr lang="en-US" sz="2400" i="1" dirty="0">
              <a:latin typeface="Palatino Linotype" pitchFamily="18" charset="0"/>
            </a:endParaRPr>
          </a:p>
        </p:txBody>
      </p:sp>
    </p:spTree>
    <p:extLst>
      <p:ext uri="{BB962C8B-B14F-4D97-AF65-F5344CB8AC3E}">
        <p14:creationId xmlns:p14="http://schemas.microsoft.com/office/powerpoint/2010/main" val="863397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test of the permanent income hypothesis</a:t>
            </a:r>
            <a:endParaRPr lang="en-US" dirty="0"/>
          </a:p>
        </p:txBody>
      </p:sp>
      <p:sp>
        <p:nvSpPr>
          <p:cNvPr id="3" name="Content Placeholder 2"/>
          <p:cNvSpPr>
            <a:spLocks noGrp="1"/>
          </p:cNvSpPr>
          <p:nvPr>
            <p:ph idx="1"/>
          </p:nvPr>
        </p:nvSpPr>
        <p:spPr/>
        <p:txBody>
          <a:bodyPr>
            <a:normAutofit/>
          </a:bodyPr>
          <a:lstStyle/>
          <a:p>
            <a:r>
              <a:rPr lang="en-US" sz="2400" dirty="0" smtClean="0"/>
              <a:t>Want to test response of savings to transitory income</a:t>
            </a:r>
          </a:p>
          <a:p>
            <a:endParaRPr lang="en-US" sz="2400" dirty="0" smtClean="0"/>
          </a:p>
          <a:p>
            <a:endParaRPr lang="en-US" sz="2400" dirty="0"/>
          </a:p>
          <a:p>
            <a:pPr marL="0" indent="0">
              <a:buNone/>
            </a:pPr>
            <a:endParaRPr lang="en-US" sz="2400" dirty="0" smtClean="0"/>
          </a:p>
          <a:p>
            <a:r>
              <a:rPr lang="en-US" sz="2400" dirty="0" smtClean="0"/>
              <a:t>Numerator observed in data; denominator not.  Instead estimating</a:t>
            </a:r>
          </a:p>
          <a:p>
            <a:endParaRPr lang="en-US" sz="2400" dirty="0"/>
          </a:p>
          <a:p>
            <a:endParaRPr lang="en-US" sz="2400" dirty="0" smtClean="0"/>
          </a:p>
          <a:p>
            <a:r>
              <a:rPr lang="en-US" sz="2400" dirty="0" smtClean="0"/>
              <a:t>Sign of bias unclear.  It depends on  	       , which is a function of local agricultural technology.</a:t>
            </a:r>
            <a:endParaRPr lang="en-US" sz="24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57400"/>
            <a:ext cx="309562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855396"/>
            <a:ext cx="16287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668" y="4569569"/>
            <a:ext cx="8286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45819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Their overall point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Even when something truly exogenous happens</a:t>
            </a:r>
          </a:p>
          <a:p>
            <a:pPr lvl="1"/>
            <a:r>
              <a:rPr lang="en-US" dirty="0" smtClean="0"/>
              <a:t>Rainfall</a:t>
            </a:r>
          </a:p>
          <a:p>
            <a:pPr lvl="1"/>
            <a:r>
              <a:rPr lang="en-US" dirty="0" smtClean="0"/>
              <a:t>Lottery numbers</a:t>
            </a:r>
          </a:p>
          <a:p>
            <a:pPr lvl="1"/>
            <a:r>
              <a:rPr lang="en-US" dirty="0" smtClean="0"/>
              <a:t>Falling on one side or another of a discontinuity (if there’s no strategic sorting)</a:t>
            </a:r>
            <a:endParaRPr lang="en-US" dirty="0"/>
          </a:p>
          <a:p>
            <a:r>
              <a:rPr lang="en-US" dirty="0" smtClean="0"/>
              <a:t>People still </a:t>
            </a:r>
            <a:r>
              <a:rPr lang="en-US" dirty="0" err="1" smtClean="0"/>
              <a:t>reoptimize</a:t>
            </a:r>
            <a:r>
              <a:rPr lang="en-US" dirty="0" smtClean="0"/>
              <a:t> after receiving this shock</a:t>
            </a:r>
          </a:p>
          <a:p>
            <a:r>
              <a:rPr lang="en-US" dirty="0" smtClean="0"/>
              <a:t>Another example: Vietnam lottery as an instrument for labor market experience (Angrist 1990).</a:t>
            </a:r>
          </a:p>
          <a:p>
            <a:pPr lvl="1"/>
            <a:r>
              <a:rPr lang="en-US" dirty="0" smtClean="0"/>
              <a:t>Premise: bad lottery number increases the probability of military service, rather than experience.(It’s random </a:t>
            </a:r>
            <a:r>
              <a:rPr lang="en-US" dirty="0"/>
              <a:t>unless system rigged.  No evidence of this.)</a:t>
            </a:r>
          </a:p>
          <a:p>
            <a:pPr lvl="1"/>
            <a:r>
              <a:rPr lang="en-US" dirty="0"/>
              <a:t>But, what happens when you get a bad lottery number?</a:t>
            </a:r>
          </a:p>
          <a:p>
            <a:pPr lvl="2"/>
            <a:r>
              <a:rPr lang="en-US" dirty="0"/>
              <a:t>Get more education to try to become exempt (control for education.  But is it the same quality?)</a:t>
            </a:r>
          </a:p>
          <a:p>
            <a:pPr lvl="2"/>
            <a:r>
              <a:rPr lang="en-US" dirty="0"/>
              <a:t>Employers hesitant to train you?</a:t>
            </a:r>
          </a:p>
          <a:p>
            <a:pPr lvl="2"/>
            <a:r>
              <a:rPr lang="en-US" dirty="0"/>
              <a:t>Migrate to Canada? (Differential selection out of sample)</a:t>
            </a:r>
          </a:p>
          <a:p>
            <a:pPr lvl="2"/>
            <a:r>
              <a:rPr lang="en-US" dirty="0"/>
              <a:t>Cut off your toe?</a:t>
            </a:r>
          </a:p>
          <a:p>
            <a:pPr lvl="1"/>
            <a:endParaRPr lang="en-US" dirty="0" smtClean="0"/>
          </a:p>
        </p:txBody>
      </p:sp>
    </p:spTree>
    <p:extLst>
      <p:ext uri="{BB962C8B-B14F-4D97-AF65-F5344CB8AC3E}">
        <p14:creationId xmlns:p14="http://schemas.microsoft.com/office/powerpoint/2010/main" val="368217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Townsend (1994): test for Pareto-efficient risk pooling in a village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Recall that the FOC for a Pareto-efficient allocation of risk is</a:t>
                </a:r>
                <a:endParaRPr lang="en-US" dirty="0"/>
              </a:p>
              <a:p>
                <a:pPr marL="0" indent="0" algn="ctr">
                  <a:buNone/>
                </a:pP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a:rPr>
                              <m:t>𝑢</m:t>
                            </m:r>
                            <m:r>
                              <a:rPr lang="en-US" i="1" baseline="30000">
                                <a:latin typeface="Cambria Math"/>
                              </a:rPr>
                              <m:t>′</m:t>
                            </m:r>
                            <m:r>
                              <a:rPr lang="en-US" b="0" i="1" smtClean="0">
                                <a:latin typeface="Cambria Math"/>
                              </a:rPr>
                              <m:t>(</m:t>
                            </m:r>
                            <m:r>
                              <a:rPr lang="en-US" b="0" i="1" smtClean="0">
                                <a:latin typeface="Cambria Math"/>
                              </a:rPr>
                              <m:t>𝑐</m:t>
                            </m:r>
                          </m:e>
                          <m:sub>
                            <m:r>
                              <a:rPr lang="en-US" b="0" i="1" smtClean="0">
                                <a:latin typeface="Cambria Math"/>
                              </a:rPr>
                              <m:t>𝑖𝑠𝑡</m:t>
                            </m:r>
                          </m:sub>
                        </m:sSub>
                        <m:r>
                          <a:rPr lang="en-US" b="0" i="1" smtClean="0">
                            <a:latin typeface="Cambria Math"/>
                          </a:rPr>
                          <m:t>)</m:t>
                        </m:r>
                      </m:num>
                      <m:den>
                        <m:r>
                          <a:rPr lang="en-US" i="1">
                            <a:latin typeface="Cambria Math"/>
                          </a:rPr>
                          <m:t>𝑢</m:t>
                        </m:r>
                        <m:r>
                          <a:rPr lang="en-US" i="1" baseline="30000">
                            <a:latin typeface="Cambria Math"/>
                          </a:rPr>
                          <m:t>′</m:t>
                        </m:r>
                        <m:r>
                          <a:rPr lang="en-US" i="1">
                            <a:latin typeface="Cambria Math"/>
                          </a:rPr>
                          <m:t>(</m:t>
                        </m:r>
                        <m:sSub>
                          <m:sSubPr>
                            <m:ctrlPr>
                              <a:rPr lang="en-US" i="1">
                                <a:latin typeface="Cambria Math" panose="02040503050406030204" pitchFamily="18" charset="0"/>
                              </a:rPr>
                            </m:ctrlPr>
                          </m:sSubPr>
                          <m:e>
                            <m:r>
                              <a:rPr lang="en-US" i="1">
                                <a:latin typeface="Cambria Math"/>
                              </a:rPr>
                              <m:t>𝑐</m:t>
                            </m:r>
                          </m:e>
                          <m:sub>
                            <m:r>
                              <a:rPr lang="en-US" b="0" i="1" smtClean="0">
                                <a:latin typeface="Cambria Math"/>
                              </a:rPr>
                              <m:t>𝑗</m:t>
                            </m:r>
                            <m:r>
                              <a:rPr lang="en-US" i="1">
                                <a:latin typeface="Cambria Math"/>
                              </a:rPr>
                              <m:t>𝑠𝑡</m:t>
                            </m:r>
                          </m:sub>
                        </m:sSub>
                        <m:r>
                          <a:rPr lang="en-US" b="0" i="1" smtClean="0">
                            <a:latin typeface="Cambria Math"/>
                          </a:rPr>
                          <m:t>)</m:t>
                        </m:r>
                      </m:den>
                    </m:f>
                  </m:oMath>
                </a14:m>
                <a:r>
                  <a:rPr lang="en-US" dirty="0" smtClean="0"/>
                  <a:t> =</a:t>
                </a:r>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sty m:val="p"/>
                              </m:rPr>
                              <a:rPr lang="el-GR" i="1" smtClean="0">
                                <a:latin typeface="Cambria Math"/>
                              </a:rPr>
                              <m:t>λ</m:t>
                            </m:r>
                          </m:e>
                          <m:sub>
                            <m:r>
                              <a:rPr lang="en-US" b="0" i="1" smtClean="0">
                                <a:latin typeface="Cambria Math"/>
                              </a:rPr>
                              <m:t>𝑗</m:t>
                            </m:r>
                          </m:sub>
                        </m:sSub>
                      </m:num>
                      <m:den>
                        <m:sSub>
                          <m:sSubPr>
                            <m:ctrlPr>
                              <a:rPr lang="en-US" i="1">
                                <a:latin typeface="Cambria Math" panose="02040503050406030204" pitchFamily="18" charset="0"/>
                              </a:rPr>
                            </m:ctrlPr>
                          </m:sSubPr>
                          <m:e>
                            <m:r>
                              <m:rPr>
                                <m:sty m:val="p"/>
                              </m:rPr>
                              <a:rPr lang="el-GR" i="1">
                                <a:latin typeface="Cambria Math"/>
                              </a:rPr>
                              <m:t>λ</m:t>
                            </m:r>
                          </m:e>
                          <m:sub>
                            <m:r>
                              <a:rPr lang="en-US" b="0" i="1" smtClean="0">
                                <a:latin typeface="Cambria Math"/>
                              </a:rPr>
                              <m:t>𝑖</m:t>
                            </m:r>
                          </m:sub>
                        </m:sSub>
                      </m:den>
                    </m:f>
                  </m:oMath>
                </a14:m>
                <a:r>
                  <a:rPr lang="en-US" dirty="0" smtClean="0"/>
                  <a:t>	for all </a:t>
                </a:r>
                <a:r>
                  <a:rPr lang="en-US" i="1" dirty="0" err="1" smtClean="0"/>
                  <a:t>i</a:t>
                </a:r>
                <a:r>
                  <a:rPr lang="en-US" i="1" dirty="0" smtClean="0"/>
                  <a:t>, j, s, t</a:t>
                </a:r>
              </a:p>
              <a:p>
                <a:r>
                  <a:rPr lang="en-US" dirty="0" smtClean="0"/>
                  <a:t>i.e., the ratio of consumption between two households depends only on their Pareto-weights</a:t>
                </a:r>
              </a:p>
              <a:p>
                <a:pPr lvl="1"/>
                <a:r>
                  <a:rPr lang="en-US" dirty="0" smtClean="0"/>
                  <a:t>And thus all idiosyncratic risk is pooled</a:t>
                </a:r>
              </a:p>
              <a:p>
                <a:r>
                  <a:rPr lang="en-US" dirty="0" smtClean="0"/>
                  <a:t>We don’t know how they are determined, but by assumption they don’t change.</a:t>
                </a:r>
              </a:p>
              <a:p>
                <a:pPr lvl="1"/>
                <a:r>
                  <a:rPr lang="en-US" dirty="0" smtClean="0"/>
                  <a:t>Use household fixed effects!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r="-2370" b="-674"/>
                </a:stretch>
              </a:blipFill>
            </p:spPr>
            <p:txBody>
              <a:bodyPr/>
              <a:lstStyle/>
              <a:p>
                <a:r>
                  <a:rPr lang="en-US">
                    <a:noFill/>
                  </a:rPr>
                  <a:t> </a:t>
                </a:r>
              </a:p>
            </p:txBody>
          </p:sp>
        </mc:Fallback>
      </mc:AlternateContent>
    </p:spTree>
    <p:extLst>
      <p:ext uri="{BB962C8B-B14F-4D97-AF65-F5344CB8AC3E}">
        <p14:creationId xmlns:p14="http://schemas.microsoft.com/office/powerpoint/2010/main" val="3415448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Munshi</a:t>
            </a:r>
            <a:r>
              <a:rPr lang="en-US" dirty="0" smtClean="0"/>
              <a:t> and </a:t>
            </a:r>
            <a:r>
              <a:rPr lang="en-US" dirty="0" err="1" smtClean="0"/>
              <a:t>Rosenzweig</a:t>
            </a:r>
            <a:r>
              <a:rPr lang="en-US" dirty="0" smtClean="0"/>
              <a:t> 2006</a:t>
            </a:r>
            <a:endParaRPr lang="en-US" dirty="0"/>
          </a:p>
        </p:txBody>
      </p:sp>
      <p:sp>
        <p:nvSpPr>
          <p:cNvPr id="3" name="Content Placeholder 2"/>
          <p:cNvSpPr>
            <a:spLocks noGrp="1"/>
          </p:cNvSpPr>
          <p:nvPr>
            <p:ph idx="1"/>
          </p:nvPr>
        </p:nvSpPr>
        <p:spPr/>
        <p:txBody>
          <a:bodyPr/>
          <a:lstStyle/>
          <a:p>
            <a:r>
              <a:rPr lang="en-US" dirty="0" smtClean="0"/>
              <a:t>Presentation from </a:t>
            </a:r>
            <a:r>
              <a:rPr lang="en-US" dirty="0" err="1" smtClean="0"/>
              <a:t>Azhar</a:t>
            </a:r>
            <a:endParaRPr lang="en-US" dirty="0"/>
          </a:p>
        </p:txBody>
      </p:sp>
    </p:spTree>
    <p:extLst>
      <p:ext uri="{BB962C8B-B14F-4D97-AF65-F5344CB8AC3E}">
        <p14:creationId xmlns:p14="http://schemas.microsoft.com/office/powerpoint/2010/main" val="3808529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Ligon</a:t>
            </a:r>
            <a:r>
              <a:rPr lang="en-US" dirty="0" smtClean="0"/>
              <a:t>, Thomas and Worrall</a:t>
            </a:r>
            <a:endParaRPr lang="en-US" dirty="0"/>
          </a:p>
        </p:txBody>
      </p:sp>
      <p:sp>
        <p:nvSpPr>
          <p:cNvPr id="3" name="Content Placeholder 2"/>
          <p:cNvSpPr>
            <a:spLocks noGrp="1"/>
          </p:cNvSpPr>
          <p:nvPr>
            <p:ph idx="1"/>
          </p:nvPr>
        </p:nvSpPr>
        <p:spPr/>
        <p:txBody>
          <a:bodyPr>
            <a:normAutofit/>
          </a:bodyPr>
          <a:lstStyle/>
          <a:p>
            <a:r>
              <a:rPr lang="en-US" dirty="0" smtClean="0"/>
              <a:t>Townsend risk-sharing model assumes every household complies with the social planner</a:t>
            </a:r>
          </a:p>
          <a:p>
            <a:r>
              <a:rPr lang="en-US" dirty="0" smtClean="0"/>
              <a:t>Limited commitment </a:t>
            </a:r>
            <a:r>
              <a:rPr lang="en-US" dirty="0" smtClean="0">
                <a:sym typeface="Wingdings" panose="05000000000000000000" pitchFamily="2" charset="2"/>
              </a:rPr>
              <a:t> households have to want to stay in the arrangement</a:t>
            </a:r>
          </a:p>
          <a:p>
            <a:pPr lvl="1"/>
            <a:r>
              <a:rPr lang="en-US" dirty="0" smtClean="0">
                <a:sym typeface="Wingdings" panose="05000000000000000000" pitchFamily="2" charset="2"/>
              </a:rPr>
              <a:t>Long term benefits of making a transfer &gt; short term costs</a:t>
            </a:r>
          </a:p>
          <a:p>
            <a:pPr lvl="1"/>
            <a:r>
              <a:rPr lang="en-US" dirty="0" smtClean="0">
                <a:sym typeface="Wingdings" panose="05000000000000000000" pitchFamily="2" charset="2"/>
              </a:rPr>
              <a:t>Makes reciprocity credible!</a:t>
            </a:r>
          </a:p>
        </p:txBody>
      </p:sp>
    </p:spTree>
    <p:extLst>
      <p:ext uri="{BB962C8B-B14F-4D97-AF65-F5344CB8AC3E}">
        <p14:creationId xmlns:p14="http://schemas.microsoft.com/office/powerpoint/2010/main" val="1120658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Wingdings" panose="05000000000000000000" pitchFamily="2" charset="2"/>
              </a:rPr>
              <a:t>Limited commitment models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ym typeface="Wingdings" panose="05000000000000000000" pitchFamily="2" charset="2"/>
              </a:rPr>
              <a:t>Static limited commitment</a:t>
            </a:r>
          </a:p>
          <a:p>
            <a:pPr lvl="1"/>
            <a:r>
              <a:rPr lang="en-US" dirty="0" err="1" smtClean="0">
                <a:sym typeface="Wingdings" panose="05000000000000000000" pitchFamily="2" charset="2"/>
              </a:rPr>
              <a:t>Coate</a:t>
            </a:r>
            <a:r>
              <a:rPr lang="en-US" dirty="0" smtClean="0">
                <a:sym typeface="Wingdings" panose="05000000000000000000" pitchFamily="2" charset="2"/>
              </a:rPr>
              <a:t> </a:t>
            </a:r>
            <a:r>
              <a:rPr lang="en-US" dirty="0">
                <a:sym typeface="Wingdings" panose="05000000000000000000" pitchFamily="2" charset="2"/>
              </a:rPr>
              <a:t>and </a:t>
            </a:r>
            <a:r>
              <a:rPr lang="en-US" dirty="0" err="1">
                <a:sym typeface="Wingdings" panose="05000000000000000000" pitchFamily="2" charset="2"/>
              </a:rPr>
              <a:t>Ravallion</a:t>
            </a:r>
            <a:r>
              <a:rPr lang="en-US" dirty="0">
                <a:sym typeface="Wingdings" panose="05000000000000000000" pitchFamily="2" charset="2"/>
              </a:rPr>
              <a:t> </a:t>
            </a:r>
            <a:r>
              <a:rPr lang="en-US" dirty="0" smtClean="0">
                <a:sym typeface="Wingdings" panose="05000000000000000000" pitchFamily="2" charset="2"/>
              </a:rPr>
              <a:t>(1993)</a:t>
            </a:r>
          </a:p>
          <a:p>
            <a:pPr lvl="1"/>
            <a:r>
              <a:rPr lang="en-US" dirty="0" smtClean="0">
                <a:sym typeface="Wingdings" panose="05000000000000000000" pitchFamily="2" charset="2"/>
              </a:rPr>
              <a:t>Build in repeated game context</a:t>
            </a:r>
          </a:p>
          <a:p>
            <a:pPr lvl="1"/>
            <a:r>
              <a:rPr lang="en-US" dirty="0" smtClean="0">
                <a:sym typeface="Wingdings" panose="05000000000000000000" pitchFamily="2" charset="2"/>
              </a:rPr>
              <a:t>But transfers only depend on state of the world, not history</a:t>
            </a:r>
          </a:p>
          <a:p>
            <a:pPr lvl="1"/>
            <a:r>
              <a:rPr lang="en-US" dirty="0" smtClean="0">
                <a:sym typeface="Wingdings" panose="05000000000000000000" pitchFamily="2" charset="2"/>
              </a:rPr>
              <a:t>Transfers look more like gifts than loans (no sense of repayment).</a:t>
            </a:r>
          </a:p>
          <a:p>
            <a:r>
              <a:rPr lang="en-US" dirty="0" smtClean="0">
                <a:sym typeface="Wingdings" panose="05000000000000000000" pitchFamily="2" charset="2"/>
              </a:rPr>
              <a:t>Dynamic limited commitment</a:t>
            </a:r>
          </a:p>
          <a:p>
            <a:pPr lvl="1"/>
            <a:r>
              <a:rPr lang="en-US" dirty="0" smtClean="0">
                <a:sym typeface="Wingdings" panose="05000000000000000000" pitchFamily="2" charset="2"/>
              </a:rPr>
              <a:t>Can condition on past history of repayment</a:t>
            </a:r>
          </a:p>
          <a:p>
            <a:pPr lvl="1"/>
            <a:r>
              <a:rPr lang="en-US" dirty="0" smtClean="0">
                <a:sym typeface="Wingdings" panose="05000000000000000000" pitchFamily="2" charset="2"/>
              </a:rPr>
              <a:t>Better </a:t>
            </a:r>
            <a:r>
              <a:rPr lang="en-US" dirty="0">
                <a:sym typeface="Wingdings" panose="05000000000000000000" pitchFamily="2" charset="2"/>
              </a:rPr>
              <a:t>repayment </a:t>
            </a:r>
            <a:r>
              <a:rPr lang="en-US" dirty="0" smtClean="0">
                <a:sym typeface="Wingdings" panose="05000000000000000000" pitchFamily="2" charset="2"/>
              </a:rPr>
              <a:t>ability  More ways to keep households in network</a:t>
            </a:r>
            <a:endParaRPr lang="en-US" dirty="0"/>
          </a:p>
        </p:txBody>
      </p:sp>
    </p:spTree>
    <p:extLst>
      <p:ext uri="{BB962C8B-B14F-4D97-AF65-F5344CB8AC3E}">
        <p14:creationId xmlns:p14="http://schemas.microsoft.com/office/powerpoint/2010/main" val="2953033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States of the world </a:t>
            </a:r>
            <a:r>
              <a:rPr lang="en-US" i="1" dirty="0" smtClean="0"/>
              <a:t>s</a:t>
            </a:r>
          </a:p>
          <a:p>
            <a:r>
              <a:rPr lang="en-US" dirty="0" smtClean="0"/>
              <a:t>Income for household </a:t>
            </a:r>
            <a:r>
              <a:rPr lang="en-US" i="1" dirty="0" err="1" smtClean="0"/>
              <a:t>i</a:t>
            </a:r>
            <a:r>
              <a:rPr lang="en-US" i="1" dirty="0" smtClean="0"/>
              <a:t> </a:t>
            </a:r>
            <a:r>
              <a:rPr lang="en-US" dirty="0" smtClean="0"/>
              <a:t>in state </a:t>
            </a:r>
            <a:r>
              <a:rPr lang="en-US" i="1" dirty="0" smtClean="0"/>
              <a:t>s</a:t>
            </a:r>
            <a:r>
              <a:rPr lang="en-US" dirty="0" smtClean="0"/>
              <a:t> is </a:t>
            </a:r>
            <a:r>
              <a:rPr lang="en-US" i="1" dirty="0" err="1" smtClean="0"/>
              <a:t>y</a:t>
            </a:r>
            <a:r>
              <a:rPr lang="en-US" i="1" baseline="-25000" dirty="0" err="1" smtClean="0"/>
              <a:t>i</a:t>
            </a:r>
            <a:r>
              <a:rPr lang="en-US" i="1" dirty="0" smtClean="0"/>
              <a:t>(s)</a:t>
            </a:r>
          </a:p>
          <a:p>
            <a:r>
              <a:rPr lang="en-US" dirty="0" smtClean="0"/>
              <a:t>Income Markov with transition probabilities </a:t>
            </a:r>
            <a:r>
              <a:rPr lang="el-GR" i="1" dirty="0" smtClean="0"/>
              <a:t>π</a:t>
            </a:r>
            <a:r>
              <a:rPr lang="en-US" i="1" baseline="-25000" dirty="0" err="1" smtClean="0"/>
              <a:t>sr</a:t>
            </a:r>
            <a:endParaRPr lang="en-US" i="1" baseline="-25000" dirty="0" smtClean="0"/>
          </a:p>
          <a:p>
            <a:pPr lvl="1"/>
            <a:r>
              <a:rPr lang="en-US" dirty="0" smtClean="0"/>
              <a:t>Need to impose some structure for tractability</a:t>
            </a:r>
          </a:p>
          <a:p>
            <a:pPr lvl="2"/>
            <a:r>
              <a:rPr lang="en-US" dirty="0" smtClean="0"/>
              <a:t>Transition probabilities the same for any date</a:t>
            </a:r>
          </a:p>
          <a:p>
            <a:pPr lvl="1"/>
            <a:r>
              <a:rPr lang="en-US" dirty="0" smtClean="0"/>
              <a:t>But allows for serial correlation (realistic and potentially important)</a:t>
            </a:r>
          </a:p>
          <a:p>
            <a:r>
              <a:rPr lang="en-US" dirty="0" smtClean="0"/>
              <a:t>HH’s infinitely lived, risk averse, joint utility maximizers. And no credit transactions with households outside village.  Extensions:</a:t>
            </a:r>
          </a:p>
          <a:p>
            <a:pPr lvl="1"/>
            <a:r>
              <a:rPr lang="en-US" dirty="0" smtClean="0"/>
              <a:t>Limited commitment within household (</a:t>
            </a:r>
            <a:r>
              <a:rPr lang="en-US" dirty="0" err="1" smtClean="0"/>
              <a:t>Ligon</a:t>
            </a:r>
            <a:r>
              <a:rPr lang="en-US" dirty="0" smtClean="0"/>
              <a:t> 2006)</a:t>
            </a:r>
          </a:p>
          <a:p>
            <a:pPr lvl="1"/>
            <a:r>
              <a:rPr lang="en-US" dirty="0" smtClean="0"/>
              <a:t>Interaction between formal and informal risk-sharing (</a:t>
            </a:r>
            <a:r>
              <a:rPr lang="en-US" dirty="0" err="1" smtClean="0"/>
              <a:t>Mobarak</a:t>
            </a:r>
            <a:r>
              <a:rPr lang="en-US" dirty="0" smtClean="0"/>
              <a:t> and </a:t>
            </a:r>
            <a:r>
              <a:rPr lang="en-US" dirty="0" err="1" smtClean="0"/>
              <a:t>Rosenzweig</a:t>
            </a:r>
            <a:r>
              <a:rPr lang="en-US" dirty="0" smtClean="0"/>
              <a:t> 2014)</a:t>
            </a:r>
            <a:endParaRPr lang="en-US" dirty="0"/>
          </a:p>
        </p:txBody>
      </p:sp>
    </p:spTree>
    <p:extLst>
      <p:ext uri="{BB962C8B-B14F-4D97-AF65-F5344CB8AC3E}">
        <p14:creationId xmlns:p14="http://schemas.microsoft.com/office/powerpoint/2010/main" val="2353528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contract?</a:t>
            </a:r>
            <a:endParaRPr lang="en-US" dirty="0"/>
          </a:p>
        </p:txBody>
      </p:sp>
      <p:sp>
        <p:nvSpPr>
          <p:cNvPr id="3" name="Content Placeholder 2"/>
          <p:cNvSpPr>
            <a:spLocks noGrp="1"/>
          </p:cNvSpPr>
          <p:nvPr>
            <p:ph idx="1"/>
          </p:nvPr>
        </p:nvSpPr>
        <p:spPr/>
        <p:txBody>
          <a:bodyPr>
            <a:normAutofit fontScale="92500"/>
          </a:bodyPr>
          <a:lstStyle/>
          <a:p>
            <a:r>
              <a:rPr lang="el-GR" i="1" dirty="0" smtClean="0"/>
              <a:t>τ</a:t>
            </a:r>
            <a:r>
              <a:rPr lang="en-US" i="1" dirty="0" smtClean="0"/>
              <a:t>(</a:t>
            </a:r>
            <a:r>
              <a:rPr lang="en-US" i="1" dirty="0" err="1" smtClean="0"/>
              <a:t>h</a:t>
            </a:r>
            <a:r>
              <a:rPr lang="en-US" i="1" baseline="-25000" dirty="0" err="1" smtClean="0"/>
              <a:t>t</a:t>
            </a:r>
            <a:r>
              <a:rPr lang="en-US" i="1" dirty="0" smtClean="0"/>
              <a:t>) </a:t>
            </a:r>
            <a:r>
              <a:rPr lang="en-US" dirty="0" smtClean="0"/>
              <a:t>specifies a transfer amount between two households, conditional on their history</a:t>
            </a:r>
          </a:p>
          <a:p>
            <a:r>
              <a:rPr lang="en-US" dirty="0" smtClean="0"/>
              <a:t>Penalty for breaching</a:t>
            </a:r>
          </a:p>
          <a:p>
            <a:pPr lvl="1"/>
            <a:r>
              <a:rPr lang="en-US" dirty="0" smtClean="0"/>
              <a:t>Exclusion from mutual insurance in the future (subgame perfect Nash equilibrium)</a:t>
            </a:r>
          </a:p>
          <a:p>
            <a:pPr lvl="1"/>
            <a:r>
              <a:rPr lang="en-US" dirty="0" smtClean="0"/>
              <a:t>Further loss </a:t>
            </a:r>
            <a:r>
              <a:rPr lang="en-US" i="1" dirty="0" smtClean="0"/>
              <a:t>P</a:t>
            </a:r>
            <a:r>
              <a:rPr lang="en-US" i="1" baseline="-25000" dirty="0" smtClean="0"/>
              <a:t>i</a:t>
            </a:r>
            <a:r>
              <a:rPr lang="en-US" i="1" dirty="0" smtClean="0"/>
              <a:t>(s) ≥ 0 </a:t>
            </a:r>
            <a:endParaRPr lang="en-US" dirty="0" smtClean="0"/>
          </a:p>
          <a:p>
            <a:pPr lvl="2"/>
            <a:r>
              <a:rPr lang="en-US" dirty="0" smtClean="0"/>
              <a:t>Shame? Social sanctions?</a:t>
            </a:r>
          </a:p>
          <a:p>
            <a:pPr lvl="2"/>
            <a:r>
              <a:rPr lang="en-US" dirty="0" smtClean="0"/>
              <a:t>Can think of as measure of  quality of institutions</a:t>
            </a:r>
          </a:p>
          <a:p>
            <a:pPr lvl="2"/>
            <a:r>
              <a:rPr lang="en-US" dirty="0" smtClean="0"/>
              <a:t>As P goes to infinity, we get back Townsend model. (Nesting standard model a great feature!)</a:t>
            </a:r>
          </a:p>
        </p:txBody>
      </p:sp>
    </p:spTree>
    <p:extLst>
      <p:ext uri="{BB962C8B-B14F-4D97-AF65-F5344CB8AC3E}">
        <p14:creationId xmlns:p14="http://schemas.microsoft.com/office/powerpoint/2010/main" val="28263936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Gain from risk-sharing</a:t>
            </a:r>
            <a:endParaRPr lang="en-US" dirty="0"/>
          </a:p>
        </p:txBody>
      </p:sp>
      <p:pic>
        <p:nvPicPr>
          <p:cNvPr id="6" name="Content Placeholder 5"/>
          <p:cNvPicPr>
            <a:picLocks noGrp="1" noChangeAspect="1"/>
          </p:cNvPicPr>
          <p:nvPr>
            <p:ph idx="1"/>
          </p:nvPr>
        </p:nvPicPr>
        <p:blipFill>
          <a:blip r:embed="rId2"/>
          <a:stretch>
            <a:fillRect/>
          </a:stretch>
        </p:blipFill>
        <p:spPr>
          <a:xfrm>
            <a:off x="41512" y="2450520"/>
            <a:ext cx="8990215" cy="1600200"/>
          </a:xfrm>
          <a:prstGeom prst="rect">
            <a:avLst/>
          </a:prstGeom>
        </p:spPr>
      </p:pic>
      <p:sp>
        <p:nvSpPr>
          <p:cNvPr id="7" name="Right Brace 6"/>
          <p:cNvSpPr/>
          <p:nvPr/>
        </p:nvSpPr>
        <p:spPr>
          <a:xfrm rot="16200000">
            <a:off x="2917493" y="1241093"/>
            <a:ext cx="489614" cy="2057400"/>
          </a:xfrm>
          <a:prstGeom prst="rightBrace">
            <a:avLst>
              <a:gd name="adj1" fmla="val 4415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905000" y="1398146"/>
            <a:ext cx="2895600" cy="646331"/>
          </a:xfrm>
          <a:prstGeom prst="rect">
            <a:avLst/>
          </a:prstGeom>
          <a:noFill/>
        </p:spPr>
        <p:txBody>
          <a:bodyPr wrap="square" rtlCol="0">
            <a:spAutoFit/>
          </a:bodyPr>
          <a:lstStyle/>
          <a:p>
            <a:r>
              <a:rPr lang="en-US" dirty="0" smtClean="0">
                <a:solidFill>
                  <a:srgbClr val="0070C0"/>
                </a:solidFill>
              </a:rPr>
              <a:t>Lower immediate utility due to transfer</a:t>
            </a:r>
            <a:endParaRPr lang="en-US" dirty="0">
              <a:solidFill>
                <a:srgbClr val="0070C0"/>
              </a:solidFill>
            </a:endParaRPr>
          </a:p>
        </p:txBody>
      </p:sp>
      <p:sp>
        <p:nvSpPr>
          <p:cNvPr id="10" name="Right Brace 9"/>
          <p:cNvSpPr/>
          <p:nvPr/>
        </p:nvSpPr>
        <p:spPr>
          <a:xfrm rot="5400000">
            <a:off x="4318032" y="2293047"/>
            <a:ext cx="489614" cy="4133121"/>
          </a:xfrm>
          <a:prstGeom prst="rightBrace">
            <a:avLst>
              <a:gd name="adj1" fmla="val 4415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131198" y="4746333"/>
            <a:ext cx="2895600" cy="646331"/>
          </a:xfrm>
          <a:prstGeom prst="rect">
            <a:avLst/>
          </a:prstGeom>
          <a:noFill/>
        </p:spPr>
        <p:txBody>
          <a:bodyPr wrap="square" rtlCol="0">
            <a:spAutoFit/>
          </a:bodyPr>
          <a:lstStyle/>
          <a:p>
            <a:r>
              <a:rPr lang="en-US" dirty="0" smtClean="0">
                <a:solidFill>
                  <a:srgbClr val="0070C0"/>
                </a:solidFill>
              </a:rPr>
              <a:t>But expectation of higher future utility if risk-averse</a:t>
            </a:r>
            <a:endParaRPr lang="en-US" dirty="0">
              <a:solidFill>
                <a:srgbClr val="0070C0"/>
              </a:solidFill>
            </a:endParaRPr>
          </a:p>
        </p:txBody>
      </p:sp>
      <p:cxnSp>
        <p:nvCxnSpPr>
          <p:cNvPr id="4" name="Straight Arrow Connector 3"/>
          <p:cNvCxnSpPr/>
          <p:nvPr/>
        </p:nvCxnSpPr>
        <p:spPr>
          <a:xfrm flipH="1">
            <a:off x="6591300" y="2533382"/>
            <a:ext cx="381000" cy="805785"/>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75745" y="1605200"/>
            <a:ext cx="2187251" cy="923330"/>
          </a:xfrm>
          <a:prstGeom prst="rect">
            <a:avLst/>
          </a:prstGeom>
          <a:noFill/>
        </p:spPr>
        <p:txBody>
          <a:bodyPr wrap="square" rtlCol="0">
            <a:spAutoFit/>
          </a:bodyPr>
          <a:lstStyle/>
          <a:p>
            <a:r>
              <a:rPr lang="en-US" dirty="0" smtClean="0">
                <a:solidFill>
                  <a:srgbClr val="7030A0"/>
                </a:solidFill>
              </a:rPr>
              <a:t>Here’s where the (potential) repayment comes in</a:t>
            </a:r>
            <a:endParaRPr lang="en-US" dirty="0">
              <a:solidFill>
                <a:srgbClr val="7030A0"/>
              </a:solidFill>
            </a:endParaRPr>
          </a:p>
        </p:txBody>
      </p:sp>
    </p:spTree>
    <p:extLst>
      <p:ext uri="{BB962C8B-B14F-4D97-AF65-F5344CB8AC3E}">
        <p14:creationId xmlns:p14="http://schemas.microsoft.com/office/powerpoint/2010/main" val="34821569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smtClean="0"/>
              <a:t>In two household case, </a:t>
            </a:r>
            <a:br>
              <a:rPr lang="en-US" dirty="0" smtClean="0"/>
            </a:br>
            <a:r>
              <a:rPr lang="en-US" dirty="0" smtClean="0"/>
              <a:t>sustainable if</a:t>
            </a:r>
            <a:endParaRPr lang="en-US" dirty="0"/>
          </a:p>
        </p:txBody>
      </p:sp>
      <p:pic>
        <p:nvPicPr>
          <p:cNvPr id="4" name="Content Placeholder 3"/>
          <p:cNvPicPr>
            <a:picLocks noGrp="1" noChangeAspect="1"/>
          </p:cNvPicPr>
          <p:nvPr>
            <p:ph idx="1"/>
          </p:nvPr>
        </p:nvPicPr>
        <p:blipFill>
          <a:blip r:embed="rId2"/>
          <a:stretch>
            <a:fillRect/>
          </a:stretch>
        </p:blipFill>
        <p:spPr>
          <a:xfrm>
            <a:off x="1371600" y="1752600"/>
            <a:ext cx="5486400" cy="1601620"/>
          </a:xfrm>
          <a:prstGeom prst="rect">
            <a:avLst/>
          </a:prstGeom>
        </p:spPr>
      </p:pic>
      <p:sp>
        <p:nvSpPr>
          <p:cNvPr id="6" name="Content Placeholder 2"/>
          <p:cNvSpPr txBox="1">
            <a:spLocks/>
          </p:cNvSpPr>
          <p:nvPr/>
        </p:nvSpPr>
        <p:spPr>
          <a:xfrm>
            <a:off x="457200" y="3582820"/>
            <a:ext cx="8458201" cy="26670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Palatino Linotype"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Palatino Linotype"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Palatino Linotype"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Palatino Linotyp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Characterize the set of these contracts that are efficient (aka the Pareto frontier)</a:t>
            </a:r>
          </a:p>
          <a:p>
            <a:r>
              <a:rPr lang="en-US" dirty="0" smtClean="0"/>
              <a:t>Write out social planner’s problem: maximize surplus for household 1, conditional on household 2 being willing to participate</a:t>
            </a:r>
          </a:p>
          <a:p>
            <a:r>
              <a:rPr lang="en-US" dirty="0" smtClean="0"/>
              <a:t>Key parameter is Lagrange multiplier on household 2’s utility (</a:t>
            </a:r>
            <a:r>
              <a:rPr lang="el-GR" dirty="0" smtClean="0"/>
              <a:t>λ</a:t>
            </a:r>
            <a:r>
              <a:rPr lang="en-US" dirty="0" smtClean="0"/>
              <a:t>)</a:t>
            </a:r>
          </a:p>
          <a:p>
            <a:pPr lvl="1"/>
            <a:r>
              <a:rPr lang="en-US" dirty="0" smtClean="0"/>
              <a:t>Get range of </a:t>
            </a:r>
            <a:r>
              <a:rPr lang="el-GR" dirty="0" smtClean="0"/>
              <a:t>λ</a:t>
            </a:r>
            <a:r>
              <a:rPr lang="en-US" dirty="0" smtClean="0"/>
              <a:t>’s that are sustainable.</a:t>
            </a:r>
          </a:p>
        </p:txBody>
      </p:sp>
    </p:spTree>
    <p:extLst>
      <p:ext uri="{BB962C8B-B14F-4D97-AF65-F5344CB8AC3E}">
        <p14:creationId xmlns:p14="http://schemas.microsoft.com/office/powerpoint/2010/main" val="1802374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Notes on sustainable + efficient contracts</a:t>
            </a:r>
            <a:endParaRPr lang="en-US" dirty="0"/>
          </a:p>
        </p:txBody>
      </p:sp>
      <p:sp>
        <p:nvSpPr>
          <p:cNvPr id="3" name="Content Placeholder 2"/>
          <p:cNvSpPr>
            <a:spLocks noGrp="1"/>
          </p:cNvSpPr>
          <p:nvPr>
            <p:ph idx="1"/>
          </p:nvPr>
        </p:nvSpPr>
        <p:spPr/>
        <p:txBody>
          <a:bodyPr>
            <a:normAutofit lnSpcReduction="10000"/>
          </a:bodyPr>
          <a:lstStyle/>
          <a:p>
            <a:r>
              <a:rPr lang="en-US" i="1" dirty="0" smtClean="0"/>
              <a:t>P</a:t>
            </a:r>
            <a:r>
              <a:rPr lang="en-US" dirty="0" smtClean="0"/>
              <a:t> and </a:t>
            </a:r>
            <a:r>
              <a:rPr lang="el-GR" i="1" dirty="0" smtClean="0"/>
              <a:t>δ</a:t>
            </a:r>
            <a:r>
              <a:rPr lang="en-US" dirty="0" smtClean="0"/>
              <a:t> together determine amount of risk sharing</a:t>
            </a:r>
          </a:p>
          <a:p>
            <a:r>
              <a:rPr lang="en-US" dirty="0" smtClean="0"/>
              <a:t>With high enough </a:t>
            </a:r>
            <a:r>
              <a:rPr lang="en-US" i="1" dirty="0" smtClean="0"/>
              <a:t>P</a:t>
            </a:r>
            <a:r>
              <a:rPr lang="en-US" dirty="0" smtClean="0"/>
              <a:t>, can support any full insurance model (approach Townsend)</a:t>
            </a:r>
          </a:p>
          <a:p>
            <a:r>
              <a:rPr lang="en-US" dirty="0" smtClean="0"/>
              <a:t>But for any </a:t>
            </a:r>
            <a:r>
              <a:rPr lang="en-US" i="1" dirty="0" smtClean="0"/>
              <a:t>P</a:t>
            </a:r>
            <a:r>
              <a:rPr lang="en-US" dirty="0" smtClean="0"/>
              <a:t>, there is some sustainable insurance contract if households are sufficiently patient</a:t>
            </a:r>
          </a:p>
          <a:p>
            <a:r>
              <a:rPr lang="en-US" dirty="0" smtClean="0"/>
              <a:t>But if </a:t>
            </a:r>
            <a:r>
              <a:rPr lang="en-US" i="1" dirty="0" smtClean="0"/>
              <a:t>P</a:t>
            </a:r>
            <a:r>
              <a:rPr lang="en-US" dirty="0" smtClean="0"/>
              <a:t> is zero and households are sufficiently myopic, you get back autarky</a:t>
            </a:r>
            <a:endParaRPr lang="en-US" dirty="0"/>
          </a:p>
        </p:txBody>
      </p:sp>
    </p:spTree>
    <p:extLst>
      <p:ext uri="{BB962C8B-B14F-4D97-AF65-F5344CB8AC3E}">
        <p14:creationId xmlns:p14="http://schemas.microsoft.com/office/powerpoint/2010/main" val="2544349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Assume utility is CRRA</a:t>
            </a:r>
          </a:p>
          <a:p>
            <a:pPr lvl="1"/>
            <a:r>
              <a:rPr lang="en-US" dirty="0" smtClean="0"/>
              <a:t>Only need to estimate one parameter (</a:t>
            </a:r>
            <a:r>
              <a:rPr lang="el-GR" i="1" dirty="0" smtClean="0"/>
              <a:t>γ</a:t>
            </a:r>
            <a:r>
              <a:rPr lang="en-US" dirty="0" smtClean="0"/>
              <a:t>)</a:t>
            </a:r>
          </a:p>
          <a:p>
            <a:pPr lvl="1"/>
            <a:r>
              <a:rPr lang="en-US" dirty="0" smtClean="0"/>
              <a:t>Gorman </a:t>
            </a:r>
            <a:r>
              <a:rPr lang="en-US" dirty="0" err="1" smtClean="0"/>
              <a:t>aggregability</a:t>
            </a:r>
            <a:r>
              <a:rPr lang="en-US" dirty="0" smtClean="0"/>
              <a:t> </a:t>
            </a:r>
            <a:r>
              <a:rPr lang="en-US" dirty="0" smtClean="0">
                <a:sym typeface="Wingdings" panose="05000000000000000000" pitchFamily="2" charset="2"/>
              </a:rPr>
              <a:t> allows representative agent model (one household vs rest of village)</a:t>
            </a:r>
          </a:p>
          <a:p>
            <a:r>
              <a:rPr lang="en-US" dirty="0" smtClean="0">
                <a:sym typeface="Wingdings" panose="05000000000000000000" pitchFamily="2" charset="2"/>
              </a:rPr>
              <a:t>Know actual consumption from data</a:t>
            </a:r>
          </a:p>
          <a:p>
            <a:r>
              <a:rPr lang="en-US" dirty="0" smtClean="0">
                <a:sym typeface="Wingdings" panose="05000000000000000000" pitchFamily="2" charset="2"/>
              </a:rPr>
              <a:t>For a given set of parameters </a:t>
            </a:r>
            <a:r>
              <a:rPr lang="el-GR" i="1" dirty="0" smtClean="0">
                <a:sym typeface="Wingdings" panose="05000000000000000000" pitchFamily="2" charset="2"/>
              </a:rPr>
              <a:t>θ</a:t>
            </a:r>
            <a:r>
              <a:rPr lang="en-US" i="1" dirty="0" smtClean="0">
                <a:sym typeface="Wingdings" panose="05000000000000000000" pitchFamily="2" charset="2"/>
              </a:rPr>
              <a:t> = (</a:t>
            </a:r>
            <a:r>
              <a:rPr lang="el-GR" i="1" dirty="0" smtClean="0">
                <a:sym typeface="Wingdings" panose="05000000000000000000" pitchFamily="2" charset="2"/>
              </a:rPr>
              <a:t>γ</a:t>
            </a:r>
            <a:r>
              <a:rPr lang="en-US" i="1" dirty="0" smtClean="0">
                <a:sym typeface="Wingdings" panose="05000000000000000000" pitchFamily="2" charset="2"/>
              </a:rPr>
              <a:t>,</a:t>
            </a:r>
            <a:r>
              <a:rPr lang="el-GR" i="1" dirty="0" smtClean="0">
                <a:sym typeface="Wingdings" panose="05000000000000000000" pitchFamily="2" charset="2"/>
              </a:rPr>
              <a:t>δ</a:t>
            </a:r>
            <a:r>
              <a:rPr lang="en-US" i="1" dirty="0" smtClean="0">
                <a:sym typeface="Wingdings" panose="05000000000000000000" pitchFamily="2" charset="2"/>
              </a:rPr>
              <a:t>,P)</a:t>
            </a:r>
            <a:r>
              <a:rPr lang="en-US" dirty="0" smtClean="0">
                <a:sym typeface="Wingdings" panose="05000000000000000000" pitchFamily="2" charset="2"/>
              </a:rPr>
              <a:t>, simulate model to get predicted consumptions and compare to actual</a:t>
            </a:r>
          </a:p>
          <a:p>
            <a:r>
              <a:rPr lang="en-US" dirty="0" smtClean="0">
                <a:sym typeface="Wingdings" panose="05000000000000000000" pitchFamily="2" charset="2"/>
              </a:rPr>
              <a:t>Findings</a:t>
            </a:r>
          </a:p>
          <a:p>
            <a:pPr lvl="1"/>
            <a:r>
              <a:rPr lang="en-US" i="1" dirty="0" smtClean="0">
                <a:sym typeface="Wingdings" panose="05000000000000000000" pitchFamily="2" charset="2"/>
              </a:rPr>
              <a:t>P</a:t>
            </a:r>
            <a:r>
              <a:rPr lang="en-US" dirty="0" smtClean="0">
                <a:sym typeface="Wingdings" panose="05000000000000000000" pitchFamily="2" charset="2"/>
              </a:rPr>
              <a:t> finite  reject Townsend model</a:t>
            </a:r>
          </a:p>
          <a:p>
            <a:pPr lvl="1"/>
            <a:r>
              <a:rPr lang="en-US" dirty="0" smtClean="0">
                <a:sym typeface="Wingdings" panose="05000000000000000000" pitchFamily="2" charset="2"/>
              </a:rPr>
              <a:t>Also reject static limited commitment model</a:t>
            </a:r>
          </a:p>
          <a:p>
            <a:pPr lvl="1"/>
            <a:r>
              <a:rPr lang="en-US" dirty="0" smtClean="0">
                <a:sym typeface="Wingdings" panose="05000000000000000000" pitchFamily="2" charset="2"/>
              </a:rPr>
              <a:t>Don’t do as well at fitting wealthy households (altruism? Foster and </a:t>
            </a:r>
            <a:r>
              <a:rPr lang="en-US" dirty="0" err="1">
                <a:sym typeface="Wingdings" panose="05000000000000000000" pitchFamily="2" charset="2"/>
              </a:rPr>
              <a:t>Rosenzweig</a:t>
            </a:r>
            <a:r>
              <a:rPr lang="en-US" dirty="0">
                <a:sym typeface="Wingdings" panose="05000000000000000000" pitchFamily="2" charset="2"/>
              </a:rPr>
              <a:t> 2001</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3223635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124200"/>
            <a:ext cx="8229600" cy="4525963"/>
          </a:xfrm>
        </p:spPr>
        <p:txBody>
          <a:bodyPr/>
          <a:lstStyle/>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0" y="-23914"/>
            <a:ext cx="3857625" cy="68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0" y="-33440"/>
            <a:ext cx="4476750" cy="6886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p:txBody>
          <a:bodyPr/>
          <a:lstStyle/>
          <a:p>
            <a:endParaRPr lang="en-US"/>
          </a:p>
        </p:txBody>
      </p:sp>
      <p:sp>
        <p:nvSpPr>
          <p:cNvPr id="5" name="TextBox 4"/>
          <p:cNvSpPr txBox="1"/>
          <p:nvPr/>
        </p:nvSpPr>
        <p:spPr>
          <a:xfrm>
            <a:off x="3844655" y="2362200"/>
            <a:ext cx="955945" cy="369332"/>
          </a:xfrm>
          <a:prstGeom prst="rect">
            <a:avLst/>
          </a:prstGeom>
          <a:noFill/>
        </p:spPr>
        <p:txBody>
          <a:bodyPr wrap="square" rtlCol="0">
            <a:spAutoFit/>
          </a:bodyPr>
          <a:lstStyle/>
          <a:p>
            <a:r>
              <a:rPr lang="en-US" dirty="0" smtClean="0"/>
              <a:t>versus</a:t>
            </a:r>
            <a:endParaRPr lang="en-US" dirty="0"/>
          </a:p>
        </p:txBody>
      </p:sp>
    </p:spTree>
    <p:extLst>
      <p:ext uri="{BB962C8B-B14F-4D97-AF65-F5344CB8AC3E}">
        <p14:creationId xmlns:p14="http://schemas.microsoft.com/office/powerpoint/2010/main" val="1361228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a:t>
                </a:r>
                <a:r>
                  <a:rPr lang="en-US" i="1" dirty="0" err="1" smtClean="0"/>
                  <a:t>u</a:t>
                </a:r>
                <a:r>
                  <a:rPr lang="en-US" i="1" baseline="-25000" dirty="0" err="1" smtClean="0"/>
                  <a:t>i</a:t>
                </a:r>
                <a:r>
                  <a:rPr lang="en-US" i="1" dirty="0" smtClean="0"/>
                  <a:t>(c) =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m:rPr>
                            <m:nor/>
                          </m:rPr>
                          <a:rPr lang="el-GR" i="1" dirty="0"/>
                          <m:t>σ</m:t>
                        </m:r>
                      </m:den>
                    </m:f>
                    <m:r>
                      <a:rPr lang="en-US" b="0" i="1" smtClean="0">
                        <a:latin typeface="Cambria Math"/>
                      </a:rPr>
                      <m:t> </m:t>
                    </m:r>
                  </m:oMath>
                </a14:m>
                <a:r>
                  <a:rPr lang="en-US" i="1" dirty="0" smtClean="0"/>
                  <a:t>e</a:t>
                </a:r>
                <a:r>
                  <a:rPr lang="en-US" i="1" baseline="30000" dirty="0" smtClean="0"/>
                  <a:t>-</a:t>
                </a:r>
                <a:r>
                  <a:rPr lang="el-GR" i="1" baseline="30000" dirty="0" smtClean="0"/>
                  <a:t>σ</a:t>
                </a:r>
                <a:r>
                  <a:rPr lang="en-US" i="1" baseline="30000" dirty="0" smtClean="0"/>
                  <a:t>c </a:t>
                </a:r>
                <a:r>
                  <a:rPr lang="en-US" dirty="0" smtClean="0"/>
                  <a:t>so then </a:t>
                </a:r>
                <a:r>
                  <a:rPr lang="en-US" i="1" dirty="0" err="1" smtClean="0"/>
                  <a:t>u’</a:t>
                </a:r>
                <a:r>
                  <a:rPr lang="en-US" i="1" baseline="-25000" dirty="0" err="1" smtClean="0"/>
                  <a:t>i</a:t>
                </a:r>
                <a:r>
                  <a:rPr lang="en-US" i="1" dirty="0" smtClean="0"/>
                  <a:t>(c</a:t>
                </a:r>
                <a:r>
                  <a:rPr lang="en-US" i="1" dirty="0"/>
                  <a:t>) </a:t>
                </a:r>
                <a:r>
                  <a:rPr lang="en-US" i="1" dirty="0" smtClean="0"/>
                  <a:t>=e</a:t>
                </a:r>
                <a:r>
                  <a:rPr lang="en-US" i="1" baseline="30000" dirty="0" smtClean="0"/>
                  <a:t>-</a:t>
                </a:r>
                <a:r>
                  <a:rPr lang="el-GR" i="1" baseline="30000" dirty="0"/>
                  <a:t>σ</a:t>
                </a:r>
                <a:r>
                  <a:rPr lang="en-US" i="1" baseline="30000" dirty="0" smtClean="0"/>
                  <a:t>c</a:t>
                </a:r>
              </a:p>
              <a:p>
                <a:r>
                  <a:rPr lang="en-US" dirty="0" smtClean="0"/>
                  <a:t>Taking logs, we have</a:t>
                </a:r>
              </a:p>
              <a:p>
                <a:pPr marL="457200" lvl="1" indent="0">
                  <a:buNone/>
                </a:pPr>
                <a:r>
                  <a:rPr lang="en-US" i="1" dirty="0" smtClean="0"/>
                  <a:t>c</a:t>
                </a:r>
                <a:r>
                  <a:rPr lang="en-US" i="1" baseline="-25000" dirty="0" smtClean="0"/>
                  <a:t>ist</a:t>
                </a:r>
                <a:r>
                  <a:rPr lang="en-US" i="1" dirty="0" smtClean="0"/>
                  <a:t> = </a:t>
                </a:r>
                <a:r>
                  <a:rPr lang="en-US" i="1" dirty="0" err="1" smtClean="0"/>
                  <a:t>c</a:t>
                </a:r>
                <a:r>
                  <a:rPr lang="en-US" i="1" baseline="-25000" dirty="0" err="1" smtClean="0"/>
                  <a:t>jst</a:t>
                </a:r>
                <a:r>
                  <a:rPr lang="en-US" i="1" dirty="0" smtClean="0"/>
                  <a:t> + </a:t>
                </a:r>
                <a14:m>
                  <m:oMath xmlns:m="http://schemas.openxmlformats.org/officeDocument/2006/math">
                    <m:f>
                      <m:fPr>
                        <m:ctrlPr>
                          <a:rPr lang="en-US" i="1">
                            <a:latin typeface="Cambria Math" panose="02040503050406030204" pitchFamily="18" charset="0"/>
                          </a:rPr>
                        </m:ctrlPr>
                      </m:fPr>
                      <m:num>
                        <m:r>
                          <a:rPr lang="en-US" i="1">
                            <a:latin typeface="Cambria Math"/>
                          </a:rPr>
                          <m:t>1</m:t>
                        </m:r>
                      </m:num>
                      <m:den>
                        <m:r>
                          <m:rPr>
                            <m:nor/>
                          </m:rPr>
                          <a:rPr lang="el-GR" i="1" dirty="0"/>
                          <m:t>σ</m:t>
                        </m:r>
                      </m:den>
                    </m:f>
                  </m:oMath>
                </a14:m>
                <a:r>
                  <a:rPr lang="en-US" i="1"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𝑙𝑛</m:t>
                        </m:r>
                        <m:r>
                          <a:rPr lang="el-GR" i="1">
                            <a:latin typeface="Cambria Math"/>
                          </a:rPr>
                          <m:t>𝜆</m:t>
                        </m:r>
                      </m:e>
                      <m:sub>
                        <m:r>
                          <a:rPr lang="en-US" i="1">
                            <a:latin typeface="Cambria Math"/>
                          </a:rPr>
                          <m:t>𝑖</m:t>
                        </m:r>
                      </m:sub>
                    </m:sSub>
                  </m:oMath>
                </a14:m>
                <a:r>
                  <a:rPr lang="en-US" i="1" dirty="0" smtClean="0"/>
                  <a:t> - ln</a:t>
                </a:r>
                <a14:m>
                  <m:oMath xmlns:m="http://schemas.openxmlformats.org/officeDocument/2006/math">
                    <m:sSub>
                      <m:sSubPr>
                        <m:ctrlPr>
                          <a:rPr lang="en-US" i="1">
                            <a:latin typeface="Cambria Math" panose="02040503050406030204" pitchFamily="18" charset="0"/>
                          </a:rPr>
                        </m:ctrlPr>
                      </m:sSubPr>
                      <m:e>
                        <m:r>
                          <a:rPr lang="el-GR" i="1">
                            <a:latin typeface="Cambria Math"/>
                          </a:rPr>
                          <m:t>𝜆</m:t>
                        </m:r>
                      </m:e>
                      <m:sub>
                        <m:r>
                          <a:rPr lang="en-US" b="0" i="1" smtClean="0">
                            <a:latin typeface="Cambria Math"/>
                          </a:rPr>
                          <m:t>𝑗</m:t>
                        </m:r>
                      </m:sub>
                    </m:sSub>
                  </m:oMath>
                </a14:m>
                <a:r>
                  <a:rPr lang="en-US" i="1" dirty="0" smtClean="0"/>
                  <a:t>)</a:t>
                </a:r>
              </a:p>
              <a:p>
                <a:pPr marL="457200" lvl="1" indent="0">
                  <a:buNone/>
                </a:pPr>
                <a:r>
                  <a:rPr lang="en-US" dirty="0" smtClean="0"/>
                  <a:t>which holds for all N households</a:t>
                </a:r>
              </a:p>
              <a:p>
                <a:r>
                  <a:rPr lang="en-US" dirty="0" smtClean="0"/>
                  <a:t>Sum over these to get</a:t>
                </a:r>
              </a:p>
              <a:p>
                <a:pPr marL="0" lvl="1" indent="0">
                  <a:buNone/>
                </a:pPr>
                <a:r>
                  <a:rPr lang="en-US" dirty="0" smtClean="0"/>
                  <a:t>	</a:t>
                </a:r>
                <a:r>
                  <a:rPr lang="en-US" i="1" dirty="0" smtClean="0"/>
                  <a:t>c</a:t>
                </a:r>
                <a:r>
                  <a:rPr lang="en-US" i="1" baseline="-25000" dirty="0" smtClean="0"/>
                  <a:t>ist</a:t>
                </a:r>
                <a:r>
                  <a:rPr lang="en-US" i="1" dirty="0" smtClean="0"/>
                  <a:t> </a:t>
                </a:r>
                <a:r>
                  <a:rPr lang="en-US" i="1" dirty="0"/>
                  <a:t>= </a:t>
                </a:r>
                <a:r>
                  <a:rPr lang="en-US" i="1" dirty="0" err="1" smtClean="0"/>
                  <a:t>c</a:t>
                </a:r>
                <a:r>
                  <a:rPr lang="en-US" i="1" baseline="-25000" dirty="0" err="1" smtClean="0"/>
                  <a:t>st</a:t>
                </a:r>
                <a:r>
                  <a:rPr lang="en-US" i="1" dirty="0" smtClean="0"/>
                  <a:t> </a:t>
                </a:r>
                <a:r>
                  <a:rPr lang="en-US" i="1" dirty="0"/>
                  <a:t>+ </a:t>
                </a:r>
                <a14:m>
                  <m:oMath xmlns:m="http://schemas.openxmlformats.org/officeDocument/2006/math">
                    <m:f>
                      <m:fPr>
                        <m:ctrlPr>
                          <a:rPr lang="en-US" i="1">
                            <a:latin typeface="Cambria Math" panose="02040503050406030204" pitchFamily="18" charset="0"/>
                          </a:rPr>
                        </m:ctrlPr>
                      </m:fPr>
                      <m:num>
                        <m:r>
                          <a:rPr lang="en-US" i="1">
                            <a:latin typeface="Cambria Math"/>
                          </a:rPr>
                          <m:t>1</m:t>
                        </m:r>
                      </m:num>
                      <m:den>
                        <m:r>
                          <m:rPr>
                            <m:nor/>
                          </m:rPr>
                          <a:rPr lang="el-GR" i="1" dirty="0"/>
                          <m:t>σ</m:t>
                        </m:r>
                      </m:den>
                    </m:f>
                  </m:oMath>
                </a14:m>
                <a:r>
                  <a:rPr lang="en-US" i="1"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𝑙𝑛</m:t>
                        </m:r>
                        <m:r>
                          <a:rPr lang="el-GR" i="1">
                            <a:latin typeface="Cambria Math"/>
                          </a:rPr>
                          <m:t>𝜆</m:t>
                        </m:r>
                      </m:e>
                      <m:sub>
                        <m:r>
                          <a:rPr lang="en-US" i="1">
                            <a:latin typeface="Cambria Math"/>
                          </a:rPr>
                          <m:t>𝑖</m:t>
                        </m:r>
                      </m:sub>
                    </m:sSub>
                  </m:oMath>
                </a14:m>
                <a:r>
                  <a:rPr lang="en-US" i="1"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𝑁</m:t>
                        </m:r>
                      </m:den>
                    </m:f>
                    <m:nary>
                      <m:naryPr>
                        <m:chr m:val="∑"/>
                        <m:ctrlPr>
                          <a:rPr lang="en-US"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𝑁</m:t>
                        </m:r>
                      </m:sup>
                      <m:e>
                        <m:r>
                          <m:rPr>
                            <m:nor/>
                          </m:rPr>
                          <a:rPr lang="en-US" i="1" dirty="0"/>
                          <m:t>ln</m:t>
                        </m:r>
                        <m:sSub>
                          <m:sSubPr>
                            <m:ctrlPr>
                              <a:rPr lang="en-US" i="1">
                                <a:latin typeface="Cambria Math" panose="02040503050406030204" pitchFamily="18" charset="0"/>
                              </a:rPr>
                            </m:ctrlPr>
                          </m:sSubPr>
                          <m:e>
                            <m:r>
                              <a:rPr lang="el-GR" i="1">
                                <a:latin typeface="Cambria Math"/>
                              </a:rPr>
                              <m:t>𝜆</m:t>
                            </m:r>
                          </m:e>
                          <m:sub>
                            <m:r>
                              <a:rPr lang="en-US" i="1">
                                <a:latin typeface="Cambria Math"/>
                              </a:rPr>
                              <m:t>𝑗</m:t>
                            </m:r>
                          </m:sub>
                        </m:sSub>
                      </m:e>
                    </m:nary>
                  </m:oMath>
                </a14:m>
                <a:r>
                  <a:rPr lang="en-US" i="1" dirty="0"/>
                  <a:t>)</a:t>
                </a:r>
              </a:p>
              <a:p>
                <a:pPr marL="0" indent="0">
                  <a:buNone/>
                </a:pPr>
                <a:endParaRPr lang="en-US" dirty="0" smtClean="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en-US">
                    <a:noFill/>
                  </a:rPr>
                  <a:t> </a:t>
                </a:r>
              </a:p>
            </p:txBody>
          </p:sp>
        </mc:Fallback>
      </mc:AlternateContent>
      <p:cxnSp>
        <p:nvCxnSpPr>
          <p:cNvPr id="5" name="Straight Connector 4"/>
          <p:cNvCxnSpPr/>
          <p:nvPr/>
        </p:nvCxnSpPr>
        <p:spPr>
          <a:xfrm>
            <a:off x="2209800" y="5029200"/>
            <a:ext cx="1524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1534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Panel regressions (within village)</a:t>
            </a:r>
            <a:endParaRPr lang="en-US" dirty="0"/>
          </a:p>
        </p:txBody>
      </p:sp>
      <p:sp>
        <p:nvSpPr>
          <p:cNvPr id="3" name="Content Placeholder 2"/>
          <p:cNvSpPr>
            <a:spLocks noGrp="1"/>
          </p:cNvSpPr>
          <p:nvPr>
            <p:ph idx="1"/>
          </p:nvPr>
        </p:nvSpPr>
        <p:spPr/>
        <p:txBody>
          <a:bodyPr/>
          <a:lstStyle/>
          <a:p>
            <a:pPr marL="0" indent="0">
              <a:buNone/>
            </a:pPr>
            <a:r>
              <a:rPr lang="en-US" i="1" dirty="0" err="1" smtClean="0"/>
              <a:t>c</a:t>
            </a:r>
            <a:r>
              <a:rPr lang="en-US" i="1" baseline="-25000" dirty="0" err="1" smtClean="0"/>
              <a:t>it</a:t>
            </a:r>
            <a:r>
              <a:rPr lang="en-US" i="1" dirty="0" smtClean="0"/>
              <a:t> </a:t>
            </a:r>
            <a:r>
              <a:rPr lang="en-US" i="1" dirty="0"/>
              <a:t>= </a:t>
            </a:r>
            <a:r>
              <a:rPr lang="el-GR" i="1" dirty="0"/>
              <a:t>α</a:t>
            </a:r>
            <a:r>
              <a:rPr lang="en-US" i="1" baseline="-25000" dirty="0" err="1"/>
              <a:t>i</a:t>
            </a:r>
            <a:r>
              <a:rPr lang="en-US" i="1" baseline="-25000" dirty="0"/>
              <a:t> </a:t>
            </a:r>
            <a:r>
              <a:rPr lang="en-US" i="1" dirty="0"/>
              <a:t>+ </a:t>
            </a:r>
            <a:r>
              <a:rPr lang="el-GR" i="1" dirty="0" smtClean="0"/>
              <a:t>β</a:t>
            </a:r>
            <a:r>
              <a:rPr lang="en-US" i="1" dirty="0" err="1" smtClean="0"/>
              <a:t>c</a:t>
            </a:r>
            <a:r>
              <a:rPr lang="en-US" i="1" baseline="-25000" dirty="0" err="1" smtClean="0"/>
              <a:t>t</a:t>
            </a:r>
            <a:r>
              <a:rPr lang="en-US" i="1" baseline="-25000" dirty="0" smtClean="0"/>
              <a:t> </a:t>
            </a:r>
            <a:r>
              <a:rPr lang="en-US" i="1" dirty="0"/>
              <a:t>+</a:t>
            </a:r>
            <a:r>
              <a:rPr lang="en-US" i="1" baseline="-25000" dirty="0"/>
              <a:t> </a:t>
            </a:r>
            <a:r>
              <a:rPr lang="el-GR" i="1" dirty="0" smtClean="0"/>
              <a:t>ζ</a:t>
            </a:r>
            <a:r>
              <a:rPr lang="en-US" i="1" dirty="0" err="1" smtClean="0"/>
              <a:t>X</a:t>
            </a:r>
            <a:r>
              <a:rPr lang="en-US" i="1" baseline="-25000" dirty="0" err="1" smtClean="0"/>
              <a:t>it</a:t>
            </a:r>
            <a:r>
              <a:rPr lang="en-US" i="1" dirty="0" smtClean="0"/>
              <a:t>+ </a:t>
            </a:r>
            <a:r>
              <a:rPr lang="el-GR" i="1" dirty="0" smtClean="0">
                <a:solidFill>
                  <a:srgbClr val="0070C0"/>
                </a:solidFill>
              </a:rPr>
              <a:t>γ</a:t>
            </a:r>
            <a:r>
              <a:rPr lang="en-US" i="1" dirty="0" smtClean="0">
                <a:solidFill>
                  <a:srgbClr val="0070C0"/>
                </a:solidFill>
              </a:rPr>
              <a:t>*</a:t>
            </a:r>
            <a:r>
              <a:rPr lang="en-US" i="1" dirty="0" err="1" smtClean="0">
                <a:solidFill>
                  <a:srgbClr val="0070C0"/>
                </a:solidFill>
              </a:rPr>
              <a:t>income</a:t>
            </a:r>
            <a:r>
              <a:rPr lang="en-US" i="1" baseline="-25000" dirty="0" err="1">
                <a:solidFill>
                  <a:srgbClr val="0070C0"/>
                </a:solidFill>
              </a:rPr>
              <a:t>it</a:t>
            </a:r>
            <a:r>
              <a:rPr lang="en-US" i="1" dirty="0" smtClean="0">
                <a:solidFill>
                  <a:srgbClr val="0070C0"/>
                </a:solidFill>
              </a:rPr>
              <a:t> </a:t>
            </a:r>
            <a:r>
              <a:rPr lang="en-US" i="1" dirty="0" smtClean="0"/>
              <a:t>+ </a:t>
            </a:r>
            <a:r>
              <a:rPr lang="en-US" i="1" baseline="-25000" dirty="0" smtClean="0"/>
              <a:t> </a:t>
            </a:r>
            <a:r>
              <a:rPr lang="en-US" i="1" dirty="0" err="1" smtClean="0"/>
              <a:t>u</a:t>
            </a:r>
            <a:r>
              <a:rPr lang="en-US" i="1" baseline="-25000" dirty="0" err="1" smtClean="0"/>
              <a:t>it</a:t>
            </a:r>
            <a:endParaRPr lang="en-US" i="1" baseline="-25000" dirty="0"/>
          </a:p>
          <a:p>
            <a:pPr marL="0" indent="0">
              <a:buNone/>
            </a:pPr>
            <a:endParaRPr lang="en-US" dirty="0"/>
          </a:p>
        </p:txBody>
      </p:sp>
      <p:cxnSp>
        <p:nvCxnSpPr>
          <p:cNvPr id="5" name="Straight Connector 4"/>
          <p:cNvCxnSpPr/>
          <p:nvPr/>
        </p:nvCxnSpPr>
        <p:spPr>
          <a:xfrm>
            <a:off x="2209800" y="1752600"/>
            <a:ext cx="228600"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078029" y="6005671"/>
            <a:ext cx="6477000" cy="400110"/>
          </a:xfrm>
          <a:prstGeom prst="rect">
            <a:avLst/>
          </a:prstGeom>
          <a:noFill/>
        </p:spPr>
        <p:txBody>
          <a:bodyPr wrap="square" rtlCol="0">
            <a:spAutoFit/>
          </a:bodyPr>
          <a:lstStyle/>
          <a:p>
            <a:r>
              <a:rPr lang="en-US" sz="2000" dirty="0" smtClean="0">
                <a:solidFill>
                  <a:srgbClr val="0070C0"/>
                </a:solidFill>
                <a:latin typeface="Palatino Linotype" pitchFamily="18" charset="0"/>
              </a:rPr>
              <a:t>Income matters for consumption… but not very much! </a:t>
            </a:r>
            <a:endParaRPr lang="en-US" sz="2000" dirty="0">
              <a:solidFill>
                <a:srgbClr val="0070C0"/>
              </a:solidFill>
              <a:latin typeface="Palatino Linotype" pitchFamily="18" charset="0"/>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799034" y="100128"/>
            <a:ext cx="3638550" cy="8143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16085" y="3276600"/>
            <a:ext cx="8074162"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77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remember one thing we worry about for a zero result</a:t>
            </a:r>
            <a:endParaRPr lang="en-US" dirty="0"/>
          </a:p>
        </p:txBody>
      </p:sp>
      <p:sp>
        <p:nvSpPr>
          <p:cNvPr id="3" name="Content Placeholder 2"/>
          <p:cNvSpPr>
            <a:spLocks noGrp="1"/>
          </p:cNvSpPr>
          <p:nvPr>
            <p:ph idx="1"/>
          </p:nvPr>
        </p:nvSpPr>
        <p:spPr/>
        <p:txBody>
          <a:bodyPr/>
          <a:lstStyle/>
          <a:p>
            <a:r>
              <a:rPr lang="en-US" sz="2400" dirty="0" smtClean="0"/>
              <a:t>Measurement error.  What if consumption would respond to correctly measured income?</a:t>
            </a:r>
          </a:p>
          <a:p>
            <a:r>
              <a:rPr lang="en-US" sz="2400" dirty="0" smtClean="0"/>
              <a:t>Review classical measurement error.  Forget momentarily about the fixed effect and suppose the true model is</a:t>
            </a:r>
          </a:p>
          <a:p>
            <a:endParaRPr lang="en-US" sz="2000" dirty="0" smtClean="0"/>
          </a:p>
          <a:p>
            <a:r>
              <a:rPr lang="en-US" sz="2400" dirty="0" smtClean="0"/>
              <a:t>But you observe</a:t>
            </a:r>
          </a:p>
          <a:p>
            <a:endParaRPr lang="en-US" dirty="0" smtClean="0"/>
          </a:p>
          <a:p>
            <a:r>
              <a:rPr lang="en-US" sz="2400" dirty="0" smtClean="0"/>
              <a:t>And you estimate</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352800"/>
            <a:ext cx="2865474"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1437" y="4419600"/>
            <a:ext cx="2262963" cy="551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693" y="5505450"/>
            <a:ext cx="3930162"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9739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Measurement error biases the estimated coefficient downwards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638" y="1600200"/>
            <a:ext cx="587089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Brace 3"/>
          <p:cNvSpPr/>
          <p:nvPr/>
        </p:nvSpPr>
        <p:spPr>
          <a:xfrm rot="16200000" flipH="1">
            <a:off x="4479590" y="3848100"/>
            <a:ext cx="296694" cy="1295401"/>
          </a:xfrm>
          <a:prstGeom prst="rightBrace">
            <a:avLst>
              <a:gd name="adj1" fmla="val 2748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581402" y="4724400"/>
            <a:ext cx="4114798" cy="1200329"/>
          </a:xfrm>
          <a:prstGeom prst="rect">
            <a:avLst/>
          </a:prstGeom>
          <a:noFill/>
        </p:spPr>
        <p:txBody>
          <a:bodyPr wrap="square" rtlCol="0">
            <a:spAutoFit/>
          </a:bodyPr>
          <a:lstStyle/>
          <a:p>
            <a:r>
              <a:rPr lang="en-US" dirty="0" smtClean="0">
                <a:solidFill>
                  <a:srgbClr val="0070C0"/>
                </a:solidFill>
                <a:latin typeface="Palatino Linotype" pitchFamily="18" charset="0"/>
              </a:rPr>
              <a:t>Signal to noise ratio: the greater is the variance in the measurement error relative to the variance in the true </a:t>
            </a:r>
            <a:r>
              <a:rPr lang="en-US" i="1" dirty="0" smtClean="0">
                <a:solidFill>
                  <a:srgbClr val="0070C0"/>
                </a:solidFill>
                <a:latin typeface="Palatino Linotype" pitchFamily="18" charset="0"/>
              </a:rPr>
              <a:t>y*</a:t>
            </a:r>
            <a:r>
              <a:rPr lang="en-US" dirty="0" smtClean="0">
                <a:solidFill>
                  <a:srgbClr val="0070C0"/>
                </a:solidFill>
                <a:latin typeface="Palatino Linotype" pitchFamily="18" charset="0"/>
              </a:rPr>
              <a:t>, the greater is the downward bias</a:t>
            </a:r>
            <a:endParaRPr lang="en-US" dirty="0">
              <a:solidFill>
                <a:srgbClr val="0070C0"/>
              </a:solidFill>
              <a:latin typeface="Palatino Linotype" pitchFamily="18" charset="0"/>
            </a:endParaRPr>
          </a:p>
        </p:txBody>
      </p:sp>
    </p:spTree>
    <p:extLst>
      <p:ext uri="{BB962C8B-B14F-4D97-AF65-F5344CB8AC3E}">
        <p14:creationId xmlns:p14="http://schemas.microsoft.com/office/powerpoint/2010/main" val="1667975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differencing can exacerbate measurement error</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endParaRPr lang="en-US" sz="2000" dirty="0" smtClean="0"/>
          </a:p>
          <a:p>
            <a:pPr marL="0" indent="0">
              <a:buNone/>
            </a:pPr>
            <a:r>
              <a:rPr lang="en-US" sz="2000" dirty="0" smtClean="0"/>
              <a:t>Where we used			         and</a:t>
            </a:r>
          </a:p>
          <a:p>
            <a:pPr marL="0" indent="0">
              <a:buNone/>
            </a:pPr>
            <a:endParaRPr lang="en-US" sz="2000" dirty="0"/>
          </a:p>
          <a:p>
            <a:pPr marL="0" indent="0">
              <a:buNone/>
            </a:pPr>
            <a:endParaRPr lang="en-US" sz="2000" dirty="0" smtClean="0"/>
          </a:p>
          <a:p>
            <a:pPr marL="0" indent="0">
              <a:buNone/>
            </a:pPr>
            <a:r>
              <a:rPr lang="en-US" sz="2000" dirty="0" smtClean="0"/>
              <a:t>Then as </a:t>
            </a:r>
            <a:r>
              <a:rPr lang="el-GR" sz="2000" i="1" dirty="0" smtClean="0"/>
              <a:t>ρ</a:t>
            </a:r>
            <a:r>
              <a:rPr lang="en-US" sz="2000" i="1" baseline="-25000" dirty="0" smtClean="0"/>
              <a:t>y*</a:t>
            </a:r>
            <a:r>
              <a:rPr lang="en-US" sz="2000" dirty="0" smtClean="0"/>
              <a:t> approaches 1, the probability limit of </a:t>
            </a:r>
            <a:r>
              <a:rPr lang="en-US" sz="2000" i="1" dirty="0"/>
              <a:t>β</a:t>
            </a:r>
            <a:r>
              <a:rPr lang="en-US" sz="2000" i="1" baseline="-25000" dirty="0"/>
              <a:t>FD </a:t>
            </a:r>
            <a:r>
              <a:rPr lang="en-US" sz="2000" dirty="0" smtClean="0"/>
              <a:t>approaches 0, no matter the true value!</a:t>
            </a:r>
          </a:p>
          <a:p>
            <a:pPr marL="0" indent="0">
              <a:buNone/>
            </a:pPr>
            <a:endParaRPr lang="en-US"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4495799" cy="2442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267200"/>
            <a:ext cx="2343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999" y="4876800"/>
            <a:ext cx="14382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0388" y="4876800"/>
            <a:ext cx="30289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6964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13676</TotalTime>
  <Words>2995</Words>
  <Application>Microsoft Office PowerPoint</Application>
  <PresentationFormat>On-screen Show (4:3)</PresentationFormat>
  <Paragraphs>316</Paragraphs>
  <Slides>38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Cambria Math</vt:lpstr>
      <vt:lpstr>Palatino Linotype</vt:lpstr>
      <vt:lpstr>Wingdings</vt:lpstr>
      <vt:lpstr>Office Theme</vt:lpstr>
      <vt:lpstr>Testing Risk Sharing Models</vt:lpstr>
      <vt:lpstr>Check Bardhan and Udry for some other interesting baseline models</vt:lpstr>
      <vt:lpstr>Townsend (1994): test for Pareto-efficient risk pooling in a village</vt:lpstr>
      <vt:lpstr>PowerPoint Presentation</vt:lpstr>
      <vt:lpstr>Estimating equation</vt:lpstr>
      <vt:lpstr>Panel regressions (within village)</vt:lpstr>
      <vt:lpstr>But remember one thing we worry about for a zero result</vt:lpstr>
      <vt:lpstr>Measurement error biases the estimated coefficient downwards</vt:lpstr>
      <vt:lpstr>First differencing can exacerbate measurement error</vt:lpstr>
      <vt:lpstr>FE vs FD with measurement error</vt:lpstr>
      <vt:lpstr>Conclusions</vt:lpstr>
      <vt:lpstr>Extensions</vt:lpstr>
      <vt:lpstr>Paxson (1992): test the Permanent Income Hypothesis</vt:lpstr>
      <vt:lpstr>A side excursion: using weather variation to estimate transitory income shocks</vt:lpstr>
      <vt:lpstr>So maximizing the theoretical probability of monotonicity is one way to choose instrument</vt:lpstr>
      <vt:lpstr>Concern over serial correlation</vt:lpstr>
      <vt:lpstr>Serial correlation in Paxson’s paper</vt:lpstr>
      <vt:lpstr>But in other cases, rainfall does actually change over time</vt:lpstr>
      <vt:lpstr>Measure of savings</vt:lpstr>
      <vt:lpstr>Constructing the estimating equation</vt:lpstr>
      <vt:lpstr>Constructing the estimating equation</vt:lpstr>
      <vt:lpstr>Constructing the estimating equation</vt:lpstr>
      <vt:lpstr>Results</vt:lpstr>
      <vt:lpstr>Joint test of significance of rainfall and land ownership variables</vt:lpstr>
      <vt:lpstr>Use the structural model to estimate marginal propensities to consume</vt:lpstr>
      <vt:lpstr>Rosenzweig and Wolpin’s critique</vt:lpstr>
      <vt:lpstr>A simplified version of their model</vt:lpstr>
      <vt:lpstr>Implications for test of the permanent income hypothesis</vt:lpstr>
      <vt:lpstr>Their overall point</vt:lpstr>
      <vt:lpstr>Munshi and Rosenzweig 2006</vt:lpstr>
      <vt:lpstr>Ligon, Thomas and Worrall</vt:lpstr>
      <vt:lpstr>Limited commitment models</vt:lpstr>
      <vt:lpstr>Set-up</vt:lpstr>
      <vt:lpstr>What is a contract?</vt:lpstr>
      <vt:lpstr>Gain from risk-sharing</vt:lpstr>
      <vt:lpstr>In two household case,  sustainable if</vt:lpstr>
      <vt:lpstr>Notes on sustainable + efficient contracts</vt:lpstr>
      <vt:lpstr>Testing the model</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Intra-household allocation</dc:title>
  <dc:creator>Rachel</dc:creator>
  <cp:lastModifiedBy>Rachel Heath</cp:lastModifiedBy>
  <cp:revision>168</cp:revision>
  <cp:lastPrinted>2013-10-17T20:24:40Z</cp:lastPrinted>
  <dcterms:created xsi:type="dcterms:W3CDTF">2013-04-12T16:08:32Z</dcterms:created>
  <dcterms:modified xsi:type="dcterms:W3CDTF">2019-04-17T17:54:50Z</dcterms:modified>
</cp:coreProperties>
</file>