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82" r:id="rId4"/>
    <p:sldId id="283" r:id="rId5"/>
    <p:sldId id="284" r:id="rId6"/>
    <p:sldId id="258" r:id="rId7"/>
    <p:sldId id="260" r:id="rId8"/>
    <p:sldId id="261" r:id="rId9"/>
    <p:sldId id="286" r:id="rId10"/>
    <p:sldId id="262" r:id="rId11"/>
    <p:sldId id="263" r:id="rId12"/>
    <p:sldId id="264" r:id="rId13"/>
    <p:sldId id="257" r:id="rId14"/>
    <p:sldId id="275" r:id="rId15"/>
    <p:sldId id="259" r:id="rId16"/>
    <p:sldId id="265" r:id="rId17"/>
    <p:sldId id="277" r:id="rId18"/>
    <p:sldId id="266" r:id="rId19"/>
    <p:sldId id="278" r:id="rId20"/>
    <p:sldId id="279" r:id="rId21"/>
    <p:sldId id="280" r:id="rId22"/>
    <p:sldId id="285" r:id="rId23"/>
    <p:sldId id="287" r:id="rId24"/>
    <p:sldId id="288" r:id="rId25"/>
    <p:sldId id="269" r:id="rId26"/>
    <p:sldId id="270" r:id="rId27"/>
    <p:sldId id="290" r:id="rId28"/>
    <p:sldId id="291" r:id="rId29"/>
    <p:sldId id="272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60"/>
  </p:normalViewPr>
  <p:slideViewPr>
    <p:cSldViewPr>
      <p:cViewPr varScale="1">
        <p:scale>
          <a:sx n="109" d="100"/>
          <a:sy n="109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6CF58-7245-4DCE-9043-63B8E66BB34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4510-A411-43A8-A13F-97292851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that shadow value of labor can be estimated even if </a:t>
            </a:r>
            <a:r>
              <a:rPr lang="en-US" dirty="0" err="1" smtClean="0"/>
              <a:t>separability</a:t>
            </a:r>
            <a:r>
              <a:rPr lang="en-US" dirty="0" smtClean="0"/>
              <a:t> does not hold:</a:t>
            </a:r>
            <a:r>
              <a:rPr lang="en-US" baseline="0" dirty="0" smtClean="0"/>
              <a:t> </a:t>
            </a:r>
            <a:r>
              <a:rPr lang="en-US" sz="2600" dirty="0" smtClean="0"/>
              <a:t>Budget may be nonlinear in hours worked, but he linearizes the budget constraint near the optimum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doesn’t necessarily tell us whether agricultural household model is true, but suggests when we may be especially unlikely to see </a:t>
            </a:r>
            <a:r>
              <a:rPr lang="en-US" baseline="0" dirty="0" err="1" smtClean="0"/>
              <a:t>separability</a:t>
            </a:r>
            <a:r>
              <a:rPr lang="en-US" baseline="0" dirty="0" smtClean="0"/>
              <a:t> between production and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prima</a:t>
            </a:r>
            <a:r>
              <a:rPr lang="en-US" baseline="0" dirty="0" smtClean="0"/>
              <a:t> facie it seems like we’re in some gray area where markets work but not perfectly.  The better markets function, the closer we will get to </a:t>
            </a:r>
            <a:r>
              <a:rPr lang="en-US" baseline="0" dirty="0" err="1" smtClean="0"/>
              <a:t>separability</a:t>
            </a:r>
            <a:r>
              <a:rPr lang="en-US" baseline="0" dirty="0" smtClean="0"/>
              <a:t>.  </a:t>
            </a:r>
            <a:r>
              <a:rPr lang="en-US" dirty="0" smtClean="0"/>
              <a:t>Note seasonality</a:t>
            </a:r>
            <a:r>
              <a:rPr lang="en-US" baseline="0" dirty="0" smtClean="0"/>
              <a:t> – we’ll come back to this from time to time throughout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Remember, profit</a:t>
            </a:r>
            <a:r>
              <a:rPr lang="en-US" baseline="0" dirty="0" smtClean="0"/>
              <a:t> is a function of </a:t>
            </a:r>
            <a:r>
              <a:rPr lang="en-US" baseline="0" dirty="0" err="1" smtClean="0"/>
              <a:t>exog</a:t>
            </a:r>
            <a:r>
              <a:rPr lang="en-US" baseline="0" dirty="0" smtClean="0"/>
              <a:t> variables (e.g. </a:t>
            </a:r>
            <a:r>
              <a:rPr lang="en-US" baseline="0" dirty="0" err="1" smtClean="0"/>
              <a:t>w,r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a lower quantity of labor bought/sold doesn’t mean labor market doesn’t work, </a:t>
            </a:r>
            <a:r>
              <a:rPr lang="en-US" baseline="0" dirty="0" err="1" smtClean="0"/>
              <a:t>hh’s</a:t>
            </a:r>
            <a:r>
              <a:rPr lang="en-US" baseline="0" dirty="0" smtClean="0"/>
              <a:t> could be relatively homogenous – but hard to argue market doesn’t work if there’s this much fluidity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worried about things (like</a:t>
            </a:r>
            <a:r>
              <a:rPr lang="en-US" baseline="0" dirty="0" smtClean="0"/>
              <a:t> productivity shocks) that would lead </a:t>
            </a:r>
            <a:r>
              <a:rPr lang="en-US" baseline="0" dirty="0" err="1" smtClean="0"/>
              <a:t>hh’s</a:t>
            </a:r>
            <a:r>
              <a:rPr lang="en-US" baseline="0" dirty="0" smtClean="0"/>
              <a:t> to use more labor – are they correlated with demographics?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Broadly, any reason why hired labor not</a:t>
            </a:r>
            <a:r>
              <a:rPr lang="en-US" baseline="0" dirty="0" smtClean="0"/>
              <a:t> a perfect substitute for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Overall, no one test</a:t>
            </a:r>
            <a:r>
              <a:rPr lang="en-US" baseline="0" dirty="0" smtClean="0"/>
              <a:t> is perfect but together </a:t>
            </a:r>
            <a:r>
              <a:rPr lang="en-US" dirty="0" smtClean="0"/>
              <a:t>very convincing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have extremes</a:t>
            </a:r>
            <a:r>
              <a:rPr lang="en-US" baseline="0" dirty="0" smtClean="0"/>
              <a:t>, going from completely missing labor market (surplus labor) to perfect labor markets (MPL = wage)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4510-A411-43A8-A13F-97292851DC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C331-E3FD-4462-B270-22C2CB248BD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1CD1-5A59-48F5-AD4E-156A3C0E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the agricultural household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Econ 591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Rachel Heath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4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Schultz (1964)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of the earliest natural experiment studies</a:t>
            </a:r>
          </a:p>
          <a:p>
            <a:r>
              <a:rPr lang="en-US" dirty="0"/>
              <a:t>Studies the </a:t>
            </a:r>
            <a:r>
              <a:rPr lang="en-US" dirty="0" smtClean="0"/>
              <a:t>1917-1918  influenza epidemic in India, </a:t>
            </a:r>
            <a:r>
              <a:rPr lang="en-US" dirty="0"/>
              <a:t>which killed 6% of </a:t>
            </a:r>
            <a:r>
              <a:rPr lang="en-US" dirty="0" smtClean="0"/>
              <a:t>the population </a:t>
            </a:r>
            <a:r>
              <a:rPr lang="en-US" dirty="0"/>
              <a:t>and reduced the workforce by about 8%</a:t>
            </a:r>
          </a:p>
          <a:p>
            <a:pPr lvl="1"/>
            <a:r>
              <a:rPr lang="en-US" dirty="0"/>
              <a:t>Idea: if there really was 25% surplus labor, then agricultural </a:t>
            </a:r>
            <a:r>
              <a:rPr lang="en-US" dirty="0" smtClean="0"/>
              <a:t>output would </a:t>
            </a:r>
            <a:r>
              <a:rPr lang="en-US" dirty="0"/>
              <a:t>not fall!</a:t>
            </a:r>
          </a:p>
          <a:p>
            <a:r>
              <a:rPr lang="en-US" dirty="0"/>
              <a:t>Empirics:</a:t>
            </a:r>
          </a:p>
          <a:p>
            <a:pPr lvl="1"/>
            <a:r>
              <a:rPr lang="en-US" dirty="0"/>
              <a:t>Compares output in </a:t>
            </a:r>
            <a:r>
              <a:rPr lang="en-US" dirty="0" smtClean="0"/>
              <a:t>1919-1920 </a:t>
            </a:r>
            <a:r>
              <a:rPr lang="en-US" dirty="0"/>
              <a:t>to 1916-1917, which had </a:t>
            </a:r>
            <a:r>
              <a:rPr lang="en-US" dirty="0" smtClean="0"/>
              <a:t>similar weather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whether provinces with greater </a:t>
            </a:r>
            <a:r>
              <a:rPr lang="en-US" dirty="0" smtClean="0"/>
              <a:t>influenza </a:t>
            </a:r>
            <a:r>
              <a:rPr lang="en-US" dirty="0"/>
              <a:t>deaths had </a:t>
            </a:r>
            <a:r>
              <a:rPr lang="en-US" dirty="0" smtClean="0"/>
              <a:t>greater declines </a:t>
            </a:r>
            <a:r>
              <a:rPr lang="en-US" dirty="0"/>
              <a:t>in output</a:t>
            </a:r>
          </a:p>
          <a:p>
            <a:pPr lvl="1"/>
            <a:r>
              <a:rPr lang="en-US" dirty="0"/>
              <a:t>Examines acres sown, </a:t>
            </a:r>
            <a:r>
              <a:rPr lang="en-US" dirty="0" smtClean="0"/>
              <a:t>since </a:t>
            </a:r>
            <a:r>
              <a:rPr lang="en-US" dirty="0"/>
              <a:t>does not have direct data on output</a:t>
            </a:r>
          </a:p>
        </p:txBody>
      </p:sp>
    </p:spTree>
    <p:extLst>
      <p:ext uri="{BB962C8B-B14F-4D97-AF65-F5344CB8AC3E}">
        <p14:creationId xmlns:p14="http://schemas.microsoft.com/office/powerpoint/2010/main" val="369739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562600" cy="49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Finds an elasticity of output with respect to population of 0.4</a:t>
            </a:r>
          </a:p>
          <a:p>
            <a:pPr lvl="1"/>
            <a:r>
              <a:rPr lang="en-US" dirty="0" smtClean="0"/>
              <a:t> statistically different from zero, with only 10 states!</a:t>
            </a:r>
          </a:p>
          <a:p>
            <a:r>
              <a:rPr lang="en-US" dirty="0" err="1" smtClean="0"/>
              <a:t>Amartya</a:t>
            </a:r>
            <a:r>
              <a:rPr lang="en-US" dirty="0"/>
              <a:t> </a:t>
            </a:r>
            <a:r>
              <a:rPr lang="en-US" dirty="0" err="1" smtClean="0"/>
              <a:t>Sen’s</a:t>
            </a:r>
            <a:r>
              <a:rPr lang="en-US" dirty="0" smtClean="0"/>
              <a:t> critique (1967)</a:t>
            </a:r>
          </a:p>
          <a:p>
            <a:pPr lvl="1"/>
            <a:r>
              <a:rPr lang="en-US" dirty="0" smtClean="0"/>
              <a:t>Surplus labor of N% understood to mean that </a:t>
            </a:r>
            <a:r>
              <a:rPr lang="en-US" i="1" dirty="0" smtClean="0"/>
              <a:t>there exists a pattern of withdrawal over families and regions </a:t>
            </a:r>
            <a:r>
              <a:rPr lang="en-US" dirty="0" smtClean="0"/>
              <a:t>such that an N% withdrawal of the labor force from a rural economy will keep output unchanged</a:t>
            </a:r>
          </a:p>
          <a:p>
            <a:pPr lvl="1"/>
            <a:r>
              <a:rPr lang="en-US" dirty="0" smtClean="0"/>
              <a:t>How do we know the flu killed the “surplus labor”?</a:t>
            </a:r>
          </a:p>
          <a:p>
            <a:pPr lvl="2"/>
            <a:r>
              <a:rPr lang="en-US" dirty="0" smtClean="0"/>
              <a:t>E.g., what if each family has one surplus laborer, but the flu tended to wipe out whole families</a:t>
            </a:r>
          </a:p>
          <a:p>
            <a:pPr marL="571500" indent="-457200"/>
            <a:r>
              <a:rPr lang="en-US" dirty="0" smtClean="0"/>
              <a:t>Still, a very influential paper –  a (very) early example of using an exogenous shock + diff-in-diff strategy to test a commonly-held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Benjamin 1992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separability</a:t>
            </a:r>
            <a:r>
              <a:rPr lang="en-US" dirty="0" smtClean="0"/>
              <a:t>: do household characteristics affect labor demand?</a:t>
            </a:r>
          </a:p>
          <a:p>
            <a:r>
              <a:rPr lang="en-US" dirty="0" smtClean="0"/>
              <a:t>Premise: in a world of </a:t>
            </a:r>
            <a:r>
              <a:rPr lang="en-US" dirty="0" err="1" smtClean="0"/>
              <a:t>separability</a:t>
            </a:r>
            <a:r>
              <a:rPr lang="en-US" dirty="0" smtClean="0"/>
              <a:t>, labor demand on a household’s farm should be unrelated to household characteristics</a:t>
            </a:r>
          </a:p>
          <a:p>
            <a:pPr lvl="1"/>
            <a:r>
              <a:rPr lang="en-US" dirty="0" smtClean="0"/>
              <a:t>E.g. Household size, number of children</a:t>
            </a:r>
          </a:p>
          <a:p>
            <a:pPr lvl="1"/>
            <a:r>
              <a:rPr lang="en-US" dirty="0" smtClean="0"/>
              <a:t>Instead, they can buy or sell labor at wage </a:t>
            </a:r>
            <a:r>
              <a:rPr lang="en-US" i="1" dirty="0" smtClean="0"/>
              <a:t>w</a:t>
            </a:r>
            <a:r>
              <a:rPr lang="en-US" dirty="0" smtClean="0"/>
              <a:t>, and only variables in the profit equation should affect labor demand (amount and quality of land, prices of inputs, etc.)</a:t>
            </a:r>
          </a:p>
          <a:p>
            <a:pPr lvl="1"/>
            <a:r>
              <a:rPr lang="en-US" dirty="0" smtClean="0"/>
              <a:t>If household characteristics do matter, then presumably there are some transaction costs to hiring in/out labor</a:t>
            </a:r>
          </a:p>
          <a:p>
            <a:pPr lvl="2"/>
            <a:r>
              <a:rPr lang="en-US" dirty="0" smtClean="0"/>
              <a:t>And by implication the marginal product of households’ own labor is less than the outside wage (but not necessarily zero)</a:t>
            </a:r>
          </a:p>
          <a:p>
            <a:r>
              <a:rPr lang="en-US" dirty="0" smtClean="0"/>
              <a:t>Use 1980 data on Indonesian rice farmers</a:t>
            </a:r>
          </a:p>
        </p:txBody>
      </p:sp>
    </p:spTree>
    <p:extLst>
      <p:ext uri="{BB962C8B-B14F-4D97-AF65-F5344CB8AC3E}">
        <p14:creationId xmlns:p14="http://schemas.microsoft.com/office/powerpoint/2010/main" val="124849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 facie evidence that labor markets function well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" y="1676400"/>
            <a:ext cx="82677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6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Labor usage (L) as a function of the market wage (w), amount of land (A) … and household characteristics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’s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52775"/>
            <a:ext cx="766636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19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868" y="4991100"/>
            <a:ext cx="4460132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73027" y="152400"/>
            <a:ext cx="4267200" cy="2620962"/>
          </a:xfrm>
        </p:spPr>
        <p:txBody>
          <a:bodyPr/>
          <a:lstStyle/>
          <a:p>
            <a:r>
              <a:rPr lang="en-US" dirty="0" smtClean="0"/>
              <a:t>Key result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00" y="4495800"/>
            <a:ext cx="4038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Cannot reject the null that demographics do not matter: evidence in favor of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0" y="39721"/>
            <a:ext cx="4630355" cy="72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868" y="4991100"/>
            <a:ext cx="4460132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Do you buy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2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Endogeneity</a:t>
            </a:r>
            <a:r>
              <a:rPr lang="en-US" dirty="0" smtClean="0"/>
              <a:t>: correlation between </a:t>
            </a:r>
            <a:r>
              <a:rPr lang="el-GR" dirty="0" smtClean="0"/>
              <a:t>ε</a:t>
            </a:r>
            <a:r>
              <a:rPr lang="en-US" dirty="0" smtClean="0"/>
              <a:t> and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endParaRPr lang="en-US" i="1" baseline="-25000" dirty="0"/>
          </a:p>
          <a:p>
            <a:pPr lvl="1"/>
            <a:r>
              <a:rPr lang="en-US" dirty="0" smtClean="0"/>
              <a:t>Especially because land quality is unobserved</a:t>
            </a:r>
          </a:p>
          <a:p>
            <a:pPr lvl="2"/>
            <a:r>
              <a:rPr lang="en-US" dirty="0" smtClean="0"/>
              <a:t>E.g. good land raises income and the family can afford more kids</a:t>
            </a:r>
          </a:p>
          <a:p>
            <a:pPr lvl="2"/>
            <a:r>
              <a:rPr lang="en-US" dirty="0" smtClean="0"/>
              <a:t>And also, ceteris paribus, use more labor – </a:t>
            </a:r>
            <a:r>
              <a:rPr lang="en-US" i="1" dirty="0" smtClean="0"/>
              <a:t>if</a:t>
            </a:r>
            <a:r>
              <a:rPr lang="en-US" dirty="0" smtClean="0"/>
              <a:t> land quality and labor are complementary inputs</a:t>
            </a:r>
          </a:p>
          <a:p>
            <a:pPr lvl="1"/>
            <a:r>
              <a:rPr lang="en-US" dirty="0" smtClean="0"/>
              <a:t>Benjamin’s solution: district controls (including soil quality), cluster fixed effects, controls for age, education, and other qualities of </a:t>
            </a:r>
            <a:r>
              <a:rPr lang="en-US" dirty="0" err="1" smtClean="0"/>
              <a:t>hh</a:t>
            </a:r>
            <a:r>
              <a:rPr lang="en-US" dirty="0" smtClean="0"/>
              <a:t> head</a:t>
            </a:r>
          </a:p>
          <a:p>
            <a:r>
              <a:rPr lang="en-US" dirty="0" smtClean="0"/>
              <a:t>Zero result</a:t>
            </a:r>
          </a:p>
          <a:p>
            <a:pPr lvl="1"/>
            <a:r>
              <a:rPr lang="en-US" dirty="0" smtClean="0"/>
              <a:t>Do you have correct functional form? Benjamin’s solution: tries more flexible trans-log</a:t>
            </a:r>
          </a:p>
          <a:p>
            <a:pPr lvl="1"/>
            <a:r>
              <a:rPr lang="en-US" dirty="0" smtClean="0"/>
              <a:t>Classical measurement error in demographics?</a:t>
            </a:r>
          </a:p>
          <a:p>
            <a:r>
              <a:rPr lang="en-US" dirty="0" smtClean="0"/>
              <a:t>Family labor reported more accurately than hired labor?</a:t>
            </a:r>
          </a:p>
          <a:p>
            <a:pPr lvl="1"/>
            <a:r>
              <a:rPr lang="en-US" dirty="0" smtClean="0"/>
              <a:t>But this may lead to false rejection of </a:t>
            </a:r>
            <a:r>
              <a:rPr lang="en-US" dirty="0" err="1" smtClean="0"/>
              <a:t>separability</a:t>
            </a:r>
            <a:r>
              <a:rPr lang="en-US" dirty="0" smtClean="0"/>
              <a:t> (would look like demographics predict labor … as you can measure it)</a:t>
            </a:r>
          </a:p>
          <a:p>
            <a:pPr lvl="1"/>
            <a:r>
              <a:rPr lang="en-US" dirty="0" err="1" smtClean="0"/>
              <a:t>LaFave</a:t>
            </a:r>
            <a:r>
              <a:rPr lang="en-US" dirty="0" smtClean="0"/>
              <a:t> and Thomas (</a:t>
            </a:r>
            <a:r>
              <a:rPr lang="en-US" dirty="0" smtClean="0"/>
              <a:t>2016) </a:t>
            </a:r>
            <a:r>
              <a:rPr lang="en-US" dirty="0" smtClean="0"/>
              <a:t>suggest though that the measurement error is more likely in family labor. (More on them in just a bit.  But that does seem plausible.)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8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LaFave</a:t>
            </a:r>
            <a:r>
              <a:rPr lang="en-US" dirty="0" smtClean="0"/>
              <a:t> and Thomas (</a:t>
            </a:r>
            <a:r>
              <a:rPr lang="en-US" dirty="0" smtClean="0"/>
              <a:t>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premise: revisit Benjamin test with panel data</a:t>
            </a:r>
          </a:p>
          <a:p>
            <a:pPr lvl="1"/>
            <a:r>
              <a:rPr lang="en-US" dirty="0" smtClean="0"/>
              <a:t>Still Indonesia</a:t>
            </a:r>
          </a:p>
          <a:p>
            <a:pPr lvl="1"/>
            <a:r>
              <a:rPr lang="en-US" dirty="0" smtClean="0"/>
              <a:t>But 20 years later (argue if anything, markets have gotten thicker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separability</a:t>
            </a:r>
            <a:r>
              <a:rPr lang="en-US" dirty="0" smtClean="0">
                <a:sym typeface="Wingdings" panose="05000000000000000000" pitchFamily="2" charset="2"/>
              </a:rPr>
              <a:t> even more likely)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Carefully collected production data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Remind us that Benjamin’s data from a survey intended mainly to measure consumption.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Underestimate household labor?  E.g.  Benjamin’s data implies that “one household member worked on the farm for one day in each fortnight of the previous year” (p. 1942)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Fortnight = two weeks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Sidenote</a:t>
            </a:r>
            <a:r>
              <a:rPr lang="en-US" dirty="0" smtClean="0">
                <a:sym typeface="Wingdings" panose="05000000000000000000" pitchFamily="2" charset="2"/>
              </a:rPr>
              <a:t>: this is a really nice example of how to politely explain divergent findings with previous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quick extensions to AHM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textbook for more detail</a:t>
            </a:r>
          </a:p>
          <a:p>
            <a:r>
              <a:rPr lang="en-US" dirty="0" smtClean="0"/>
              <a:t>Extension One: Dynamic model</a:t>
            </a:r>
          </a:p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err="1"/>
              <a:t>c</a:t>
            </a:r>
            <a:r>
              <a:rPr lang="en-US" i="1" baseline="-25000" dirty="0" err="1"/>
              <a:t>st</a:t>
            </a:r>
            <a:r>
              <a:rPr lang="en-US" i="1" dirty="0"/>
              <a:t> </a:t>
            </a:r>
            <a:r>
              <a:rPr lang="en-US" dirty="0"/>
              <a:t>be a vector of consumption goods in state </a:t>
            </a:r>
            <a:r>
              <a:rPr lang="en-US" i="1" dirty="0"/>
              <a:t>s</a:t>
            </a:r>
            <a:r>
              <a:rPr lang="en-US" dirty="0"/>
              <a:t> of period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Assuming complete markets in Arrow securities</a:t>
            </a:r>
          </a:p>
          <a:p>
            <a:pPr lvl="1"/>
            <a:r>
              <a:rPr lang="en-US" dirty="0" smtClean="0"/>
              <a:t>Recall this allows household to buy contracts that pay off in different states of the world</a:t>
            </a:r>
          </a:p>
          <a:p>
            <a:pPr lvl="1"/>
            <a:r>
              <a:rPr lang="en-US" dirty="0" smtClean="0"/>
              <a:t>Allowing for full insurance against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7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would labor markets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Assume no land market and focus on whether labor market fails.  They list some reasons why:</a:t>
            </a:r>
          </a:p>
          <a:p>
            <a:r>
              <a:rPr lang="en-US" dirty="0" smtClean="0"/>
              <a:t>Farm specific experience (</a:t>
            </a:r>
            <a:r>
              <a:rPr lang="en-US" dirty="0" err="1" smtClean="0"/>
              <a:t>Rosenzweig</a:t>
            </a:r>
            <a:r>
              <a:rPr lang="en-US" dirty="0" smtClean="0"/>
              <a:t> and </a:t>
            </a:r>
            <a:r>
              <a:rPr lang="en-US" dirty="0" err="1" smtClean="0"/>
              <a:t>Wolpin</a:t>
            </a:r>
            <a:r>
              <a:rPr lang="en-US" dirty="0" smtClean="0"/>
              <a:t> </a:t>
            </a:r>
            <a:r>
              <a:rPr lang="en-US" dirty="0" smtClean="0"/>
              <a:t>1993 argues </a:t>
            </a:r>
            <a:r>
              <a:rPr lang="en-US" dirty="0" smtClean="0"/>
              <a:t>this) or preference for working on your own </a:t>
            </a:r>
            <a:r>
              <a:rPr lang="en-US" dirty="0" smtClean="0"/>
              <a:t>farm</a:t>
            </a:r>
          </a:p>
          <a:p>
            <a:r>
              <a:rPr lang="en-US" dirty="0" smtClean="0"/>
              <a:t>Asymmetric information</a:t>
            </a:r>
            <a:endParaRPr lang="en-US" dirty="0" smtClean="0"/>
          </a:p>
          <a:p>
            <a:pPr lvl="1"/>
            <a:r>
              <a:rPr lang="en-US" dirty="0" smtClean="0"/>
              <a:t>Tendency to shirk + monitoring costs (that are cheaper within family): </a:t>
            </a:r>
            <a:r>
              <a:rPr lang="en-US" dirty="0" smtClean="0"/>
              <a:t>(</a:t>
            </a:r>
            <a:r>
              <a:rPr lang="en-US" dirty="0" err="1" smtClean="0"/>
              <a:t>Rosenzweig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Wolpin</a:t>
            </a:r>
            <a:r>
              <a:rPr lang="en-US" dirty="0"/>
              <a:t> </a:t>
            </a:r>
            <a:r>
              <a:rPr lang="en-US" dirty="0" smtClean="0"/>
              <a:t>1993; </a:t>
            </a:r>
            <a:r>
              <a:rPr lang="en-US" dirty="0" err="1"/>
              <a:t>Bharadwaj</a:t>
            </a:r>
            <a:r>
              <a:rPr lang="en-US" dirty="0"/>
              <a:t> </a:t>
            </a:r>
            <a:r>
              <a:rPr lang="en-US" dirty="0" smtClean="0"/>
              <a:t>2014)</a:t>
            </a:r>
          </a:p>
          <a:p>
            <a:pPr lvl="1"/>
            <a:r>
              <a:rPr lang="en-US" dirty="0" smtClean="0"/>
              <a:t>Unobserved productivity</a:t>
            </a:r>
            <a:endParaRPr lang="en-US" dirty="0" smtClean="0"/>
          </a:p>
          <a:p>
            <a:r>
              <a:rPr lang="en-US" dirty="0" smtClean="0"/>
              <a:t>Transaction costs</a:t>
            </a:r>
          </a:p>
          <a:p>
            <a:pPr lvl="1"/>
            <a:r>
              <a:rPr lang="en-US" dirty="0" smtClean="0"/>
              <a:t>E.g. travel </a:t>
            </a:r>
            <a:r>
              <a:rPr lang="en-US" dirty="0" smtClean="0"/>
              <a:t>time (emphasized in Foster and </a:t>
            </a:r>
            <a:r>
              <a:rPr lang="en-US" dirty="0" err="1" smtClean="0"/>
              <a:t>Rosenzweig</a:t>
            </a:r>
            <a:r>
              <a:rPr lang="en-US" dirty="0" smtClean="0"/>
              <a:t> 2018)</a:t>
            </a:r>
            <a:endParaRPr lang="en-US" dirty="0" smtClean="0"/>
          </a:p>
          <a:p>
            <a:r>
              <a:rPr lang="en-US" dirty="0" smtClean="0"/>
              <a:t>Any other frictions that would manifest as unemployment in rural labor markets</a:t>
            </a:r>
          </a:p>
          <a:p>
            <a:pPr lvl="1"/>
            <a:r>
              <a:rPr lang="en-US" dirty="0" smtClean="0"/>
              <a:t>E.g. we saw an example earlier this class where insurance market failure made you use too little labor in risky venture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They won’t be able to identify which friction matters.  This means good news for PhD students looking for research topics: frictions in rural labor markets an open research area.  (We’ll come back to this.)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2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2358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09600" y="4953000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with Benjamin, we’re looking at F-tests of joint significance of demographic variables -- now with household fixed effects</a:t>
            </a:r>
          </a:p>
          <a:p>
            <a:r>
              <a:rPr lang="en-US" dirty="0" smtClean="0"/>
              <a:t>And they now soundly reject them</a:t>
            </a:r>
          </a:p>
        </p:txBody>
      </p:sp>
    </p:spTree>
    <p:extLst>
      <p:ext uri="{BB962C8B-B14F-4D97-AF65-F5344CB8AC3E}">
        <p14:creationId xmlns:p14="http://schemas.microsoft.com/office/powerpoint/2010/main" val="12924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we be concerned household composition still endogenous?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Even with </a:t>
            </a:r>
            <a:r>
              <a:rPr lang="en-US" dirty="0" smtClean="0"/>
              <a:t>a household fixed </a:t>
            </a:r>
            <a:r>
              <a:rPr lang="en-US" dirty="0"/>
              <a:t>effect, </a:t>
            </a:r>
            <a:r>
              <a:rPr lang="en-US" dirty="0" smtClean="0"/>
              <a:t>are changes in household composition responding to time-varying production shocks?</a:t>
            </a:r>
          </a:p>
          <a:p>
            <a:r>
              <a:rPr lang="en-US" dirty="0" smtClean="0"/>
              <a:t>For household changes due to migration... Maybe</a:t>
            </a:r>
          </a:p>
          <a:p>
            <a:pPr lvl="1"/>
            <a:r>
              <a:rPr lang="en-US" dirty="0" smtClean="0"/>
              <a:t>You anticipate a </a:t>
            </a:r>
            <a:r>
              <a:rPr lang="en-US" dirty="0" smtClean="0"/>
              <a:t>good harvest and </a:t>
            </a:r>
            <a:r>
              <a:rPr lang="en-US" dirty="0" smtClean="0"/>
              <a:t>your cousin comes to help</a:t>
            </a:r>
          </a:p>
          <a:p>
            <a:r>
              <a:rPr lang="en-US" dirty="0" smtClean="0"/>
              <a:t>But they address this concern by</a:t>
            </a:r>
          </a:p>
          <a:p>
            <a:pPr lvl="1"/>
            <a:r>
              <a:rPr lang="en-US" dirty="0" smtClean="0"/>
              <a:t>Considering a specification where they only look at changes in </a:t>
            </a:r>
            <a:r>
              <a:rPr lang="en-US" dirty="0" smtClean="0"/>
              <a:t>household </a:t>
            </a:r>
            <a:r>
              <a:rPr lang="en-US" dirty="0" smtClean="0"/>
              <a:t>composition due to </a:t>
            </a:r>
            <a:r>
              <a:rPr lang="en-US" dirty="0" smtClean="0"/>
              <a:t>ageing</a:t>
            </a:r>
            <a:endParaRPr lang="en-US" dirty="0" smtClean="0"/>
          </a:p>
          <a:p>
            <a:pPr lvl="1"/>
            <a:r>
              <a:rPr lang="en-US" dirty="0" smtClean="0"/>
              <a:t>Instrumenting changes in household composition with changes in family composition, unconditional on </a:t>
            </a:r>
            <a:r>
              <a:rPr lang="en-US" dirty="0" err="1" smtClean="0"/>
              <a:t>coresidence</a:t>
            </a:r>
            <a:endParaRPr lang="en-US" dirty="0" smtClean="0"/>
          </a:p>
          <a:p>
            <a:pPr lvl="1"/>
            <a:r>
              <a:rPr lang="en-US" dirty="0" smtClean="0"/>
              <a:t>And use lagged composition to instrument for current composition</a:t>
            </a:r>
          </a:p>
          <a:p>
            <a:pPr lvl="2"/>
            <a:r>
              <a:rPr lang="en-US" dirty="0" smtClean="0"/>
              <a:t>So we’re no longer worried about contemporaneous shock, although serial correlation could still be a concern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8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5420"/>
            <a:ext cx="8437401" cy="50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6096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Fail to reject for richest households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305800" y="4648200"/>
            <a:ext cx="457200" cy="14478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26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Rejecting the null hypothesis of </a:t>
            </a:r>
            <a:r>
              <a:rPr lang="en-US" dirty="0" err="1" smtClean="0"/>
              <a:t>separability</a:t>
            </a:r>
            <a:r>
              <a:rPr lang="en-US" dirty="0" smtClean="0"/>
              <a:t> doesn’t mean some households’ behavior consistent with complete markets</a:t>
            </a:r>
          </a:p>
          <a:p>
            <a:r>
              <a:rPr lang="en-US" dirty="0" smtClean="0"/>
              <a:t>Rich households better access gains from trade </a:t>
            </a:r>
            <a:r>
              <a:rPr lang="en-US" dirty="0" smtClean="0">
                <a:sym typeface="Wingdings" panose="05000000000000000000" pitchFamily="2" charset="2"/>
              </a:rPr>
              <a:t> can create a poverty trap </a:t>
            </a:r>
          </a:p>
          <a:p>
            <a:r>
              <a:rPr lang="en-US" dirty="0" smtClean="0"/>
              <a:t>Consistent with evidence that wealthier households better able to cope with </a:t>
            </a:r>
            <a:r>
              <a:rPr lang="en-US" dirty="0"/>
              <a:t>unanticipated shocks (Townsend (1994), Frankenberg, Smith, and Thomas (2003</a:t>
            </a:r>
            <a:r>
              <a:rPr lang="en-US" dirty="0" smtClean="0"/>
              <a:t>)).</a:t>
            </a:r>
          </a:p>
          <a:p>
            <a:pPr lvl="1"/>
            <a:r>
              <a:rPr lang="en-US" dirty="0" smtClean="0"/>
              <a:t>We’ll see a model that can explain this when we study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09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Jacoby (1993)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the shadow value of a household’s on-farm labor</a:t>
            </a:r>
          </a:p>
          <a:p>
            <a:r>
              <a:rPr lang="en-US" dirty="0" smtClean="0"/>
              <a:t>Important for understanding effects of policies (schooling, migration, fertility)</a:t>
            </a:r>
          </a:p>
          <a:p>
            <a:r>
              <a:rPr lang="en-US" dirty="0" smtClean="0"/>
              <a:t>Also tell us more about rural labor markets</a:t>
            </a:r>
          </a:p>
          <a:p>
            <a:pPr lvl="1"/>
            <a:r>
              <a:rPr lang="en-US" dirty="0" smtClean="0"/>
              <a:t>Another test of surplus labor (is it zero?)</a:t>
            </a:r>
          </a:p>
          <a:p>
            <a:pPr lvl="1"/>
            <a:r>
              <a:rPr lang="en-US" dirty="0" smtClean="0"/>
              <a:t>Compare the opportunity cost of labor to market wage to test complete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in other papers -- no land markets, but there are labor markets</a:t>
            </a:r>
          </a:p>
          <a:p>
            <a:r>
              <a:rPr lang="en-US" dirty="0" err="1"/>
              <a:t>Separability</a:t>
            </a:r>
            <a:r>
              <a:rPr lang="en-US" dirty="0"/>
              <a:t> (or as Jacoby calls it, a recursive model – emphasizes that </a:t>
            </a:r>
            <a:r>
              <a:rPr lang="en-US" dirty="0" err="1"/>
              <a:t>hh</a:t>
            </a:r>
            <a:r>
              <a:rPr lang="en-US" dirty="0"/>
              <a:t> problem is solved in two stages) occurs if family labor is </a:t>
            </a:r>
            <a:r>
              <a:rPr lang="en-US" dirty="0" smtClean="0"/>
              <a:t>a </a:t>
            </a:r>
            <a:r>
              <a:rPr lang="en-US" dirty="0"/>
              <a:t>perfect substitute for hired</a:t>
            </a:r>
          </a:p>
          <a:p>
            <a:pPr lvl="1"/>
            <a:r>
              <a:rPr lang="en-US" sz="2600" dirty="0" smtClean="0"/>
              <a:t>Recall that </a:t>
            </a:r>
            <a:r>
              <a:rPr lang="en-US" sz="2600" dirty="0" err="1" smtClean="0"/>
              <a:t>LaFave</a:t>
            </a:r>
            <a:r>
              <a:rPr lang="en-US" sz="2600" dirty="0" smtClean="0"/>
              <a:t> and Thomas (</a:t>
            </a:r>
            <a:r>
              <a:rPr lang="en-US" sz="2600" dirty="0" smtClean="0"/>
              <a:t>2016) </a:t>
            </a:r>
            <a:r>
              <a:rPr lang="en-US" sz="2600" dirty="0" smtClean="0"/>
              <a:t>also discussed the substitutability between family and hired labor</a:t>
            </a:r>
            <a:endParaRPr lang="en-US" sz="2600" dirty="0"/>
          </a:p>
          <a:p>
            <a:r>
              <a:rPr lang="en-US" sz="3000" dirty="0" smtClean="0"/>
              <a:t>Construct </a:t>
            </a:r>
            <a:r>
              <a:rPr lang="en-US" sz="3000" dirty="0"/>
              <a:t>marginal product of labor </a:t>
            </a:r>
            <a:r>
              <a:rPr lang="en-US" sz="3000" dirty="0" smtClean="0"/>
              <a:t>by estimating the </a:t>
            </a:r>
            <a:r>
              <a:rPr lang="en-US" sz="3000" dirty="0"/>
              <a:t>agricultural production function</a:t>
            </a:r>
          </a:p>
          <a:p>
            <a:pPr marL="0" indent="0" algn="ctr">
              <a:buNone/>
            </a:pPr>
            <a:r>
              <a:rPr lang="en-US" sz="2600" dirty="0"/>
              <a:t>Y = f(L</a:t>
            </a:r>
            <a:r>
              <a:rPr lang="en-US" sz="2600" baseline="-25000" dirty="0"/>
              <a:t>1</a:t>
            </a:r>
            <a:r>
              <a:rPr lang="en-US" sz="2600" dirty="0"/>
              <a:t>, L</a:t>
            </a:r>
            <a:r>
              <a:rPr lang="en-US" sz="2600" baseline="-25000" dirty="0"/>
              <a:t>2</a:t>
            </a:r>
            <a:r>
              <a:rPr lang="en-US" sz="2600" dirty="0"/>
              <a:t>, X, A, </a:t>
            </a:r>
            <a:r>
              <a:rPr lang="el-GR" sz="2600" dirty="0"/>
              <a:t>β</a:t>
            </a:r>
            <a:r>
              <a:rPr lang="en-US" sz="2600" dirty="0"/>
              <a:t>)</a:t>
            </a:r>
          </a:p>
          <a:p>
            <a:pPr lvl="1"/>
            <a:r>
              <a:rPr lang="en-US" sz="2600" dirty="0" smtClean="0"/>
              <a:t>Does the MPL on a </a:t>
            </a:r>
            <a:r>
              <a:rPr lang="en-US" sz="2600" dirty="0" smtClean="0"/>
              <a:t>household’s </a:t>
            </a:r>
            <a:r>
              <a:rPr lang="en-US" sz="2600" dirty="0" smtClean="0"/>
              <a:t>own farm equal the wage they get when they sell labor to the market?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990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production </a:t>
            </a:r>
            <a:r>
              <a:rPr lang="en-US" dirty="0" smtClean="0"/>
              <a:t>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is production shock orthogonal to variable inputs, so that we can get unbiased estimates of the marginal products of those inputs?</a:t>
            </a:r>
          </a:p>
          <a:p>
            <a:pPr lvl="1"/>
            <a:r>
              <a:rPr lang="en-US" dirty="0"/>
              <a:t>If variable inputs must be chosen first (</a:t>
            </a:r>
            <a:r>
              <a:rPr lang="en-US" dirty="0" err="1"/>
              <a:t>Zellner</a:t>
            </a:r>
            <a:r>
              <a:rPr lang="en-US" dirty="0"/>
              <a:t>, </a:t>
            </a:r>
            <a:r>
              <a:rPr lang="en-US" dirty="0" err="1"/>
              <a:t>Kmenta</a:t>
            </a:r>
            <a:r>
              <a:rPr lang="en-US" dirty="0"/>
              <a:t>, and </a:t>
            </a:r>
            <a:r>
              <a:rPr lang="en-US" dirty="0" err="1"/>
              <a:t>Dreze</a:t>
            </a:r>
            <a:r>
              <a:rPr lang="en-US" dirty="0"/>
              <a:t> 1966)</a:t>
            </a:r>
          </a:p>
          <a:p>
            <a:pPr lvl="1"/>
            <a:r>
              <a:rPr lang="en-US" dirty="0"/>
              <a:t>Jacoby doesn’t think that is true, but uses household taste and demographic variables as instruments (note that under </a:t>
            </a:r>
            <a:r>
              <a:rPr lang="en-US" dirty="0" err="1"/>
              <a:t>separability</a:t>
            </a:r>
            <a:r>
              <a:rPr lang="en-US" dirty="0"/>
              <a:t> these wouldn’t have any power)</a:t>
            </a:r>
          </a:p>
          <a:p>
            <a:pPr lvl="2"/>
            <a:r>
              <a:rPr lang="en-US" dirty="0"/>
              <a:t>Imperfect,  but argues over-identification tests support his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6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production functions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Ideally, would also use panel data to control for unobserved managerial ability</a:t>
            </a:r>
          </a:p>
          <a:p>
            <a:pPr lvl="1"/>
            <a:r>
              <a:rPr lang="en-US" dirty="0"/>
              <a:t>But in 1993 less data was available…</a:t>
            </a:r>
          </a:p>
          <a:p>
            <a:pPr lvl="1"/>
            <a:r>
              <a:rPr lang="en-US" dirty="0"/>
              <a:t>But with growing availability of panel data, can use IO techniques to estimate production functions</a:t>
            </a:r>
          </a:p>
          <a:p>
            <a:pPr lvl="2"/>
            <a:r>
              <a:rPr lang="en-US" dirty="0" err="1"/>
              <a:t>Olley</a:t>
            </a:r>
            <a:r>
              <a:rPr lang="en-US" dirty="0"/>
              <a:t> and </a:t>
            </a:r>
            <a:r>
              <a:rPr lang="en-US" dirty="0" err="1"/>
              <a:t>Pakes</a:t>
            </a:r>
            <a:r>
              <a:rPr lang="en-US" dirty="0"/>
              <a:t> (1996) uses investment as a proxy for privately-known productivity shocks</a:t>
            </a:r>
          </a:p>
          <a:p>
            <a:pPr lvl="2"/>
            <a:r>
              <a:rPr lang="en-US" dirty="0" err="1"/>
              <a:t>Levinsohn</a:t>
            </a:r>
            <a:r>
              <a:rPr lang="en-US" dirty="0"/>
              <a:t> and </a:t>
            </a:r>
            <a:r>
              <a:rPr lang="en-US" dirty="0" err="1"/>
              <a:t>Petrin</a:t>
            </a:r>
            <a:r>
              <a:rPr lang="en-US" dirty="0"/>
              <a:t> (2000) uses intermediate inputs, which they argue are better if there are lots of zeros for investment, like in a developing country context</a:t>
            </a:r>
          </a:p>
          <a:p>
            <a:pPr lvl="2"/>
            <a:r>
              <a:rPr lang="en-US" dirty="0"/>
              <a:t>And probably some even newer techniques </a:t>
            </a:r>
            <a:r>
              <a:rPr lang="en-US" dirty="0" smtClean="0"/>
              <a:t>(great research opportunities at development-IO intersection)</a:t>
            </a:r>
            <a:endParaRPr lang="en-US" dirty="0"/>
          </a:p>
          <a:p>
            <a:r>
              <a:rPr lang="en-US" dirty="0"/>
              <a:t>Again need to be careful of functional form – are you taking derivative of correct function?</a:t>
            </a:r>
          </a:p>
          <a:p>
            <a:pPr lvl="1"/>
            <a:r>
              <a:rPr lang="en-US" dirty="0"/>
              <a:t>Jacoby uses Cobb-Douglass and </a:t>
            </a:r>
            <a:r>
              <a:rPr lang="en-US" dirty="0" err="1"/>
              <a:t>translog</a:t>
            </a:r>
            <a:r>
              <a:rPr lang="en-US" dirty="0"/>
              <a:t>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4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Reject equality of wages and MPL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601" y="1447801"/>
            <a:ext cx="37338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MPL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= a + b W</a:t>
            </a:r>
            <a:r>
              <a:rPr lang="en-US" baseline="-25000" dirty="0"/>
              <a:t>i 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37864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14800" y="3581400"/>
            <a:ext cx="685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57400" y="5334000"/>
            <a:ext cx="5702243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So earn less on own farm than their outside wage. Note this was the opposite prediction of the model with risk (if own farm riskier!)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Max	</a:t>
                </a:r>
                <a:r>
                  <a:rPr lang="en-US" i="1" dirty="0"/>
                  <a:t>u(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st</a:t>
                </a:r>
                <a:r>
                  <a:rPr lang="en-US" dirty="0"/>
                  <a:t> , </a:t>
                </a:r>
                <a:r>
                  <a:rPr lang="en-US" i="1" dirty="0" err="1"/>
                  <a:t>l</a:t>
                </a:r>
                <a:r>
                  <a:rPr lang="en-US" i="1" baseline="-25000" dirty="0" err="1"/>
                  <a:t>st</a:t>
                </a:r>
                <a:r>
                  <a:rPr lang="en-US" i="1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s-MX" i="1">
                                <a:latin typeface="Cambria Math"/>
                              </a:rPr>
                              <m:t>𝑠𝑡</m:t>
                            </m:r>
                          </m:sub>
                          <m:sup>
                            <m:r>
                              <a:rPr lang="es-MX" i="1"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π</a:t>
                </a:r>
                <a:r>
                  <a:rPr lang="en-US" baseline="-25000" dirty="0" err="1"/>
                  <a:t>st</a:t>
                </a:r>
                <a:r>
                  <a:rPr lang="en-US" dirty="0"/>
                  <a:t> =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st</a:t>
                </a:r>
                <a:r>
                  <a:rPr lang="en-US" dirty="0"/>
                  <a:t>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st</a:t>
                </a:r>
                <a:r>
                  <a:rPr lang="en-US" dirty="0"/>
                  <a:t> (</a:t>
                </a:r>
                <a:r>
                  <a:rPr lang="en-US" dirty="0" err="1"/>
                  <a:t>L</a:t>
                </a:r>
                <a:r>
                  <a:rPr lang="en-US" baseline="-25000" dirty="0" err="1"/>
                  <a:t>st</a:t>
                </a:r>
                <a:r>
                  <a:rPr lang="en-US" dirty="0"/>
                  <a:t>,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st</a:t>
                </a:r>
                <a:r>
                  <a:rPr lang="en-US" dirty="0"/>
                  <a:t>) –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st</a:t>
                </a:r>
                <a:r>
                  <a:rPr lang="en-US" dirty="0"/>
                  <a:t> </a:t>
                </a:r>
                <a:r>
                  <a:rPr lang="en-US" dirty="0" err="1"/>
                  <a:t>L</a:t>
                </a:r>
                <a:r>
                  <a:rPr lang="en-US" baseline="-25000" dirty="0" err="1"/>
                  <a:t>st</a:t>
                </a:r>
                <a:r>
                  <a:rPr lang="en-US" dirty="0"/>
                  <a:t> –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st</a:t>
                </a:r>
                <a:r>
                  <a:rPr lang="en-US" dirty="0"/>
                  <a:t>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st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+  </a:t>
                </a:r>
                <a:r>
                  <a:rPr lang="en-US" dirty="0" err="1"/>
                  <a:t>nonnegativity</a:t>
                </a:r>
                <a:r>
                  <a:rPr lang="en-US" dirty="0"/>
                  <a:t> and feasibility constraints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exact same </a:t>
                </a:r>
                <a:r>
                  <a:rPr lang="en-US" dirty="0" err="1"/>
                  <a:t>recursivity</a:t>
                </a:r>
                <a:r>
                  <a:rPr lang="en-US" dirty="0"/>
                  <a:t> as in the static case </a:t>
                </a:r>
                <a:r>
                  <a:rPr lang="en-US" dirty="0" smtClean="0"/>
                  <a:t>allows </a:t>
                </a:r>
                <a:r>
                  <a:rPr lang="en-US" dirty="0"/>
                  <a:t>us to rewrite the problem as</a:t>
                </a:r>
              </a:p>
              <a:p>
                <a:pPr marL="0" indent="0">
                  <a:buNone/>
                </a:pPr>
                <a:r>
                  <a:rPr lang="es-MX" dirty="0"/>
                  <a:t>Max	</a:t>
                </a:r>
                <a:r>
                  <a:rPr lang="es-MX" i="1" dirty="0"/>
                  <a:t>u(</a:t>
                </a:r>
                <a:r>
                  <a:rPr lang="es-MX" i="1" dirty="0" err="1"/>
                  <a:t>c,l</a:t>
                </a:r>
                <a:r>
                  <a:rPr lang="es-MX" i="1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s.t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s-MX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s-MX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s-MX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s-MX" i="1">
                                <a:latin typeface="Cambria Math"/>
                              </a:rPr>
                              <m:t>𝑠𝑡</m:t>
                            </m:r>
                          </m:sub>
                          <m:sup>
                            <m:r>
                              <a:rPr lang="es-MX" i="1"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  <m:r>
                          <a:rPr lang="es-MX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  <m:sup>
                            <m:r>
                              <a:rPr lang="es-MX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s-MX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r>
                          <a:rPr lang="es-MX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𝑠𝑡</m:t>
                            </m:r>
                          </m:sub>
                        </m:sSub>
                        <m:r>
                          <a:rPr lang="es-MX" i="1">
                            <a:latin typeface="Cambria Math"/>
                          </a:rPr>
                          <m:t>≥0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= max 	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st</a:t>
                </a:r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L</a:t>
                </a:r>
                <a:r>
                  <a:rPr lang="en-US" baseline="-25000" dirty="0" err="1"/>
                  <a:t>st</a:t>
                </a:r>
                <a:r>
                  <a:rPr lang="en-US" dirty="0"/>
                  <a:t>,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st</a:t>
                </a:r>
                <a:r>
                  <a:rPr lang="en-US" dirty="0"/>
                  <a:t>) –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st</a:t>
                </a:r>
                <a:r>
                  <a:rPr lang="en-US" dirty="0"/>
                  <a:t> </a:t>
                </a:r>
                <a:r>
                  <a:rPr lang="en-US" dirty="0" err="1"/>
                  <a:t>L</a:t>
                </a:r>
                <a:r>
                  <a:rPr lang="en-US" baseline="-25000" dirty="0" err="1"/>
                  <a:t>st</a:t>
                </a:r>
                <a:r>
                  <a:rPr lang="en-US" dirty="0"/>
                  <a:t> –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st</a:t>
                </a:r>
                <a:r>
                  <a:rPr lang="en-US" dirty="0"/>
                  <a:t>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st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smtClean="0"/>
                  <a:t>         </a:t>
                </a:r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st</a:t>
                </a:r>
                <a:r>
                  <a:rPr lang="en-US" dirty="0"/>
                  <a:t>,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st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:r>
                  <a:rPr lang="en-US" dirty="0"/>
                  <a:t>the </a:t>
                </a:r>
                <a:r>
                  <a:rPr lang="en-US" dirty="0" smtClean="0"/>
                  <a:t>dynamics don’t </a:t>
                </a:r>
                <a:r>
                  <a:rPr lang="en-US" dirty="0"/>
                  <a:t>affect the </a:t>
                </a:r>
                <a:r>
                  <a:rPr lang="en-US" dirty="0" err="1"/>
                  <a:t>separability</a:t>
                </a:r>
                <a:r>
                  <a:rPr lang="en-US" dirty="0"/>
                  <a:t> result…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90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Irrationality on the part of farmers</a:t>
            </a:r>
          </a:p>
          <a:p>
            <a:pPr marL="914400" lvl="1" indent="-514350"/>
            <a:r>
              <a:rPr lang="en-US" dirty="0" smtClean="0"/>
              <a:t>But this shouldn’t be our prior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Biased estimates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 costs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Transportation costs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Disutility of off farm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imperfections in the labor market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Monitoring costs? (Or relatedly, efficiency wages)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Anything else?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 other missing markets (e.g. insurance).  But only if off-farm employment is riskier</a:t>
            </a:r>
          </a:p>
          <a:p>
            <a:pPr marL="914400" lvl="1" indent="-514350"/>
            <a:r>
              <a:rPr lang="en-US" dirty="0" smtClean="0"/>
              <a:t>Plausible if they have to show up before getting a job?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Uncertainty in output (+ risk aversion)</a:t>
            </a:r>
          </a:p>
          <a:p>
            <a:r>
              <a:rPr lang="en-US" dirty="0"/>
              <a:t>Suppose there’s no land market (so A = E</a:t>
            </a:r>
            <a:r>
              <a:rPr lang="en-US" baseline="30000" dirty="0"/>
              <a:t>A</a:t>
            </a:r>
            <a:r>
              <a:rPr lang="en-US" dirty="0"/>
              <a:t>) and the production has </a:t>
            </a:r>
            <a:r>
              <a:rPr lang="en-US" dirty="0" smtClean="0"/>
              <a:t>constant returns to scale, </a:t>
            </a:r>
            <a:r>
              <a:rPr lang="en-US" dirty="0"/>
              <a:t>so that </a:t>
            </a:r>
          </a:p>
          <a:p>
            <a:pPr marL="0" indent="0">
              <a:buNone/>
            </a:pPr>
            <a:r>
              <a:rPr lang="en-US" dirty="0"/>
              <a:t>	θ F(L, E</a:t>
            </a:r>
            <a:r>
              <a:rPr lang="en-US" baseline="30000" dirty="0"/>
              <a:t>A</a:t>
            </a:r>
            <a:r>
              <a:rPr lang="en-US" dirty="0"/>
              <a:t>) = θ E</a:t>
            </a:r>
            <a:r>
              <a:rPr lang="en-US" baseline="30000" dirty="0"/>
              <a:t>A</a:t>
            </a:r>
            <a:r>
              <a:rPr lang="en-US" dirty="0"/>
              <a:t> f(L/E</a:t>
            </a:r>
            <a:r>
              <a:rPr lang="en-US" baseline="30000" dirty="0"/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dirty="0"/>
              <a:t>θ is a random variable with mean 1</a:t>
            </a:r>
          </a:p>
          <a:p>
            <a:r>
              <a:rPr lang="en-US" dirty="0"/>
              <a:t>Suppose households supply labor </a:t>
            </a:r>
            <a:r>
              <a:rPr lang="en-US" dirty="0" err="1" smtClean="0"/>
              <a:t>inelastically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the only decision is whether to supply labor to market or on own farm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3527" y="2842135"/>
            <a:ext cx="373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Recall: only the ratio of inputs matters with constant returns to scale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5401" y="3124200"/>
            <a:ext cx="380999" cy="1524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2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smtClean="0"/>
              <a:t>Max</a:t>
            </a:r>
            <a:r>
              <a:rPr lang="es-MX" dirty="0"/>
              <a:t>	E(u(c))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	L≥</a:t>
            </a:r>
            <a:r>
              <a:rPr lang="es-MX" dirty="0" smtClean="0"/>
              <a:t>0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n-US" dirty="0" err="1"/>
              <a:t>s.t.</a:t>
            </a:r>
            <a:r>
              <a:rPr lang="en-US" dirty="0"/>
              <a:t>	c = θ E</a:t>
            </a:r>
            <a:r>
              <a:rPr lang="en-US" baseline="30000" dirty="0"/>
              <a:t>A</a:t>
            </a:r>
            <a:r>
              <a:rPr lang="en-US" dirty="0"/>
              <a:t> f(L/E</a:t>
            </a:r>
            <a:r>
              <a:rPr lang="en-US" baseline="30000" dirty="0"/>
              <a:t>A</a:t>
            </a:r>
            <a:r>
              <a:rPr lang="en-US" dirty="0"/>
              <a:t>) + w(E</a:t>
            </a:r>
            <a:r>
              <a:rPr lang="en-US" baseline="30000" dirty="0"/>
              <a:t>A</a:t>
            </a:r>
            <a:r>
              <a:rPr lang="en-US" dirty="0"/>
              <a:t> - L)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FOC</a:t>
            </a:r>
            <a:r>
              <a:rPr lang="es-MX" dirty="0"/>
              <a:t>:	E[u’(c)(</a:t>
            </a:r>
            <a:r>
              <a:rPr lang="en-US" dirty="0"/>
              <a:t>θ</a:t>
            </a:r>
            <a:r>
              <a:rPr lang="es-MX" dirty="0"/>
              <a:t> f’(L/E</a:t>
            </a:r>
            <a:r>
              <a:rPr lang="es-MX" baseline="30000" dirty="0"/>
              <a:t>A</a:t>
            </a:r>
            <a:r>
              <a:rPr lang="es-MX" dirty="0"/>
              <a:t>) – w)] = </a:t>
            </a:r>
            <a:r>
              <a:rPr lang="es-MX" dirty="0" smtClean="0"/>
              <a:t>0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Rearrange</a:t>
            </a:r>
            <a:r>
              <a:rPr lang="es-MX" dirty="0" smtClean="0"/>
              <a:t> FOC to </a:t>
            </a:r>
            <a:r>
              <a:rPr lang="es-MX" dirty="0" err="1" smtClean="0"/>
              <a:t>get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MX" dirty="0" smtClean="0"/>
              <a:t>f</a:t>
            </a:r>
            <a:r>
              <a:rPr lang="es-MX" dirty="0"/>
              <a:t>’(L/E</a:t>
            </a:r>
            <a:r>
              <a:rPr lang="es-MX" baseline="30000" dirty="0"/>
              <a:t>A</a:t>
            </a:r>
            <a:r>
              <a:rPr lang="es-MX" dirty="0"/>
              <a:t>) </a:t>
            </a:r>
            <a:r>
              <a:rPr lang="es-MX" dirty="0" err="1"/>
              <a:t>Cov</a:t>
            </a:r>
            <a:r>
              <a:rPr lang="es-MX" dirty="0"/>
              <a:t>(</a:t>
            </a:r>
            <a:r>
              <a:rPr lang="en-US" dirty="0"/>
              <a:t>θ</a:t>
            </a:r>
            <a:r>
              <a:rPr lang="es-MX" dirty="0"/>
              <a:t>,u’(c)) = E[u’(c)](w - f’(L/E</a:t>
            </a:r>
            <a:r>
              <a:rPr lang="es-MX" baseline="30000" dirty="0"/>
              <a:t>A</a:t>
            </a:r>
            <a:r>
              <a:rPr lang="es-MX" dirty="0" smtClean="0"/>
              <a:t>))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Risk</a:t>
            </a:r>
            <a:r>
              <a:rPr lang="es-MX" dirty="0" smtClean="0"/>
              <a:t> </a:t>
            </a:r>
            <a:r>
              <a:rPr lang="es-MX" dirty="0" err="1" smtClean="0"/>
              <a:t>aversion</a:t>
            </a:r>
            <a:r>
              <a:rPr lang="es-MX" dirty="0" smtClean="0"/>
              <a:t> </a:t>
            </a:r>
            <a:r>
              <a:rPr lang="es-MX" dirty="0" err="1" smtClean="0"/>
              <a:t>implies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n-US" dirty="0" err="1"/>
              <a:t>cov</a:t>
            </a:r>
            <a:r>
              <a:rPr lang="en-US" dirty="0"/>
              <a:t>(θ, u’(c)) </a:t>
            </a:r>
            <a:r>
              <a:rPr lang="en-US" dirty="0" smtClean="0"/>
              <a:t>&lt; 0</a:t>
            </a:r>
          </a:p>
          <a:p>
            <a:pPr lvl="1"/>
            <a:r>
              <a:rPr lang="en-US" dirty="0" smtClean="0"/>
              <a:t>As θ you get richer and MU consumption falls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So the LHS is negative, and </a:t>
            </a:r>
            <a:r>
              <a:rPr lang="en-US" dirty="0" smtClean="0"/>
              <a:t>w </a:t>
            </a:r>
            <a:r>
              <a:rPr lang="en-US" dirty="0"/>
              <a:t>&lt; f’(L/E</a:t>
            </a:r>
            <a:r>
              <a:rPr lang="en-US" baseline="30000" dirty="0"/>
              <a:t>A</a:t>
            </a:r>
            <a:r>
              <a:rPr lang="en-US" dirty="0" smtClean="0"/>
              <a:t>)).  Household uses inefficiently too little labor on its own land.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theoretical predictions of  agricultural household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markets are complete (or only one market is incomplete/missing) </a:t>
            </a:r>
          </a:p>
          <a:p>
            <a:pPr lvl="1"/>
            <a:r>
              <a:rPr lang="en-US" dirty="0" smtClean="0"/>
              <a:t>Production decision is separable from household preferences/endowments</a:t>
            </a:r>
          </a:p>
          <a:p>
            <a:r>
              <a:rPr lang="en-US" dirty="0" smtClean="0"/>
              <a:t>If both land and labor markets are incomplete/missing</a:t>
            </a:r>
          </a:p>
          <a:p>
            <a:pPr lvl="1"/>
            <a:r>
              <a:rPr lang="en-US" dirty="0" smtClean="0"/>
              <a:t>Household characteristics do matter for production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Two empirical approaches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test for empirical implications of missing markets, or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test directly whether household characteristics matter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274683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extreme version of a missing labor market: surplus labor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Lewis (1954), drawing on even older theories (e.g., Marx), </a:t>
            </a:r>
            <a:r>
              <a:rPr lang="en-US" dirty="0" smtClean="0"/>
              <a:t>argued that </a:t>
            </a:r>
            <a:r>
              <a:rPr lang="en-US" dirty="0"/>
              <a:t>there was "surplus labor" in the countryside. </a:t>
            </a:r>
          </a:p>
          <a:p>
            <a:pPr lvl="1"/>
            <a:r>
              <a:rPr lang="en-US" dirty="0" smtClean="0"/>
              <a:t>He </a:t>
            </a:r>
            <a:r>
              <a:rPr lang="en-US" dirty="0"/>
              <a:t>argued </a:t>
            </a:r>
            <a:r>
              <a:rPr lang="en-US" dirty="0" smtClean="0"/>
              <a:t>that "about </a:t>
            </a:r>
            <a:r>
              <a:rPr lang="en-US" dirty="0"/>
              <a:t>25%" of labor had zero marginal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Implication: you </a:t>
            </a:r>
            <a:r>
              <a:rPr lang="en-US" dirty="0"/>
              <a:t>can move </a:t>
            </a:r>
            <a:r>
              <a:rPr lang="en-US" dirty="0" smtClean="0"/>
              <a:t>(some) labor </a:t>
            </a:r>
            <a:r>
              <a:rPr lang="en-US" dirty="0"/>
              <a:t>from countryside to cities </a:t>
            </a:r>
            <a:r>
              <a:rPr lang="en-US" dirty="0" smtClean="0"/>
              <a:t>without decreasing </a:t>
            </a:r>
            <a:r>
              <a:rPr lang="en-US" dirty="0"/>
              <a:t>agricultural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Opens up a key question – why doesn’t labor move to cities,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Observational evidence of surplus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Informally, there seem to be high </a:t>
            </a:r>
            <a:r>
              <a:rPr lang="en-US" dirty="0"/>
              <a:t>rates of "unemployment" </a:t>
            </a:r>
            <a:r>
              <a:rPr lang="en-US" dirty="0" smtClean="0"/>
              <a:t>or "underemployment</a:t>
            </a:r>
            <a:r>
              <a:rPr lang="en-US" dirty="0"/>
              <a:t>" in rural </a:t>
            </a:r>
            <a:r>
              <a:rPr lang="en-US" dirty="0" smtClean="0"/>
              <a:t>areas of developing countries</a:t>
            </a:r>
          </a:p>
          <a:p>
            <a:r>
              <a:rPr lang="en-US" dirty="0" smtClean="0"/>
              <a:t>Classic reference: Walker </a:t>
            </a:r>
            <a:r>
              <a:rPr lang="en-US" dirty="0"/>
              <a:t>and Ryan (1990 ICRISAT </a:t>
            </a:r>
            <a:r>
              <a:rPr lang="en-US" dirty="0" smtClean="0"/>
              <a:t>study) calculated unemployment rates of daily labor</a:t>
            </a:r>
          </a:p>
          <a:p>
            <a:pPr lvl="1"/>
            <a:r>
              <a:rPr lang="en-US" dirty="0" smtClean="0"/>
              <a:t>Percentage of workers who tried to get a job on the day labor market but did not succeed</a:t>
            </a:r>
          </a:p>
          <a:p>
            <a:pPr lvl="2"/>
            <a:r>
              <a:rPr lang="en-US" dirty="0" smtClean="0"/>
              <a:t>Men 19</a:t>
            </a:r>
            <a:r>
              <a:rPr lang="en-US" dirty="0"/>
              <a:t>% (slack season 39%, peak season 12</a:t>
            </a:r>
            <a:r>
              <a:rPr lang="en-US" dirty="0" smtClean="0"/>
              <a:t>%)</a:t>
            </a:r>
          </a:p>
          <a:p>
            <a:pPr lvl="2"/>
            <a:r>
              <a:rPr lang="en-US" dirty="0" smtClean="0"/>
              <a:t>Women 23</a:t>
            </a:r>
            <a:r>
              <a:rPr lang="en-US" dirty="0"/>
              <a:t>% (slack season 50%, peak season 11</a:t>
            </a:r>
            <a:r>
              <a:rPr lang="en-US" dirty="0" smtClean="0"/>
              <a:t>%)</a:t>
            </a:r>
          </a:p>
          <a:p>
            <a:r>
              <a:rPr lang="en-US" dirty="0" smtClean="0"/>
              <a:t>However, not automatic that there is </a:t>
            </a:r>
            <a:r>
              <a:rPr lang="en-US" dirty="0" smtClean="0"/>
              <a:t>less </a:t>
            </a:r>
            <a:r>
              <a:rPr lang="en-US" dirty="0" smtClean="0"/>
              <a:t>un/underemployment in urban areas</a:t>
            </a:r>
          </a:p>
          <a:p>
            <a:pPr lvl="1"/>
            <a:r>
              <a:rPr lang="en-US" dirty="0" smtClean="0"/>
              <a:t>E.g. Uganda officially reports unemployment rate of 11.7% in urban areas, 1.7% in rural </a:t>
            </a:r>
            <a:r>
              <a:rPr lang="en-US" dirty="0" smtClean="0"/>
              <a:t>areas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of course, labor markets don’t </a:t>
            </a:r>
            <a:r>
              <a:rPr lang="en-US" dirty="0" smtClean="0"/>
              <a:t>seem to fail </a:t>
            </a:r>
            <a:r>
              <a:rPr lang="en-US" dirty="0" smtClean="0"/>
              <a:t>completely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Walker and Ryan, there </a:t>
            </a:r>
            <a:r>
              <a:rPr lang="en-US" dirty="0"/>
              <a:t>is a daily labor market, and 60-80% of labor use is hired</a:t>
            </a:r>
          </a:p>
          <a:p>
            <a:pPr lvl="1"/>
            <a:r>
              <a:rPr lang="en-US" dirty="0"/>
              <a:t>Although note that existence of a market does not make it “complete”</a:t>
            </a:r>
          </a:p>
          <a:p>
            <a:pPr lvl="1"/>
            <a:r>
              <a:rPr lang="en-US" dirty="0"/>
              <a:t>Although if a market is totally missing (or very thin), that’s often used as prima facie evidence that it’s incomplete</a:t>
            </a:r>
            <a:r>
              <a:rPr lang="en-US" dirty="0" smtClean="0"/>
              <a:t>.</a:t>
            </a:r>
          </a:p>
          <a:p>
            <a:r>
              <a:rPr lang="en-US" dirty="0"/>
              <a:t>Frequently the same household buys </a:t>
            </a:r>
            <a:r>
              <a:rPr lang="en-US" i="1" dirty="0"/>
              <a:t>and </a:t>
            </a:r>
            <a:r>
              <a:rPr lang="en-US" dirty="0"/>
              <a:t>sells labor across years, or even </a:t>
            </a:r>
            <a:r>
              <a:rPr lang="en-US" dirty="0" smtClean="0"/>
              <a:t>within </a:t>
            </a:r>
            <a:r>
              <a:rPr lang="en-US" dirty="0"/>
              <a:t>the same year (Fink, Jack, and </a:t>
            </a:r>
            <a:r>
              <a:rPr lang="en-US" dirty="0" err="1"/>
              <a:t>Masiye</a:t>
            </a:r>
            <a:r>
              <a:rPr lang="en-US" dirty="0"/>
              <a:t> </a:t>
            </a:r>
            <a:r>
              <a:rPr lang="en-US" dirty="0" smtClean="0"/>
              <a:t>2018 </a:t>
            </a:r>
            <a:r>
              <a:rPr lang="en-US" dirty="0"/>
              <a:t>document this in Zambia)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6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2238</Words>
  <Application>Microsoft Office PowerPoint</Application>
  <PresentationFormat>On-screen Show (4:3)</PresentationFormat>
  <Paragraphs>218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Palatino Linotype</vt:lpstr>
      <vt:lpstr>Wingdings</vt:lpstr>
      <vt:lpstr>Office Theme</vt:lpstr>
      <vt:lpstr>Testing the agricultural household model</vt:lpstr>
      <vt:lpstr>Two quick extensions to AHM</vt:lpstr>
      <vt:lpstr>Dynamic AHM</vt:lpstr>
      <vt:lpstr>Add risk</vt:lpstr>
      <vt:lpstr>Problem with risk</vt:lpstr>
      <vt:lpstr>Review theoretical predictions of  agricultural household model</vt:lpstr>
      <vt:lpstr>An extreme version of a missing labor market: surplus labor models</vt:lpstr>
      <vt:lpstr>Observational evidence of surplus labor</vt:lpstr>
      <vt:lpstr>But of course, labor markets don’t seem to fail completely</vt:lpstr>
      <vt:lpstr>Schultz (1964)</vt:lpstr>
      <vt:lpstr>Results</vt:lpstr>
      <vt:lpstr>Results</vt:lpstr>
      <vt:lpstr>Benjamin 1992</vt:lpstr>
      <vt:lpstr>Prima facie evidence that labor markets function well</vt:lpstr>
      <vt:lpstr>Estimating equation</vt:lpstr>
      <vt:lpstr>Key result</vt:lpstr>
      <vt:lpstr>Do you buy it?</vt:lpstr>
      <vt:lpstr>Concerns?</vt:lpstr>
      <vt:lpstr>LaFave and Thomas (2016)</vt:lpstr>
      <vt:lpstr>When would labor markets fail?</vt:lpstr>
      <vt:lpstr>Key finding</vt:lpstr>
      <vt:lpstr>Should we be concerned household composition still endogenous? </vt:lpstr>
      <vt:lpstr>Heterogeneity</vt:lpstr>
      <vt:lpstr>Implications</vt:lpstr>
      <vt:lpstr>Jacoby (1993)</vt:lpstr>
      <vt:lpstr>Model: main points</vt:lpstr>
      <vt:lpstr>Estimating production functions (1)</vt:lpstr>
      <vt:lpstr>Estimating production functions (2)</vt:lpstr>
      <vt:lpstr>Reject equality of wages and MPL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agricultural household model</dc:title>
  <dc:creator>Rachel Heath</dc:creator>
  <cp:lastModifiedBy>Rachel Heath</cp:lastModifiedBy>
  <cp:revision>113</cp:revision>
  <dcterms:created xsi:type="dcterms:W3CDTF">2013-03-22T20:22:06Z</dcterms:created>
  <dcterms:modified xsi:type="dcterms:W3CDTF">2019-04-03T16:54:50Z</dcterms:modified>
</cp:coreProperties>
</file>