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0" r:id="rId3"/>
    <p:sldId id="271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0" r:id="rId12"/>
    <p:sldId id="284" r:id="rId13"/>
    <p:sldId id="325" r:id="rId14"/>
    <p:sldId id="326" r:id="rId15"/>
    <p:sldId id="328" r:id="rId16"/>
    <p:sldId id="329" r:id="rId17"/>
    <p:sldId id="332" r:id="rId18"/>
    <p:sldId id="331" r:id="rId19"/>
    <p:sldId id="301" r:id="rId20"/>
    <p:sldId id="302" r:id="rId21"/>
    <p:sldId id="303" r:id="rId22"/>
    <p:sldId id="313" r:id="rId23"/>
    <p:sldId id="314" r:id="rId24"/>
    <p:sldId id="324" r:id="rId25"/>
    <p:sldId id="315" r:id="rId26"/>
    <p:sldId id="316" r:id="rId27"/>
    <p:sldId id="317" r:id="rId28"/>
    <p:sldId id="320" r:id="rId29"/>
    <p:sldId id="321" r:id="rId30"/>
    <p:sldId id="322" r:id="rId31"/>
    <p:sldId id="323" r:id="rId32"/>
    <p:sldId id="257" r:id="rId33"/>
    <p:sldId id="309" r:id="rId34"/>
    <p:sldId id="268" r:id="rId35"/>
    <p:sldId id="269" r:id="rId36"/>
    <p:sldId id="285" r:id="rId37"/>
    <p:sldId id="286" r:id="rId38"/>
    <p:sldId id="287" r:id="rId39"/>
    <p:sldId id="288" r:id="rId40"/>
    <p:sldId id="289" r:id="rId41"/>
    <p:sldId id="290" r:id="rId42"/>
    <p:sldId id="299" r:id="rId43"/>
    <p:sldId id="300" r:id="rId44"/>
    <p:sldId id="310" r:id="rId45"/>
    <p:sldId id="304" r:id="rId46"/>
    <p:sldId id="306" r:id="rId47"/>
    <p:sldId id="307" r:id="rId48"/>
    <p:sldId id="308" r:id="rId49"/>
    <p:sldId id="311" r:id="rId50"/>
    <p:sldId id="312" r:id="rId5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7" autoAdjust="0"/>
    <p:restoredTop sz="90099" autoAdjust="0"/>
  </p:normalViewPr>
  <p:slideViewPr>
    <p:cSldViewPr>
      <p:cViewPr varScale="1">
        <p:scale>
          <a:sx n="70" d="100"/>
          <a:sy n="70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E97F8-824E-4B1C-9CA3-D554318ACC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968B-A829-463D-98F9-07EE831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3F46B-C193-40AA-A936-237BB43C331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A992D-2066-4E63-95F1-55D8A69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gets the income doesn’t matter for how it’s consumed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clear</a:t>
            </a:r>
            <a:r>
              <a:rPr lang="en-US" baseline="0" dirty="0" smtClean="0"/>
              <a:t> consequence of large variations in bargaining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want individual adult goods – we want adult goods as a bundle.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7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be sure differences in output due to differences in inputs and not diffs in unobserved plot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trying to control for within </a:t>
            </a:r>
            <a:r>
              <a:rPr lang="en-US" baseline="0" dirty="0" err="1" smtClean="0"/>
              <a:t>hh</a:t>
            </a:r>
            <a:r>
              <a:rPr lang="en-US" baseline="0" dirty="0" smtClean="0"/>
              <a:t> differences in plot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maybe women have further plots?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5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 looks like men and women have same</a:t>
            </a:r>
            <a:r>
              <a:rPr lang="en-US" baseline="0" dirty="0" smtClean="0"/>
              <a:t> production function.  Instead, it really does look like it’s an input 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i.e.</a:t>
            </a:r>
            <a:r>
              <a:rPr lang="en-US" baseline="0" dirty="0" smtClean="0"/>
              <a:t> why doesn’t husband give her money and then farm all the </a:t>
            </a:r>
            <a:r>
              <a:rPr lang="en-US" baseline="0" smtClean="0"/>
              <a:t>plots efficiently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90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2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least some </a:t>
            </a:r>
            <a:r>
              <a:rPr lang="en-US" dirty="0" err="1" smtClean="0"/>
              <a:t>hh’s</a:t>
            </a:r>
            <a:r>
              <a:rPr lang="en-US" dirty="0" smtClean="0"/>
              <a:t> are inefficient</a:t>
            </a:r>
            <a:r>
              <a:rPr lang="en-US" baseline="0" dirty="0" smtClean="0"/>
              <a:t> – how can we model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Angrist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Gelman</a:t>
            </a:r>
            <a:r>
              <a:rPr lang="en-US" baseline="0" dirty="0" smtClean="0"/>
              <a:t> – leads to overfitting, you just match random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8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not wage employment like</a:t>
            </a:r>
            <a:r>
              <a:rPr lang="en-US" baseline="0" dirty="0" smtClean="0"/>
              <a:t> we think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5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 for height</a:t>
            </a:r>
            <a:r>
              <a:rPr lang="en-US" baseline="0" dirty="0" smtClean="0"/>
              <a:t> z score as a function of male and female eligibility, conditional on the running </a:t>
            </a:r>
            <a:r>
              <a:rPr lang="en-US" baseline="0" dirty="0" smtClean="0"/>
              <a:t>variable (age of grandparents)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2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effect driven by Woman treated X Young,</a:t>
            </a:r>
            <a:r>
              <a:rPr lang="en-US" baseline="0" dirty="0" smtClean="0"/>
              <a:t> in girls panel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10-6-2015: I looked a long time at the table</a:t>
            </a:r>
            <a:r>
              <a:rPr lang="en-US" baseline="0" dirty="0" smtClean="0"/>
              <a:t> in paper and think that “treatment” in the girls panel the same as “pension” in the boys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Sex ratio</a:t>
            </a:r>
            <a:r>
              <a:rPr lang="en-US" baseline="0" dirty="0" smtClean="0"/>
              <a:t> traditionally defined as more 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0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hh’s</a:t>
            </a:r>
            <a:r>
              <a:rPr lang="en-US" dirty="0" smtClean="0"/>
              <a:t> aren’t unitary</a:t>
            </a:r>
            <a:r>
              <a:rPr lang="en-US" baseline="0" dirty="0" smtClean="0"/>
              <a:t>, what model should we use?  Relax unitary model but maintain efficiency. So the </a:t>
            </a:r>
            <a:r>
              <a:rPr lang="en-US" baseline="0" dirty="0" err="1" smtClean="0"/>
              <a:t>hh</a:t>
            </a:r>
            <a:r>
              <a:rPr lang="en-US" baseline="0" dirty="0" smtClean="0"/>
              <a:t> solution corresponds to a planner’s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consumption of a good change when income shifted from one spouse to another?  It all comes through the Pareto weight.  So we can test this with data on shifts in shares of income/Pareto weights and individual-specific consumption.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992D-2066-4E63-95F1-55D8A69BAB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  <a:lvl2pPr>
              <a:defRPr>
                <a:latin typeface="Palatino Linotype" pitchFamily="18" charset="0"/>
              </a:defRPr>
            </a:lvl2pPr>
            <a:lvl3pPr>
              <a:defRPr>
                <a:latin typeface="Palatino Linotype" pitchFamily="18" charset="0"/>
              </a:defRPr>
            </a:lvl3pPr>
            <a:lvl4pPr>
              <a:defRPr>
                <a:latin typeface="Palatino Linotype" pitchFamily="18" charset="0"/>
              </a:defRPr>
            </a:lvl4pPr>
            <a:lvl5pPr>
              <a:defRPr>
                <a:latin typeface="Palatino Linotyp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DB0E-ABC4-4942-A412-3F6EFAE2165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2015-4356-4089-831F-42D06AD6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Intra-household allocation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Econ 591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Rachel Heath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</a:t>
            </a:r>
            <a:r>
              <a:rPr lang="en-US" dirty="0" err="1" smtClean="0"/>
              <a:t>Duflo</a:t>
            </a:r>
            <a:r>
              <a:rPr lang="en-US" dirty="0" smtClean="0"/>
              <a:t>: main specification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19" y="1219200"/>
            <a:ext cx="5076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7850"/>
            <a:ext cx="5638800" cy="456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65906" y="2743200"/>
            <a:ext cx="226978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5486400"/>
            <a:ext cx="2133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further check using within family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if household </a:t>
            </a:r>
            <a:r>
              <a:rPr lang="en-US" dirty="0"/>
              <a:t>structure </a:t>
            </a:r>
            <a:r>
              <a:rPr lang="en-US" dirty="0" smtClean="0"/>
              <a:t>is correlated </a:t>
            </a:r>
            <a:r>
              <a:rPr lang="en-US" dirty="0"/>
              <a:t>with pension </a:t>
            </a:r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f</a:t>
            </a:r>
            <a:r>
              <a:rPr lang="en-US" dirty="0" smtClean="0"/>
              <a:t>amilies </a:t>
            </a:r>
            <a:r>
              <a:rPr lang="en-US" dirty="0"/>
              <a:t>re-arrange after pension </a:t>
            </a:r>
            <a:r>
              <a:rPr lang="en-US" dirty="0" smtClean="0"/>
              <a:t>eligibility</a:t>
            </a:r>
          </a:p>
          <a:p>
            <a:pPr lvl="2"/>
            <a:r>
              <a:rPr lang="en-US" dirty="0"/>
              <a:t>And children have different growth paths in these </a:t>
            </a:r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If so, there would be selection at the discontinuity</a:t>
            </a:r>
          </a:p>
          <a:p>
            <a:r>
              <a:rPr lang="en-US" dirty="0" smtClean="0"/>
              <a:t>Use </a:t>
            </a:r>
            <a:r>
              <a:rPr lang="en-US" dirty="0"/>
              <a:t>height as an accumulated stock</a:t>
            </a:r>
          </a:p>
          <a:p>
            <a:pPr lvl="1"/>
            <a:r>
              <a:rPr lang="en-US" dirty="0" smtClean="0"/>
              <a:t>The more you’re exposed to better nutrition, the taller you’ll be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within-family comparison (family </a:t>
            </a:r>
            <a:r>
              <a:rPr lang="en-US" dirty="0" smtClean="0"/>
              <a:t>FE’s)</a:t>
            </a:r>
          </a:p>
          <a:p>
            <a:pPr lvl="2"/>
            <a:r>
              <a:rPr lang="en-US" dirty="0" smtClean="0"/>
              <a:t>Look </a:t>
            </a:r>
            <a:r>
              <a:rPr lang="en-US" dirty="0"/>
              <a:t>at younger vs older kids in pension families, compared to the difference in non-pension families: are younger kids doing particularly well in pension families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Then identification only problematic if rearrangement occurs in response to siblings who would be particularly responsive</a:t>
            </a:r>
            <a:endParaRPr lang="en-US" dirty="0"/>
          </a:p>
          <a:p>
            <a:pPr lvl="1"/>
            <a:r>
              <a:rPr lang="en-US" dirty="0"/>
              <a:t>Note that this is a substitute for pre-program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If you had it, though, could do a triple-difference: pre versus post, eligible versus not, younger versus 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"/>
            <a:ext cx="7715250" cy="678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65906" y="2743200"/>
            <a:ext cx="3116094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6736" y="5803034"/>
            <a:ext cx="3200400" cy="105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37042" y="3886200"/>
            <a:ext cx="530158" cy="206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4038600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Insignificant main effect provides evidence against selection into program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girls and their mother’s earning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Earlier in class: I argued that it’s hard to get exogenous variation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f</a:t>
            </a:r>
            <a:endParaRPr lang="en-US" i="1" baseline="-25000" dirty="0" smtClean="0"/>
          </a:p>
          <a:p>
            <a:pPr lvl="1"/>
            <a:r>
              <a:rPr lang="en-US" dirty="0" smtClean="0"/>
              <a:t>Hence </a:t>
            </a:r>
            <a:r>
              <a:rPr lang="en-US" dirty="0" err="1" smtClean="0"/>
              <a:t>Duflo’s</a:t>
            </a:r>
            <a:r>
              <a:rPr lang="en-US" dirty="0" smtClean="0"/>
              <a:t> rationale for looking at universally given government pension</a:t>
            </a:r>
          </a:p>
          <a:p>
            <a:r>
              <a:rPr lang="en-US" dirty="0" smtClean="0"/>
              <a:t>But since earned income may affect bargaining power differently than unearned, would love to find a nice natural experiment</a:t>
            </a:r>
          </a:p>
          <a:p>
            <a:r>
              <a:rPr lang="en-US" dirty="0" err="1" smtClean="0"/>
              <a:t>Qian</a:t>
            </a:r>
            <a:r>
              <a:rPr lang="en-US" dirty="0" smtClean="0"/>
              <a:t> (2008): Post-Mao reforms in China dramatically improved the price of cash crops (orchards and tea)</a:t>
            </a:r>
          </a:p>
        </p:txBody>
      </p:sp>
    </p:spTree>
    <p:extLst>
      <p:ext uri="{BB962C8B-B14F-4D97-AF65-F5344CB8AC3E}">
        <p14:creationId xmlns:p14="http://schemas.microsoft.com/office/powerpoint/2010/main" val="12193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Tea, orchards, and comparative advantage by gender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 picking favors fine motor skills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Orchards favor height and strength</a:t>
            </a:r>
            <a:endParaRPr lang="en-US" dirty="0"/>
          </a:p>
        </p:txBody>
      </p:sp>
      <p:pic>
        <p:nvPicPr>
          <p:cNvPr id="7" name="Content Placeholder 6" descr="20080316-tea picking in Zhejian u wash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2922935" cy="3216276"/>
          </a:xfrm>
          <a:prstGeom prst="rect">
            <a:avLst/>
          </a:prstGeom>
        </p:spPr>
      </p:pic>
      <p:pic>
        <p:nvPicPr>
          <p:cNvPr id="8" name="Content Placeholder 7" descr="Pollination-in-China--far-006.jpg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37986"/>
            <a:ext cx="4041775" cy="242506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5800" y="5741422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more female friendly areas began planting tea after reform? (note that only a concern if selection varies by pre vs post</a:t>
            </a:r>
            <a:r>
              <a:rPr lang="en-US" dirty="0" smtClean="0"/>
              <a:t>). Instrument </a:t>
            </a:r>
            <a:r>
              <a:rPr lang="en-US" dirty="0"/>
              <a:t>for tea production with hilliness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745"/>
            <a:ext cx="8534400" cy="651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0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this inconsistent with the unitary household model?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household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Sex ratio result consistent with unitary household that makes human capital investment based on expected returns</a:t>
            </a:r>
          </a:p>
          <a:p>
            <a:r>
              <a:rPr lang="en-US" dirty="0" smtClean="0"/>
              <a:t>Additional education result</a:t>
            </a:r>
          </a:p>
          <a:p>
            <a:pPr lvl="1"/>
            <a:r>
              <a:rPr lang="en-US" dirty="0" smtClean="0"/>
              <a:t>Increasing women’s income </a:t>
            </a:r>
            <a:r>
              <a:rPr lang="en-US" dirty="0" smtClean="0">
                <a:sym typeface="Wingdings" panose="05000000000000000000" pitchFamily="2" charset="2"/>
              </a:rPr>
              <a:t> increased educational attainment for girls and boys</a:t>
            </a:r>
          </a:p>
          <a:p>
            <a:pPr lvl="1"/>
            <a:r>
              <a:rPr lang="en-US" dirty="0" smtClean="0"/>
              <a:t>Increasing men’s income </a:t>
            </a:r>
            <a:r>
              <a:rPr lang="en-US" dirty="0" smtClean="0">
                <a:sym typeface="Wingdings" panose="05000000000000000000" pitchFamily="2" charset="2"/>
              </a:rPr>
              <a:t> decreased educational attainment for girls, no effect on boys</a:t>
            </a:r>
          </a:p>
          <a:p>
            <a:pPr lvl="1"/>
            <a:r>
              <a:rPr lang="en-US" dirty="0" smtClean="0"/>
              <a:t>“not </a:t>
            </a:r>
            <a:r>
              <a:rPr lang="en-US" dirty="0"/>
              <a:t>consistent with the </a:t>
            </a:r>
            <a:r>
              <a:rPr lang="en-US" dirty="0" smtClean="0"/>
              <a:t>unitary </a:t>
            </a:r>
            <a:r>
              <a:rPr lang="en-US" dirty="0"/>
              <a:t>model unless the returns to education for girls are </a:t>
            </a:r>
            <a:r>
              <a:rPr lang="en-US" dirty="0" smtClean="0"/>
              <a:t>negatively correlated </a:t>
            </a:r>
            <a:r>
              <a:rPr lang="en-US" dirty="0"/>
              <a:t>with male income and the returns to education for boys and girls are </a:t>
            </a:r>
            <a:r>
              <a:rPr lang="en-US"/>
              <a:t>positively </a:t>
            </a:r>
            <a:r>
              <a:rPr lang="en-US" smtClean="0"/>
              <a:t>correlate with </a:t>
            </a:r>
            <a:r>
              <a:rPr lang="en-US"/>
              <a:t>female </a:t>
            </a:r>
            <a:r>
              <a:rPr lang="en-US" smtClean="0"/>
              <a:t>income”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6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evidence for women’s earned income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bargaining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Atkin</a:t>
            </a:r>
            <a:r>
              <a:rPr lang="en-US" dirty="0" smtClean="0"/>
              <a:t> (2009) looks at women induced to work in factories in Mexico</a:t>
            </a:r>
          </a:p>
          <a:p>
            <a:pPr lvl="1"/>
            <a:r>
              <a:rPr lang="en-US" dirty="0" smtClean="0"/>
              <a:t>By a factory opening in her town when she reached the legal employment age of 16</a:t>
            </a:r>
          </a:p>
          <a:p>
            <a:r>
              <a:rPr lang="en-US" dirty="0" smtClean="0"/>
              <a:t>These women have taller children (1 standard deviation – big effect!)</a:t>
            </a:r>
          </a:p>
          <a:p>
            <a:pPr lvl="1"/>
            <a:r>
              <a:rPr lang="en-US" dirty="0" smtClean="0"/>
              <a:t>The survey data he uses has self-reported bargaining power.  It went up too.</a:t>
            </a:r>
          </a:p>
          <a:p>
            <a:r>
              <a:rPr lang="en-US" dirty="0" err="1" smtClean="0"/>
              <a:t>Majlesi</a:t>
            </a:r>
            <a:r>
              <a:rPr lang="en-US" dirty="0" smtClean="0"/>
              <a:t> (2016) shows that bargaining power up when job opportunities arise, even among women who do not take the job</a:t>
            </a:r>
          </a:p>
          <a:p>
            <a:pPr lvl="1"/>
            <a:r>
              <a:rPr lang="en-US" dirty="0" smtClean="0"/>
              <a:t>Still improves their outside option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0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household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Browning </a:t>
            </a:r>
            <a:r>
              <a:rPr lang="en-US" sz="2800" dirty="0" smtClean="0"/>
              <a:t>and </a:t>
            </a:r>
            <a:r>
              <a:rPr lang="en-US" sz="2800" dirty="0" err="1" smtClean="0"/>
              <a:t>Chiappori</a:t>
            </a:r>
            <a:r>
              <a:rPr lang="en-US" sz="2800" dirty="0" smtClean="0"/>
              <a:t> (</a:t>
            </a:r>
            <a:r>
              <a:rPr lang="en-US" sz="2800" dirty="0" err="1" smtClean="0"/>
              <a:t>Econometrica</a:t>
            </a:r>
            <a:r>
              <a:rPr lang="en-US" sz="2800" dirty="0" smtClean="0"/>
              <a:t>, 1998)</a:t>
            </a:r>
          </a:p>
          <a:p>
            <a:r>
              <a:rPr lang="en-US" sz="2800" dirty="0" smtClean="0"/>
              <a:t>More general assumption that household allocation is Pareto-efficient</a:t>
            </a:r>
          </a:p>
          <a:p>
            <a:pPr lvl="1"/>
            <a:r>
              <a:rPr lang="en-US" dirty="0" smtClean="0"/>
              <a:t>i.e., no resources are wasted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27184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1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point: the unitary household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Becker (1973): “two agents become one”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300288"/>
            <a:ext cx="81057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44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Efficient allocation within the household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i="1" dirty="0"/>
              <a:t>θ</a:t>
            </a:r>
            <a:r>
              <a:rPr lang="en-US" i="1" baseline="30000" dirty="0" smtClean="0"/>
              <a:t>m </a:t>
            </a:r>
            <a:r>
              <a:rPr lang="en-US" dirty="0" smtClean="0"/>
              <a:t>gives weight on male’s utility relative to female’s utility</a:t>
            </a:r>
          </a:p>
          <a:p>
            <a:r>
              <a:rPr lang="en-US" dirty="0" smtClean="0"/>
              <a:t>Where does </a:t>
            </a:r>
            <a:r>
              <a:rPr lang="el-GR" i="1" dirty="0"/>
              <a:t>θ</a:t>
            </a:r>
            <a:r>
              <a:rPr lang="en-US" i="1" baseline="30000" dirty="0"/>
              <a:t>m </a:t>
            </a:r>
            <a:r>
              <a:rPr lang="en-US" dirty="0" smtClean="0"/>
              <a:t>come from? Bargaining theories tells us it depends on each member’s outside option/threat point.</a:t>
            </a:r>
          </a:p>
          <a:p>
            <a:pPr lvl="1"/>
            <a:r>
              <a:rPr lang="en-US" dirty="0" smtClean="0"/>
              <a:t>Divorce?</a:t>
            </a:r>
          </a:p>
          <a:p>
            <a:pPr lvl="1"/>
            <a:r>
              <a:rPr lang="en-US" dirty="0" smtClean="0"/>
              <a:t>Informal separation? (if divorce prohibitively costly)</a:t>
            </a:r>
          </a:p>
          <a:p>
            <a:pPr lvl="1"/>
            <a:r>
              <a:rPr lang="en-US" dirty="0" err="1" smtClean="0"/>
              <a:t>Noncooperative</a:t>
            </a:r>
            <a:r>
              <a:rPr lang="en-US" dirty="0" smtClean="0"/>
              <a:t> behavior within marriage (Lundberg and </a:t>
            </a:r>
            <a:r>
              <a:rPr lang="en-US" dirty="0" err="1" smtClean="0"/>
              <a:t>Pollak</a:t>
            </a:r>
            <a:r>
              <a:rPr lang="en-US" dirty="0" smtClean="0"/>
              <a:t> “separate spheres” model, 1993)</a:t>
            </a:r>
          </a:p>
          <a:p>
            <a:r>
              <a:rPr lang="en-US" dirty="0" smtClean="0"/>
              <a:t>Probably it also depends on things that standard economic </a:t>
            </a:r>
            <a:r>
              <a:rPr lang="en-US" dirty="0"/>
              <a:t>theory doesn’t </a:t>
            </a:r>
            <a:r>
              <a:rPr lang="en-US" dirty="0" smtClean="0"/>
              <a:t>have that much to say about (culture, etc.)</a:t>
            </a:r>
          </a:p>
          <a:p>
            <a:pPr lvl="1"/>
            <a:r>
              <a:rPr lang="en-US" dirty="0" smtClean="0"/>
              <a:t>“We’re economists, not marriage counselors” -- </a:t>
            </a:r>
            <a:r>
              <a:rPr lang="en-US" dirty="0" err="1" smtClean="0"/>
              <a:t>Udry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51221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81" y="25941"/>
            <a:ext cx="8229600" cy="1143000"/>
          </a:xfrm>
        </p:spPr>
        <p:txBody>
          <a:bodyPr/>
          <a:lstStyle/>
          <a:p>
            <a:r>
              <a:rPr lang="en-US" dirty="0" smtClean="0"/>
              <a:t>Variations in income 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7" y="18288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All the changes are working through the one-dimensional function </a:t>
            </a:r>
            <a:r>
              <a:rPr lang="el-GR" sz="2000" i="1" dirty="0" smtClean="0"/>
              <a:t>θ</a:t>
            </a:r>
            <a:r>
              <a:rPr lang="en-US" sz="2000" i="1" baseline="30000" dirty="0" smtClean="0"/>
              <a:t>m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w</a:t>
            </a:r>
            <a:r>
              <a:rPr lang="en-US" sz="2000" i="1" baseline="30000" dirty="0" err="1" smtClean="0"/>
              <a:t>f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</a:t>
            </a:r>
            <a:r>
              <a:rPr lang="en-US" sz="2000" i="1" baseline="30000" dirty="0" err="1" smtClean="0"/>
              <a:t>m</a:t>
            </a:r>
            <a:r>
              <a:rPr lang="en-US" sz="2000" i="1" dirty="0" err="1" smtClean="0"/>
              <a:t>,p,y</a:t>
            </a:r>
            <a:r>
              <a:rPr lang="en-US" sz="2000" i="1" dirty="0" smtClean="0"/>
              <a:t>)</a:t>
            </a:r>
          </a:p>
          <a:p>
            <a:r>
              <a:rPr lang="en-US" sz="2000" dirty="0" smtClean="0"/>
              <a:t>The ratio of consumption changes should be the same for all goods</a:t>
            </a:r>
          </a:p>
          <a:p>
            <a:pPr lvl="1"/>
            <a:r>
              <a:rPr lang="en-US" sz="1600" dirty="0" smtClean="0"/>
              <a:t>Changes in bargaining power affect which Pareto efficient bundle is consumed, but not the set of Pareto efficient bundles</a:t>
            </a:r>
            <a:endParaRPr lang="en-US" sz="1600" dirty="0"/>
          </a:p>
          <a:p>
            <a:r>
              <a:rPr lang="en-US" sz="2000" dirty="0" smtClean="0"/>
              <a:t>Under </a:t>
            </a:r>
            <a:r>
              <a:rPr lang="en-US" sz="2000" dirty="0"/>
              <a:t>the unitary household model, this ratio should be </a:t>
            </a:r>
            <a:r>
              <a:rPr lang="en-US" sz="2000" dirty="0" smtClean="0"/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44" y="1146243"/>
            <a:ext cx="8677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057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Change in consumption all through change in Pareto weight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Gender, children and </a:t>
            </a:r>
            <a:r>
              <a:rPr lang="en-US" sz="3600" dirty="0" err="1" smtClean="0"/>
              <a:t>intrahousehold</a:t>
            </a:r>
            <a:r>
              <a:rPr lang="en-US" sz="3600" dirty="0" smtClean="0"/>
              <a:t> distribution: missing women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Amartya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- about 100 million women </a:t>
            </a:r>
            <a:r>
              <a:rPr lang="en-US" dirty="0" smtClean="0"/>
              <a:t>“missing” (1990)</a:t>
            </a:r>
            <a:endParaRPr lang="en-US" dirty="0"/>
          </a:p>
          <a:p>
            <a:r>
              <a:rPr lang="en-US" dirty="0" smtClean="0"/>
              <a:t>Women who were either not born (selective abortion) or were born but  died </a:t>
            </a:r>
            <a:r>
              <a:rPr lang="en-US" dirty="0"/>
              <a:t>more rapidly relative </a:t>
            </a:r>
            <a:r>
              <a:rPr lang="en-US" dirty="0" smtClean="0"/>
              <a:t>to men </a:t>
            </a:r>
            <a:r>
              <a:rPr lang="en-US" dirty="0"/>
              <a:t>than would be expected ‘in absence of discrimination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Current estimate 160 million, mostly due to increased availability of ultrasound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en-US" i="1" dirty="0"/>
              <a:t>of missing =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total pop </a:t>
            </a:r>
            <a:r>
              <a:rPr lang="en-US" i="1" dirty="0"/>
              <a:t>* </a:t>
            </a:r>
            <a:r>
              <a:rPr lang="en-US" i="1" dirty="0" smtClean="0"/>
              <a:t>nondiscriminatory gender ratio, then subtract </a:t>
            </a:r>
            <a:r>
              <a:rPr lang="en-US" i="1" dirty="0"/>
              <a:t>number of </a:t>
            </a:r>
            <a:r>
              <a:rPr lang="en-US" i="1" dirty="0" smtClean="0"/>
              <a:t>women</a:t>
            </a:r>
          </a:p>
          <a:p>
            <a:pPr marL="0" indent="0">
              <a:buNone/>
            </a:pPr>
            <a:r>
              <a:rPr lang="en-US" dirty="0" smtClean="0"/>
              <a:t>(non discriminatory gender ratio: use North America/Europe or Sub-Saharan Africa.  Typically 1.022)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522029" cy="642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6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 today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86600" cy="39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27878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to social problems like higher crime (</a:t>
            </a:r>
            <a:r>
              <a:rPr lang="en-US" dirty="0" err="1" smtClean="0"/>
              <a:t>Edlund</a:t>
            </a:r>
            <a:r>
              <a:rPr lang="en-US" dirty="0" smtClean="0"/>
              <a:t> et al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all missing women due to discrimination?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 factors?</a:t>
            </a:r>
          </a:p>
          <a:p>
            <a:pPr lvl="1"/>
            <a:r>
              <a:rPr lang="en-US" dirty="0" smtClean="0"/>
              <a:t>Hypothesis that mothers with hepatitis more likely to have girls</a:t>
            </a:r>
          </a:p>
          <a:p>
            <a:pPr lvl="1"/>
            <a:r>
              <a:rPr lang="en-US" dirty="0" smtClean="0"/>
              <a:t>Now largely disproven... It turns out that sex ratios at birth only skewed for later births, not first births</a:t>
            </a:r>
          </a:p>
          <a:p>
            <a:r>
              <a:rPr lang="en-US" dirty="0" smtClean="0"/>
              <a:t>Girls live in larger families, so may have worse outcomes even if treated the same within a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does discrimination appear?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From Sen’s book….</a:t>
            </a:r>
          </a:p>
          <a:p>
            <a:r>
              <a:rPr lang="en-US" dirty="0" smtClean="0"/>
              <a:t>Infanticide?  No evidence from Punjab.  Mortality from birth to 1 month (per 1000):</a:t>
            </a:r>
          </a:p>
          <a:p>
            <a:pPr lvl="1"/>
            <a:r>
              <a:rPr lang="en-US" dirty="0" smtClean="0"/>
              <a:t>Male		51</a:t>
            </a:r>
          </a:p>
          <a:p>
            <a:pPr lvl="1"/>
            <a:r>
              <a:rPr lang="en-US" dirty="0" smtClean="0"/>
              <a:t>Female		43</a:t>
            </a:r>
          </a:p>
          <a:p>
            <a:r>
              <a:rPr lang="en-US" dirty="0" smtClean="0"/>
              <a:t>Male/female mortality ratio at other ages</a:t>
            </a:r>
          </a:p>
          <a:p>
            <a:pPr lvl="1"/>
            <a:r>
              <a:rPr lang="en-US" dirty="0" smtClean="0"/>
              <a:t>1-11 months: 	0.53</a:t>
            </a:r>
            <a:endParaRPr lang="en-US" dirty="0"/>
          </a:p>
          <a:p>
            <a:pPr lvl="1"/>
            <a:r>
              <a:rPr lang="en-US" dirty="0" smtClean="0"/>
              <a:t>12-23 months: 	0.51</a:t>
            </a:r>
          </a:p>
          <a:p>
            <a:pPr lvl="1"/>
            <a:r>
              <a:rPr lang="en-US" dirty="0" smtClean="0"/>
              <a:t>24-59 months: 	0.65</a:t>
            </a:r>
          </a:p>
          <a:p>
            <a:r>
              <a:rPr lang="en-US" dirty="0" smtClean="0"/>
              <a:t>So we’re starting to see the gap appear.  Maternal mortality causes another jump.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 course, now sex selective abortion is now important in some areas (</a:t>
            </a:r>
            <a:r>
              <a:rPr lang="en-US" dirty="0" err="1" smtClean="0"/>
              <a:t>Bhalhotra</a:t>
            </a:r>
            <a:r>
              <a:rPr lang="en-US" dirty="0" smtClean="0"/>
              <a:t> and Cochrane 2010; the economist chart we just saw)</a:t>
            </a:r>
          </a:p>
          <a:p>
            <a:r>
              <a:rPr lang="en-US" dirty="0" smtClean="0"/>
              <a:t>But it can’t be the only cause of missing women.  We see missing women ever where sex ratios at birth are close to the natural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excess female mortality of young children due to discrimination?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to test whether parents are spending more on boys than girls.</a:t>
            </a:r>
          </a:p>
          <a:p>
            <a:r>
              <a:rPr lang="en-US" dirty="0" smtClean="0"/>
              <a:t>Original idea: look for expenditure on children (male </a:t>
            </a:r>
            <a:r>
              <a:rPr lang="en-US" dirty="0" err="1" smtClean="0"/>
              <a:t>vs</a:t>
            </a:r>
            <a:r>
              <a:rPr lang="en-US" dirty="0" smtClean="0"/>
              <a:t> female) directly.  Difficult data to collect (conceptually and practically)</a:t>
            </a:r>
          </a:p>
          <a:p>
            <a:r>
              <a:rPr lang="en-US" dirty="0" smtClean="0"/>
              <a:t>Deaton (1989): if parents spend more on boys than girls, we should see them reducing spending on adult goods (e.g. alcohol) more after a boy than a girl is born.</a:t>
            </a:r>
          </a:p>
        </p:txBody>
      </p:sp>
    </p:spTree>
    <p:extLst>
      <p:ext uri="{BB962C8B-B14F-4D97-AF65-F5344CB8AC3E}">
        <p14:creationId xmlns:p14="http://schemas.microsoft.com/office/powerpoint/2010/main" val="2777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Formally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9001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2362200"/>
            <a:ext cx="282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</a:t>
            </a:r>
            <a:r>
              <a:rPr lang="en-US" dirty="0" err="1" smtClean="0"/>
              <a:t>x</a:t>
            </a:r>
            <a:r>
              <a:rPr lang="en-US" baseline="30000" dirty="0" err="1" smtClean="0"/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determined (total spending on adult goods), then the choice of adult goods 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A</a:t>
            </a:r>
            <a:r>
              <a:rPr lang="en-US" dirty="0" smtClean="0"/>
              <a:t>) determined</a:t>
            </a:r>
            <a:endParaRPr lang="en-US" baseline="30000" dirty="0"/>
          </a:p>
        </p:txBody>
      </p:sp>
      <p:cxnSp>
        <p:nvCxnSpPr>
          <p:cNvPr id="7" name="Straight Arrow Connector 6"/>
          <p:cNvCxnSpPr>
            <a:endCxn id="11" idx="0"/>
          </p:cNvCxnSpPr>
          <p:nvPr/>
        </p:nvCxnSpPr>
        <p:spPr>
          <a:xfrm flipH="1">
            <a:off x="5765665" y="3633520"/>
            <a:ext cx="1244735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00" y="3733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3165" y="424312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Child characteristics (including gender)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2009" y="438161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Adult characteristics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alatino Linotype" pitchFamily="18" charset="0"/>
              </a:rPr>
              <a:t>How does adult spending respond to the children?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9917"/>
            <a:ext cx="64579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5600" y="1828800"/>
            <a:ext cx="198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characteristics of child doesn’t change which adult goods bought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602371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spending on any adult good responds to the characteristics of a child (relative to the income effect on all adult goods) is a function just of how spending on all adult goods responds to that characteristic.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Testable implications of the unitary household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Early tests of this in 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Bergstrom, 1997, “A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Survey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Theories of the Family” in Stark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Rosenzweig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eds., Handbook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Population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Family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Economics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4" y="2895600"/>
            <a:ext cx="792670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88393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57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spending by gender?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Intuition:</a:t>
            </a:r>
          </a:p>
          <a:p>
            <a:pPr marL="0" indent="0">
              <a:buNone/>
            </a:pPr>
            <a:r>
              <a:rPr lang="en-US" dirty="0" smtClean="0"/>
              <a:t>Suppose 1 </a:t>
            </a:r>
            <a:r>
              <a:rPr lang="en-US" dirty="0"/>
              <a:t>more kid is associated with a reduction of</a:t>
            </a:r>
            <a:r>
              <a:rPr lang="en-US" dirty="0" smtClean="0"/>
              <a:t>, </a:t>
            </a:r>
            <a:r>
              <a:rPr lang="en-US" dirty="0"/>
              <a:t>$100 in tobacco </a:t>
            </a:r>
            <a:r>
              <a:rPr lang="en-US" dirty="0" smtClean="0"/>
              <a:t>expenditure, and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/>
              <a:t>more dollar of income is associated with an increase of $</a:t>
            </a:r>
            <a:r>
              <a:rPr lang="en-US" dirty="0" smtClean="0"/>
              <a:t>0.10 </a:t>
            </a:r>
            <a:r>
              <a:rPr lang="en-US" dirty="0"/>
              <a:t>in </a:t>
            </a:r>
            <a:r>
              <a:rPr lang="en-US" dirty="0" smtClean="0"/>
              <a:t>tobacco expenditure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having that kid is like having $1000 less to spend on adult stuff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compare these figures for girls and boys.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ratio of changes in spending </a:t>
            </a:r>
            <a:r>
              <a:rPr lang="en-US" dirty="0"/>
              <a:t>should be the same for all goods </a:t>
            </a:r>
            <a:r>
              <a:rPr lang="en-US" i="1" dirty="0" err="1"/>
              <a:t>i</a:t>
            </a:r>
            <a:r>
              <a:rPr lang="en-US" i="1" dirty="0"/>
              <a:t> ∈ A</a:t>
            </a:r>
            <a:r>
              <a:rPr lang="en-US" dirty="0"/>
              <a:t>, so </a:t>
            </a:r>
            <a:r>
              <a:rPr lang="en-US" dirty="0" smtClean="0"/>
              <a:t>the assumptions of the model </a:t>
            </a:r>
            <a:r>
              <a:rPr lang="en-US" dirty="0"/>
              <a:t>can be tested.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Deaton found in </a:t>
            </a:r>
            <a:r>
              <a:rPr lang="en-US" dirty="0" err="1" smtClean="0"/>
              <a:t>Maharastra</a:t>
            </a:r>
            <a:r>
              <a:rPr lang="en-US" dirty="0" smtClean="0"/>
              <a:t> (huge excess female mortality) no difference in spending on adult goods by sex of child.  Later repeated in Pakistan, still nothing. </a:t>
            </a:r>
            <a:r>
              <a:rPr lang="en-US" b="1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812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err="1" smtClean="0"/>
                  <a:t>Intertemporal</a:t>
                </a:r>
                <a:r>
                  <a:rPr lang="en-US" dirty="0" smtClean="0"/>
                  <a:t> </a:t>
                </a:r>
                <a:r>
                  <a:rPr lang="en-US" dirty="0"/>
                  <a:t>substitution (</a:t>
                </a:r>
                <a:r>
                  <a:rPr lang="en-US" dirty="0" smtClean="0"/>
                  <a:t>saving </a:t>
                </a:r>
                <a:r>
                  <a:rPr lang="en-US" dirty="0"/>
                  <a:t>for dowries</a:t>
                </a:r>
                <a:r>
                  <a:rPr lang="en-US" dirty="0" smtClean="0"/>
                  <a:t>?)</a:t>
                </a:r>
              </a:p>
              <a:p>
                <a:r>
                  <a:rPr lang="en-US" dirty="0" smtClean="0"/>
                  <a:t>Different needs/different kinds of spending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𝛿</m:t>
                        </m:r>
                        <m:r>
                          <a:rPr lang="en-US" i="1" dirty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may not be zero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Sons make their fathers drink?</a:t>
                </a:r>
              </a:p>
              <a:p>
                <a:r>
                  <a:rPr lang="en-US" dirty="0" smtClean="0"/>
                  <a:t>Discrimination appears in time rather than spending allocation</a:t>
                </a:r>
              </a:p>
              <a:p>
                <a:pPr lvl="1"/>
                <a:r>
                  <a:rPr lang="en-US" dirty="0" smtClean="0"/>
                  <a:t>Miller and </a:t>
                </a:r>
                <a:r>
                  <a:rPr lang="en-US" dirty="0" err="1" smtClean="0"/>
                  <a:t>Urdinola</a:t>
                </a:r>
                <a:r>
                  <a:rPr lang="en-US" dirty="0" smtClean="0"/>
                  <a:t> (2010 JPE) emphasizes importance of time in children’s investment</a:t>
                </a:r>
              </a:p>
              <a:p>
                <a:pPr lvl="1"/>
                <a:r>
                  <a:rPr lang="en-US" dirty="0" smtClean="0"/>
                  <a:t>Child health improved during economic downturns in Colombia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Udry</a:t>
            </a:r>
            <a:r>
              <a:rPr lang="en-US" dirty="0" smtClean="0"/>
              <a:t>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i="1" dirty="0" smtClean="0"/>
              <a:t>production</a:t>
            </a:r>
            <a:r>
              <a:rPr lang="en-US" dirty="0" smtClean="0"/>
              <a:t> Pareto efficient within household?</a:t>
            </a:r>
          </a:p>
          <a:p>
            <a:r>
              <a:rPr lang="en-US" dirty="0" smtClean="0"/>
              <a:t>In Burkina Faso, as in much of Africa, men and women farm their own plots</a:t>
            </a:r>
          </a:p>
          <a:p>
            <a:r>
              <a:rPr lang="en-US" dirty="0" smtClean="0"/>
              <a:t>A Pareto efficient household will equalize the marginal product of inputs (e.g. fertilizer) on each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efficient production decisions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447800"/>
            <a:ext cx="73818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5410200"/>
            <a:ext cx="2743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37380" y="4209661"/>
            <a:ext cx="457200" cy="1524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94580" y="396269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G() is a concave production function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47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efficient production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smtClean="0"/>
              <a:t>Assumes no labor market (but results don’t depend on that)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Productive efficiency implies that if A</a:t>
            </a:r>
            <a:r>
              <a:rPr lang="en-US" sz="2800" baseline="30000" dirty="0" smtClean="0"/>
              <a:t>i</a:t>
            </a:r>
            <a:r>
              <a:rPr lang="en-US" sz="2800" dirty="0" smtClean="0"/>
              <a:t> = 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j</a:t>
            </a:r>
            <a:r>
              <a:rPr lang="en-US" sz="2800" dirty="0" smtClean="0"/>
              <a:t>, then</a:t>
            </a:r>
          </a:p>
          <a:p>
            <a:pPr marL="0" indent="0" algn="ctr">
              <a:buNone/>
            </a:pPr>
            <a:r>
              <a:rPr lang="en-US" sz="2800" dirty="0" err="1" smtClean="0"/>
              <a:t>G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i</a:t>
            </a:r>
            <a:r>
              <a:rPr lang="en-US" sz="2800" baseline="-25000" dirty="0" err="1" smtClean="0"/>
              <a:t>F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i</a:t>
            </a:r>
            <a:r>
              <a:rPr lang="en-US" sz="2800" baseline="-25000" dirty="0" err="1" smtClean="0"/>
              <a:t>M</a:t>
            </a:r>
            <a:r>
              <a:rPr lang="en-US" sz="2800" dirty="0"/>
              <a:t>,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i 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(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j</a:t>
            </a:r>
            <a:r>
              <a:rPr lang="en-US" sz="2800" baseline="-25000" dirty="0" err="1" smtClean="0"/>
              <a:t>F</a:t>
            </a:r>
            <a:r>
              <a:rPr lang="en-US" sz="2800" dirty="0"/>
              <a:t>, 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j</a:t>
            </a:r>
            <a:r>
              <a:rPr lang="en-US" sz="2800" baseline="-25000" dirty="0" err="1" smtClean="0"/>
              <a:t>M</a:t>
            </a:r>
            <a:r>
              <a:rPr lang="en-US" sz="2800" dirty="0"/>
              <a:t>,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i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Within </a:t>
            </a:r>
            <a:r>
              <a:rPr lang="en-US" sz="2800" dirty="0"/>
              <a:t>the household, variations across plots in output and factor inputs are </a:t>
            </a:r>
            <a:r>
              <a:rPr lang="en-US" sz="2800" dirty="0" smtClean="0"/>
              <a:t>functions only </a:t>
            </a:r>
            <a:r>
              <a:rPr lang="en-US" sz="2800" dirty="0"/>
              <a:t>of variation in plot </a:t>
            </a:r>
            <a:r>
              <a:rPr lang="en-US" sz="2800" dirty="0" smtClean="0"/>
              <a:t>characteristics</a:t>
            </a:r>
          </a:p>
          <a:p>
            <a:r>
              <a:rPr lang="en-US" sz="2800" dirty="0" smtClean="0"/>
              <a:t>Not who owns them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productive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20161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 rot="16200000" flipH="1">
            <a:off x="4718646" y="1821097"/>
            <a:ext cx="264268" cy="838200"/>
          </a:xfrm>
          <a:prstGeom prst="rightBrace">
            <a:avLst>
              <a:gd name="adj1" fmla="val 4348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 flipH="1">
            <a:off x="6001966" y="1841362"/>
            <a:ext cx="264268" cy="838200"/>
          </a:xfrm>
          <a:prstGeom prst="rightBrace">
            <a:avLst>
              <a:gd name="adj1" fmla="val 4348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2392597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gender of person farming the plot matter for its yield?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4828" y="2392597"/>
            <a:ext cx="260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on household-year-crop fixed effects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3657599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Identification concerns.  Do men and women…</a:t>
            </a:r>
          </a:p>
          <a:p>
            <a:r>
              <a:rPr lang="en-US" dirty="0" smtClean="0"/>
              <a:t>Have different land quality?</a:t>
            </a:r>
          </a:p>
          <a:p>
            <a:pPr lvl="1"/>
            <a:r>
              <a:rPr lang="en-US" dirty="0" smtClean="0"/>
              <a:t>Detailed topographical characteristics, location, and local soil names</a:t>
            </a:r>
          </a:p>
          <a:p>
            <a:r>
              <a:rPr lang="en-US" dirty="0" smtClean="0"/>
              <a:t>Farm different crops?</a:t>
            </a:r>
          </a:p>
          <a:p>
            <a:pPr lvl="1"/>
            <a:r>
              <a:rPr lang="en-US" dirty="0" smtClean="0"/>
              <a:t>Look at males and females farming same crop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36" y="1318702"/>
            <a:ext cx="5953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6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4953000"/>
            <a:ext cx="8153400" cy="117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 on plot size </a:t>
            </a:r>
            <a:r>
              <a:rPr lang="en-US" sz="2800" dirty="0" err="1" smtClean="0"/>
              <a:t>deciles</a:t>
            </a:r>
            <a:r>
              <a:rPr lang="en-US" sz="2800" dirty="0" smtClean="0"/>
              <a:t>, </a:t>
            </a:r>
            <a:r>
              <a:rPr lang="en-US" sz="2800" dirty="0" err="1" smtClean="0"/>
              <a:t>toposequence</a:t>
            </a:r>
            <a:r>
              <a:rPr lang="en-US" sz="2800" dirty="0" smtClean="0"/>
              <a:t> indicators, and soil type dummies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905000"/>
            <a:ext cx="87858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Lower input usage on female-controlled plots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33400" y="4419600"/>
            <a:ext cx="8077200" cy="167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Decreasing marginal product of an input </a:t>
            </a:r>
            <a:r>
              <a:rPr lang="en-US" sz="2800" dirty="0" smtClean="0">
                <a:sym typeface="Wingdings" pitchFamily="2" charset="2"/>
              </a:rPr>
              <a:t> a reallocation from higher to lower user would increase total household profits</a:t>
            </a:r>
          </a:p>
          <a:p>
            <a:r>
              <a:rPr lang="en-US" sz="2800" dirty="0" smtClean="0">
                <a:sym typeface="Wingdings" pitchFamily="2" charset="2"/>
              </a:rPr>
              <a:t>Good evidence this true for fertilizer (McIntire, </a:t>
            </a:r>
            <a:r>
              <a:rPr lang="en-US" sz="2800" dirty="0" err="1" smtClean="0">
                <a:sym typeface="Wingdings" pitchFamily="2" charset="2"/>
              </a:rPr>
              <a:t>Bourzat</a:t>
            </a:r>
            <a:r>
              <a:rPr lang="en-US" sz="2800" dirty="0" smtClean="0">
                <a:sym typeface="Wingdings" pitchFamily="2" charset="2"/>
              </a:rPr>
              <a:t> and </a:t>
            </a:r>
            <a:r>
              <a:rPr lang="en-US" sz="2800" dirty="0" err="1" smtClean="0">
                <a:sym typeface="Wingdings" pitchFamily="2" charset="2"/>
              </a:rPr>
              <a:t>Pingali</a:t>
            </a:r>
            <a:r>
              <a:rPr lang="en-US" sz="2800" dirty="0" smtClean="0">
                <a:sym typeface="Wingdings" pitchFamily="2" charset="2"/>
              </a:rPr>
              <a:t> 1993)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464"/>
            <a:ext cx="9067800" cy="187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Women actually have observably higher quality plots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4" y="1600200"/>
            <a:ext cx="6115456" cy="242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/>
          <p:cNvSpPr/>
          <p:nvPr/>
        </p:nvSpPr>
        <p:spPr>
          <a:xfrm rot="16200000" flipH="1">
            <a:off x="2953966" y="3444496"/>
            <a:ext cx="264268" cy="1447800"/>
          </a:xfrm>
          <a:prstGeom prst="rightBrace">
            <a:avLst>
              <a:gd name="adj1" fmla="val 4348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88592" y="4289305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Dropping plot controls makes the yield gap disappear: so the gap is driven by the fact that women’s land doesn’t do as well as it should, given its observable quality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410200"/>
            <a:ext cx="7543800" cy="94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Although, given that land farmed by women allocated in the marriage market, there may be strategic reasons for offering them </a:t>
            </a:r>
            <a:r>
              <a:rPr lang="en-US" i="1" dirty="0" err="1" smtClean="0"/>
              <a:t>unobservably</a:t>
            </a:r>
            <a:r>
              <a:rPr lang="en-US" dirty="0" smtClean="0"/>
              <a:t> low quality plots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35" y="1500506"/>
            <a:ext cx="6748666" cy="25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1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explanations consistent with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Women combine child care and labor</a:t>
            </a:r>
          </a:p>
          <a:p>
            <a:pPr lvl="1"/>
            <a:r>
              <a:rPr lang="en-US" dirty="0" smtClean="0"/>
              <a:t>But more child labor on male plots, and no relationship between demographics of family and intensity of cultivation</a:t>
            </a:r>
          </a:p>
          <a:p>
            <a:r>
              <a:rPr lang="en-US" dirty="0" smtClean="0"/>
              <a:t>Non-convex production sets (particularly, travel costs)</a:t>
            </a:r>
          </a:p>
          <a:p>
            <a:pPr lvl="1"/>
            <a:r>
              <a:rPr lang="en-US" dirty="0" smtClean="0"/>
              <a:t>But difference persists on plots close to home</a:t>
            </a:r>
          </a:p>
          <a:p>
            <a:r>
              <a:rPr lang="en-US" dirty="0" smtClean="0"/>
              <a:t>Do men and women have different managerial ability?</a:t>
            </a:r>
          </a:p>
          <a:p>
            <a:pPr lvl="1"/>
            <a:r>
              <a:rPr lang="en-US" dirty="0" smtClean="0"/>
              <a:t>Estimate production functions to test for different returns to inputs</a:t>
            </a:r>
          </a:p>
          <a:p>
            <a:pPr lvl="1"/>
            <a:r>
              <a:rPr lang="en-US" dirty="0" smtClean="0"/>
              <a:t>These estimates also calibrate the loss in output associated from inefficient allocation of factors</a:t>
            </a:r>
          </a:p>
          <a:p>
            <a:pPr lvl="2"/>
            <a:r>
              <a:rPr lang="en-US" dirty="0" smtClean="0"/>
              <a:t>Estimate hypothetical production that would result with efficient allocation of factors; find household output could by increased by 5.89 percent</a:t>
            </a:r>
          </a:p>
          <a:p>
            <a:pPr lvl="2"/>
            <a:r>
              <a:rPr lang="en-US" dirty="0" smtClean="0"/>
              <a:t>Note that intra-household misallocation still less than between </a:t>
            </a:r>
            <a:r>
              <a:rPr lang="en-US" smtClean="0"/>
              <a:t>household misallocation; </a:t>
            </a:r>
            <a:r>
              <a:rPr lang="en-US" dirty="0" smtClean="0"/>
              <a:t>village level output could go up by 13 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Test unitary </a:t>
            </a:r>
            <a:r>
              <a:rPr lang="en-US" sz="3200" dirty="0"/>
              <a:t>model by testing income </a:t>
            </a:r>
            <a:r>
              <a:rPr lang="en-US" sz="3200" dirty="0" smtClean="0"/>
              <a:t>pooling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i.e. do changes in male vs female income lead to the same changes in demand?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i="1" smtClean="0">
                            <a:latin typeface="Cambria Math"/>
                          </a:rPr>
                          <m:t>𝑑</m:t>
                        </m:r>
                        <m:r>
                          <a:rPr lang="en-US" sz="39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3900" b="0" i="1" baseline="-25000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3900" i="1" smtClean="0">
                            <a:latin typeface="Cambria Math"/>
                          </a:rPr>
                          <m:t>𝑑</m:t>
                        </m:r>
                        <m:r>
                          <a:rPr lang="en-US" sz="39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3900" b="0" i="1" baseline="30000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900" i="1">
                            <a:latin typeface="Cambria Math"/>
                          </a:rPr>
                          <m:t>𝑑𝑞</m:t>
                        </m:r>
                        <m:r>
                          <a:rPr lang="en-US" sz="3900" i="1" baseline="-2500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3900" i="1">
                            <a:latin typeface="Cambria Math"/>
                          </a:rPr>
                          <m:t>𝑑𝑦</m:t>
                        </m:r>
                        <m:r>
                          <a:rPr lang="en-US" sz="3900" b="0" i="1" baseline="30000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:r>
                  <a:rPr lang="en-US" dirty="0" smtClean="0"/>
                  <a:t>e.g. Browning et al (1994).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Concerns? Labor supply is endogenous.  If one member is working more, their preferences may change (most obviously, through time allocation)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instance, m</a:t>
                </a:r>
                <a:r>
                  <a:rPr lang="en-US" dirty="0" smtClean="0"/>
                  <a:t>arginal </a:t>
                </a:r>
                <a:r>
                  <a:rPr lang="en-US" dirty="0" smtClean="0"/>
                  <a:t>value of consumption </a:t>
                </a:r>
                <a:r>
                  <a:rPr lang="en-US" dirty="0" smtClean="0"/>
                  <a:t>plausibly higher </a:t>
                </a:r>
                <a:r>
                  <a:rPr lang="en-US" dirty="0" smtClean="0"/>
                  <a:t>the more you work </a:t>
                </a:r>
              </a:p>
              <a:p>
                <a:pPr lvl="1"/>
                <a:r>
                  <a:rPr lang="en-US" dirty="0" smtClean="0"/>
                  <a:t>Work clothes, food consumed out of the home, etc.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91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Brace 2"/>
          <p:cNvSpPr/>
          <p:nvPr/>
        </p:nvSpPr>
        <p:spPr>
          <a:xfrm rot="10800000" flipH="1">
            <a:off x="6557746" y="3314700"/>
            <a:ext cx="201442" cy="3383902"/>
          </a:xfrm>
          <a:prstGeom prst="rightBrace">
            <a:avLst>
              <a:gd name="adj1" fmla="val 4348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0" y="44958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Cannot reject the null that these effects are jointly insignificant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42" y="-152400"/>
            <a:ext cx="6676060" cy="693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Udry’s</a:t>
            </a:r>
            <a:r>
              <a:rPr lang="en-US" dirty="0" smtClean="0"/>
              <a:t> interpretation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Land allocated to women in marriage market, as a way of letting husband commit to a certain transfer</a:t>
            </a:r>
          </a:p>
          <a:p>
            <a:pPr lvl="1"/>
            <a:r>
              <a:rPr lang="en-US" dirty="0" smtClean="0"/>
              <a:t>Efficiency would be improved by offering her a financial asset instead, but this doesn’t exist</a:t>
            </a:r>
          </a:p>
          <a:p>
            <a:r>
              <a:rPr lang="en-US" dirty="0" smtClean="0"/>
              <a:t>Anecdotal evidence for the kind of frictions within household that affect efficiency between households</a:t>
            </a:r>
          </a:p>
          <a:p>
            <a:pPr lvl="1"/>
            <a:r>
              <a:rPr lang="en-US" dirty="0" smtClean="0"/>
              <a:t>Insecure land tenure</a:t>
            </a:r>
          </a:p>
          <a:p>
            <a:pPr lvl="1"/>
            <a:r>
              <a:rPr lang="en-US" dirty="0" smtClean="0"/>
              <a:t>Transaction costs</a:t>
            </a:r>
          </a:p>
          <a:p>
            <a:r>
              <a:rPr lang="en-US" dirty="0" smtClean="0"/>
              <a:t>Unitary model again rejected – and collective model too!</a:t>
            </a:r>
          </a:p>
          <a:p>
            <a:r>
              <a:rPr lang="en-US" dirty="0" smtClean="0"/>
              <a:t>But! Goldstein and </a:t>
            </a:r>
            <a:r>
              <a:rPr lang="en-US" dirty="0" err="1" smtClean="0"/>
              <a:t>Udry</a:t>
            </a:r>
            <a:r>
              <a:rPr lang="en-US" dirty="0" smtClean="0"/>
              <a:t> 2008 raises the possibility that maybe the inefficiency is between rather than within household (women have less secure property rights)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Noncooperative</a:t>
            </a:r>
            <a:r>
              <a:rPr lang="en-US" dirty="0" smtClean="0"/>
              <a:t> household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Doepke</a:t>
            </a:r>
            <a:r>
              <a:rPr lang="en-US" dirty="0" smtClean="0"/>
              <a:t> and </a:t>
            </a:r>
            <a:r>
              <a:rPr lang="en-US" dirty="0" err="1" smtClean="0"/>
              <a:t>Tertilt</a:t>
            </a:r>
            <a:r>
              <a:rPr lang="en-US" dirty="0" smtClean="0"/>
              <a:t> (2014)</a:t>
            </a:r>
          </a:p>
          <a:p>
            <a:r>
              <a:rPr lang="en-US" dirty="0" smtClean="0"/>
              <a:t>Key difference from collective model: each spouse makes own decision, taking other’s actions as given</a:t>
            </a:r>
          </a:p>
          <a:p>
            <a:pPr lvl="1"/>
            <a:r>
              <a:rPr lang="en-US" dirty="0" smtClean="0"/>
              <a:t>Then outcomes may be inefficient (think: prisoner’s dilemma)</a:t>
            </a:r>
          </a:p>
          <a:p>
            <a:pPr lvl="1"/>
            <a:r>
              <a:rPr lang="en-US" dirty="0" smtClean="0"/>
              <a:t>cf. in collective model, it’s a social planner (ensures efficiency)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think </a:t>
            </a:r>
            <a:r>
              <a:rPr lang="en-US" dirty="0" err="1" smtClean="0"/>
              <a:t>hh’s</a:t>
            </a:r>
            <a:r>
              <a:rPr lang="en-US" dirty="0" smtClean="0"/>
              <a:t> are inefficient?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Udry</a:t>
            </a:r>
            <a:r>
              <a:rPr lang="en-US" dirty="0" smtClean="0"/>
              <a:t> (1996) that we just saw.</a:t>
            </a:r>
          </a:p>
          <a:p>
            <a:r>
              <a:rPr lang="en-US" dirty="0" smtClean="0"/>
              <a:t>See also: </a:t>
            </a:r>
            <a:r>
              <a:rPr lang="en-US" dirty="0" err="1" smtClean="0"/>
              <a:t>Duflo</a:t>
            </a:r>
            <a:r>
              <a:rPr lang="en-US" dirty="0" smtClean="0"/>
              <a:t> and </a:t>
            </a:r>
            <a:r>
              <a:rPr lang="en-US" dirty="0" err="1" smtClean="0"/>
              <a:t>Udry</a:t>
            </a:r>
            <a:r>
              <a:rPr lang="en-US" dirty="0" smtClean="0"/>
              <a:t> (2004), Robinson (2012)</a:t>
            </a:r>
          </a:p>
          <a:p>
            <a:pPr lvl="1"/>
            <a:r>
              <a:rPr lang="en-US" dirty="0" smtClean="0"/>
              <a:t>HH members don’t insure each other against transitory income shocks (argue that if short run and due to luck, income shocks shouldn’t change bargaining power)</a:t>
            </a:r>
          </a:p>
          <a:p>
            <a:r>
              <a:rPr lang="en-US" dirty="0" err="1" smtClean="0"/>
              <a:t>Noncooperative</a:t>
            </a:r>
            <a:r>
              <a:rPr lang="en-US" dirty="0" smtClean="0"/>
              <a:t> play in games (e.g. </a:t>
            </a:r>
            <a:r>
              <a:rPr lang="en-US" dirty="0" err="1" smtClean="0"/>
              <a:t>Hoel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Prima facie evidence: high rates of domestic violence, costly income hiding</a:t>
            </a:r>
          </a:p>
        </p:txBody>
      </p:sp>
    </p:spTree>
    <p:extLst>
      <p:ext uri="{BB962C8B-B14F-4D97-AF65-F5344CB8AC3E}">
        <p14:creationId xmlns:p14="http://schemas.microsoft.com/office/powerpoint/2010/main" val="11609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other hand…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Akresh</a:t>
            </a:r>
            <a:r>
              <a:rPr lang="en-US" dirty="0" smtClean="0"/>
              <a:t> (2008) revisits </a:t>
            </a:r>
            <a:r>
              <a:rPr lang="en-US" dirty="0" err="1" smtClean="0"/>
              <a:t>Udry</a:t>
            </a:r>
            <a:r>
              <a:rPr lang="en-US" dirty="0" smtClean="0"/>
              <a:t> (1996) in a nationally representative data from Burkina Faso</a:t>
            </a:r>
          </a:p>
          <a:p>
            <a:pPr lvl="1"/>
            <a:r>
              <a:rPr lang="en-US" dirty="0" smtClean="0"/>
              <a:t>Replicates </a:t>
            </a:r>
            <a:r>
              <a:rPr lang="en-US" dirty="0" err="1" smtClean="0"/>
              <a:t>Udry’s</a:t>
            </a:r>
            <a:r>
              <a:rPr lang="en-US" dirty="0" smtClean="0"/>
              <a:t> results in areas close to ICRISAT provinces</a:t>
            </a:r>
          </a:p>
          <a:p>
            <a:pPr lvl="1"/>
            <a:r>
              <a:rPr lang="en-US" dirty="0" smtClean="0"/>
              <a:t>Across the country, Pareto inefficiency more likely in bad rainfall years, especially in poor households</a:t>
            </a:r>
          </a:p>
          <a:p>
            <a:pPr marL="571500" indent="-514350"/>
            <a:r>
              <a:rPr lang="en-US" dirty="0" err="1" smtClean="0"/>
              <a:t>Bobonis</a:t>
            </a:r>
            <a:r>
              <a:rPr lang="en-US" dirty="0" smtClean="0"/>
              <a:t> (2009) and </a:t>
            </a:r>
            <a:r>
              <a:rPr lang="en-US" dirty="0" err="1" smtClean="0"/>
              <a:t>Garlick</a:t>
            </a:r>
            <a:r>
              <a:rPr lang="en-US" dirty="0" smtClean="0"/>
              <a:t> and </a:t>
            </a:r>
            <a:r>
              <a:rPr lang="en-US" dirty="0" err="1" smtClean="0"/>
              <a:t>Angelucci</a:t>
            </a:r>
            <a:r>
              <a:rPr lang="en-US" dirty="0" smtClean="0"/>
              <a:t> (2014) test Pareto efficiency on the consumption side using </a:t>
            </a:r>
            <a:r>
              <a:rPr lang="en-US" dirty="0" err="1" smtClean="0"/>
              <a:t>Progresa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Progresa</a:t>
            </a:r>
            <a:r>
              <a:rPr lang="en-US" dirty="0" smtClean="0"/>
              <a:t> income flows to woman </a:t>
            </a:r>
            <a:r>
              <a:rPr lang="en-US" dirty="0" smtClean="0">
                <a:sym typeface="Wingdings" panose="05000000000000000000" pitchFamily="2" charset="2"/>
              </a:rPr>
              <a:t> exogenous variation in distribution factor (Pareto weight).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But need another one too (otherwise just estimating women’s preferences).  </a:t>
            </a:r>
            <a:r>
              <a:rPr lang="en-US" dirty="0" err="1" smtClean="0">
                <a:sym typeface="Wingdings" panose="05000000000000000000" pitchFamily="2" charset="2"/>
              </a:rPr>
              <a:t>Garlick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Angelucci</a:t>
            </a:r>
            <a:r>
              <a:rPr lang="en-US" dirty="0" smtClean="0">
                <a:sym typeface="Wingdings" panose="05000000000000000000" pitchFamily="2" charset="2"/>
              </a:rPr>
              <a:t> use sex ratios; </a:t>
            </a:r>
            <a:r>
              <a:rPr lang="en-US" dirty="0" err="1" smtClean="0">
                <a:sym typeface="Wingdings" panose="05000000000000000000" pitchFamily="2" charset="2"/>
              </a:rPr>
              <a:t>Bobonis</a:t>
            </a:r>
            <a:r>
              <a:rPr lang="en-US" dirty="0" smtClean="0">
                <a:sym typeface="Wingdings" panose="05000000000000000000" pitchFamily="2" charset="2"/>
              </a:rPr>
              <a:t> uses a rainfall shock.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 the test of Pareto efficiency we use earlier: Is the ratio of consumption changes the same for all goods?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Bobonis</a:t>
            </a:r>
            <a:r>
              <a:rPr lang="en-US" dirty="0" smtClean="0">
                <a:sym typeface="Wingdings" panose="05000000000000000000" pitchFamily="2" charset="2"/>
              </a:rPr>
              <a:t>: cannot reject this for whole sample.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Garlick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Angelucci</a:t>
            </a:r>
            <a:r>
              <a:rPr lang="en-US" dirty="0" smtClean="0">
                <a:sym typeface="Wingdings" panose="05000000000000000000" pitchFamily="2" charset="2"/>
              </a:rPr>
              <a:t>: reject for young but not old.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Punchline: households probably cooperative in some contexts but not others.  Even within household: some evidence that the same households are efficient in consumption but not in production (Rangel and Thomas, 2012)</a:t>
            </a:r>
          </a:p>
        </p:txBody>
      </p:sp>
    </p:spTree>
    <p:extLst>
      <p:ext uri="{BB962C8B-B14F-4D97-AF65-F5344CB8AC3E}">
        <p14:creationId xmlns:p14="http://schemas.microsoft.com/office/powerpoint/2010/main" val="19797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Set-Up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1371600"/>
            <a:ext cx="4724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3400" y="3352800"/>
            <a:ext cx="8077200" cy="2925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are a continuum of public goods)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9" y="3886200"/>
            <a:ext cx="6858000" cy="291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1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unique Nash Equilibrium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80772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given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m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f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3400" y="4687078"/>
            <a:ext cx="8382000" cy="1027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Note that if both spouses contribute, we still have income pooling!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1"/>
            <a:ext cx="50387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Brace 6"/>
          <p:cNvSpPr/>
          <p:nvPr/>
        </p:nvSpPr>
        <p:spPr>
          <a:xfrm rot="5400000">
            <a:off x="2628900" y="2752725"/>
            <a:ext cx="304800" cy="1143000"/>
          </a:xfrm>
          <a:prstGeom prst="rightBrace">
            <a:avLst>
              <a:gd name="adj1" fmla="val 358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352172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Holds with equality if female contributes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6802" y="367469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Holds with equality if male contributes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4031602" y="2752726"/>
            <a:ext cx="304800" cy="1143000"/>
          </a:xfrm>
          <a:prstGeom prst="rightBrace">
            <a:avLst>
              <a:gd name="adj1" fmla="val 358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FOC’s to the </a:t>
            </a:r>
            <a:r>
              <a:rPr lang="en-US" sz="2400" dirty="0" err="1" smtClean="0"/>
              <a:t>noncooperative</a:t>
            </a:r>
            <a:r>
              <a:rPr lang="en-US" sz="2400" dirty="0" smtClean="0"/>
              <a:t> problem are the same as if the planner was solving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Whereas the efficient solution would be to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So public good is under-provided.  Heath and Tan (2015) show that there can also be inefficiencies in production</a:t>
            </a:r>
          </a:p>
          <a:p>
            <a:r>
              <a:rPr lang="en-US" sz="2400" dirty="0" smtClean="0"/>
              <a:t>More severe if the woman’s bargaining power is lower.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77" y="2286000"/>
            <a:ext cx="4498424" cy="113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89" y="3733800"/>
            <a:ext cx="4267200" cy="10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8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break the pooling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Contributions to public good are not perfect substitutes.  E.g., require time.</a:t>
            </a:r>
          </a:p>
          <a:p>
            <a:r>
              <a:rPr lang="en-US" dirty="0" smtClean="0"/>
              <a:t>Different spouses value different public goods (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) differently.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Sidenote</a:t>
            </a:r>
            <a:r>
              <a:rPr lang="en-US" dirty="0" smtClean="0"/>
              <a:t>: where </a:t>
            </a:r>
            <a:r>
              <a:rPr lang="en-US" dirty="0"/>
              <a:t>does the differential value of the public good come from?</a:t>
            </a:r>
          </a:p>
          <a:p>
            <a:pPr lvl="1"/>
            <a:r>
              <a:rPr lang="en-US" dirty="0"/>
              <a:t>Exogenous (children – evolutionary basis?)</a:t>
            </a:r>
          </a:p>
          <a:p>
            <a:pPr lvl="1"/>
            <a:r>
              <a:rPr lang="en-US" dirty="0"/>
              <a:t>Endogenous (different opportunities for private consumption, say due to mobility/social norms)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active area of research: </a:t>
            </a:r>
            <a:r>
              <a:rPr lang="en-US" dirty="0" err="1" smtClean="0"/>
              <a:t>noncooperative</a:t>
            </a:r>
            <a:r>
              <a:rPr lang="en-US" dirty="0" smtClean="0"/>
              <a:t> models can’t be characterized generally like collective </a:t>
            </a:r>
          </a:p>
        </p:txBody>
      </p:sp>
    </p:spTree>
    <p:extLst>
      <p:ext uri="{BB962C8B-B14F-4D97-AF65-F5344CB8AC3E}">
        <p14:creationId xmlns:p14="http://schemas.microsoft.com/office/powerpoint/2010/main" val="41552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risk and insurance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developing countries face lots of income risk</a:t>
            </a:r>
          </a:p>
          <a:p>
            <a:pPr lvl="1"/>
            <a:r>
              <a:rPr lang="en-US" dirty="0" smtClean="0"/>
              <a:t>Weather is the classic example.  But also…</a:t>
            </a:r>
          </a:p>
          <a:p>
            <a:pPr lvl="1"/>
            <a:r>
              <a:rPr lang="en-US" dirty="0" smtClean="0"/>
              <a:t>Pests, fire, output prices</a:t>
            </a:r>
          </a:p>
          <a:p>
            <a:pPr lvl="1"/>
            <a:r>
              <a:rPr lang="en-US" dirty="0" smtClean="0"/>
              <a:t>Own health, etc.</a:t>
            </a:r>
          </a:p>
          <a:p>
            <a:r>
              <a:rPr lang="en-US" dirty="0" smtClean="0"/>
              <a:t>And little access to formal insurance</a:t>
            </a:r>
          </a:p>
        </p:txBody>
      </p:sp>
    </p:spTree>
    <p:extLst>
      <p:ext uri="{BB962C8B-B14F-4D97-AF65-F5344CB8AC3E}">
        <p14:creationId xmlns:p14="http://schemas.microsoft.com/office/powerpoint/2010/main" val="14319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un-earned income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Thomas (1991) and Schultz (1991):</a:t>
            </a:r>
            <a:endParaRPr lang="en-US" dirty="0"/>
          </a:p>
          <a:p>
            <a:r>
              <a:rPr lang="en-US" dirty="0" smtClean="0"/>
              <a:t>Argument: non-labor income falls (exogenously) out of the sky </a:t>
            </a:r>
          </a:p>
          <a:p>
            <a:pPr lvl="1"/>
            <a:r>
              <a:rPr lang="en-US" dirty="0" smtClean="0"/>
              <a:t>Less likely to be related to preferences</a:t>
            </a:r>
          </a:p>
          <a:p>
            <a:r>
              <a:rPr lang="en-US" dirty="0" smtClean="0"/>
              <a:t>Remaining problems</a:t>
            </a:r>
          </a:p>
          <a:p>
            <a:pPr lvl="1"/>
            <a:r>
              <a:rPr lang="en-US" dirty="0" smtClean="0"/>
              <a:t>Non-labor income is often “congealed” labor income, e.g. pensions, inheritances from parents</a:t>
            </a:r>
          </a:p>
          <a:p>
            <a:pPr lvl="2"/>
            <a:r>
              <a:rPr lang="en-US" smtClean="0"/>
              <a:t>Reflect </a:t>
            </a:r>
            <a:r>
              <a:rPr lang="en-US" dirty="0" smtClean="0"/>
              <a:t>their (</a:t>
            </a:r>
            <a:r>
              <a:rPr lang="en-US" smtClean="0"/>
              <a:t>and your?) occupation</a:t>
            </a:r>
            <a:endParaRPr lang="en-US" dirty="0" smtClean="0"/>
          </a:p>
          <a:p>
            <a:pPr lvl="2"/>
            <a:r>
              <a:rPr lang="en-US" dirty="0" smtClean="0"/>
              <a:t>Still correlated with preferences?</a:t>
            </a:r>
          </a:p>
          <a:p>
            <a:pPr lvl="1"/>
            <a:r>
              <a:rPr lang="en-US" dirty="0" smtClean="0"/>
              <a:t>Selection: do women with lots of wealth marry men with different preferences?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81800" y="1371600"/>
                <a:ext cx="1482778" cy="665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𝑑𝑞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  <m:r>
                          <a:rPr lang="en-US" sz="2400" i="1" baseline="30000">
                            <a:latin typeface="Cambria Math"/>
                          </a:rPr>
                          <m:t>𝑚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𝑑𝑞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  <m:r>
                          <a:rPr lang="en-US" sz="2400" i="1" baseline="30000">
                            <a:latin typeface="Cambria Math"/>
                          </a:rPr>
                          <m:t>𝑓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371600"/>
                <a:ext cx="1482778" cy="665503"/>
              </a:xfrm>
              <a:prstGeom prst="rect">
                <a:avLst/>
              </a:prstGeom>
              <a:blipFill rotWithShape="1">
                <a:blip r:embed="rId2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 risk pooling within a community</a:t>
            </a:r>
          </a:p>
          <a:p>
            <a:pPr lvl="1"/>
            <a:r>
              <a:rPr lang="en-US" dirty="0" smtClean="0"/>
              <a:t>To begin with, assume away information problems (strong but not crazy? we’ll come back to this)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hh’s</a:t>
            </a:r>
            <a:r>
              <a:rPr lang="en-US" dirty="0" smtClean="0"/>
              <a:t> can’t perfectly smooth risk between each other, individual households need to smooth risk over time</a:t>
            </a:r>
          </a:p>
          <a:p>
            <a:pPr marL="914400" lvl="1" indent="-514350"/>
            <a:r>
              <a:rPr lang="en-US" dirty="0" smtClean="0"/>
              <a:t>ex post (borrowing/saving)</a:t>
            </a:r>
          </a:p>
          <a:p>
            <a:pPr marL="914400" lvl="1" indent="-514350"/>
            <a:r>
              <a:rPr lang="en-US" dirty="0" smtClean="0"/>
              <a:t>ex ante (choice of productive activities)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 baseline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dynamics help explain the gap between model and data? </a:t>
            </a:r>
            <a:r>
              <a:rPr lang="en-US" dirty="0" err="1" smtClean="0"/>
              <a:t>Ligon</a:t>
            </a:r>
            <a:r>
              <a:rPr lang="en-US" dirty="0" smtClean="0"/>
              <a:t>, Thomas, and Worrall (2002)</a:t>
            </a:r>
          </a:p>
        </p:txBody>
      </p:sp>
    </p:spTree>
    <p:extLst>
      <p:ext uri="{BB962C8B-B14F-4D97-AF65-F5344CB8AC3E}">
        <p14:creationId xmlns:p14="http://schemas.microsoft.com/office/powerpoint/2010/main" val="3395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Duflo</a:t>
            </a:r>
            <a:r>
              <a:rPr lang="en-US" dirty="0" smtClean="0"/>
              <a:t> “Grandmothers and Granddaughters”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Idea: use a permanent change in non-labor income </a:t>
            </a:r>
            <a:r>
              <a:rPr lang="en-US" dirty="0" smtClean="0"/>
              <a:t>to </a:t>
            </a:r>
            <a:r>
              <a:rPr lang="en-US" dirty="0"/>
              <a:t>test for income pooling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South </a:t>
            </a:r>
            <a:r>
              <a:rPr lang="en-US" dirty="0"/>
              <a:t>Africa Old Age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In early </a:t>
            </a:r>
            <a:r>
              <a:rPr lang="en-US" dirty="0"/>
              <a:t>1990s old age pensions - which </a:t>
            </a:r>
            <a:r>
              <a:rPr lang="en-US" dirty="0" smtClean="0"/>
              <a:t>were small </a:t>
            </a:r>
            <a:r>
              <a:rPr lang="en-US" dirty="0"/>
              <a:t>for white population - extended to entire country. </a:t>
            </a:r>
            <a:endParaRPr lang="en-US" dirty="0" smtClean="0"/>
          </a:p>
          <a:p>
            <a:pPr lvl="1"/>
            <a:r>
              <a:rPr lang="en-US" dirty="0" smtClean="0"/>
              <a:t>Huge transfer for poorer Africans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wice </a:t>
            </a:r>
            <a:r>
              <a:rPr lang="en-US" dirty="0"/>
              <a:t>per-capita </a:t>
            </a:r>
            <a:r>
              <a:rPr lang="en-US" dirty="0" smtClean="0"/>
              <a:t>income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ensioner </a:t>
            </a:r>
            <a:r>
              <a:rPr lang="en-US" dirty="0"/>
              <a:t>often largest earner in </a:t>
            </a:r>
            <a:r>
              <a:rPr lang="en-US" dirty="0" smtClean="0"/>
              <a:t>household</a:t>
            </a:r>
            <a:endParaRPr lang="en-US" dirty="0"/>
          </a:p>
          <a:p>
            <a:r>
              <a:rPr lang="en-US" dirty="0" smtClean="0"/>
              <a:t>Key question: Does the identity </a:t>
            </a:r>
            <a:r>
              <a:rPr lang="en-US" dirty="0"/>
              <a:t>of recipient affect child health?</a:t>
            </a:r>
          </a:p>
        </p:txBody>
      </p:sp>
    </p:spTree>
    <p:extLst>
      <p:ext uri="{BB962C8B-B14F-4D97-AF65-F5344CB8AC3E}">
        <p14:creationId xmlns:p14="http://schemas.microsoft.com/office/powerpoint/2010/main" val="1736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Eligibility: </a:t>
            </a:r>
            <a:r>
              <a:rPr lang="en-US" dirty="0" smtClean="0"/>
              <a:t>age 65 for men, 60 for women</a:t>
            </a:r>
            <a:endParaRPr lang="en-US" dirty="0"/>
          </a:p>
          <a:p>
            <a:r>
              <a:rPr lang="en-US" dirty="0" smtClean="0"/>
              <a:t>Look for a discontinuity in anthropometrics of kids in eligible households</a:t>
            </a:r>
          </a:p>
          <a:p>
            <a:r>
              <a:rPr lang="en-US" dirty="0" smtClean="0"/>
              <a:t>Use different anthropometrics to judge short run </a:t>
            </a:r>
            <a:r>
              <a:rPr lang="en-US" dirty="0" err="1" smtClean="0"/>
              <a:t>vs</a:t>
            </a:r>
            <a:r>
              <a:rPr lang="en-US" dirty="0" smtClean="0"/>
              <a:t> long-run nutritional status</a:t>
            </a:r>
          </a:p>
          <a:p>
            <a:pPr lvl="1"/>
            <a:r>
              <a:rPr lang="en-US" dirty="0" smtClean="0"/>
              <a:t>Height: long run</a:t>
            </a:r>
          </a:p>
          <a:p>
            <a:pPr lvl="1"/>
            <a:r>
              <a:rPr lang="en-US" dirty="0" smtClean="0"/>
              <a:t>Weight for height (e.g. BMI): short run</a:t>
            </a:r>
          </a:p>
          <a:p>
            <a:pPr lvl="1"/>
            <a:r>
              <a:rPr lang="en-US" dirty="0" smtClean="0"/>
              <a:t>Weight: both</a:t>
            </a:r>
          </a:p>
          <a:p>
            <a:r>
              <a:rPr lang="en-US" dirty="0" smtClean="0"/>
              <a:t>Why is anthropometrics often a better measure of health than having reported a recent illness?</a:t>
            </a:r>
          </a:p>
          <a:p>
            <a:pPr lvl="1"/>
            <a:r>
              <a:rPr lang="en-US" dirty="0" smtClean="0"/>
              <a:t>Standards for considering something an illness subjective</a:t>
            </a:r>
          </a:p>
          <a:p>
            <a:pPr lvl="2"/>
            <a:r>
              <a:rPr lang="en-US" dirty="0" smtClean="0"/>
              <a:t>Worse if nonrandom, may reflect time use decisions or SES (Das et al 2013)</a:t>
            </a:r>
          </a:p>
          <a:p>
            <a:pPr lvl="1"/>
            <a:r>
              <a:rPr lang="en-US" dirty="0" smtClean="0"/>
              <a:t>Development economists growingly using other objective measures (grip strength – Pitt, </a:t>
            </a:r>
            <a:r>
              <a:rPr lang="en-US" dirty="0" err="1" smtClean="0"/>
              <a:t>Rosenzweig</a:t>
            </a:r>
            <a:r>
              <a:rPr lang="en-US" dirty="0" smtClean="0"/>
              <a:t> and Hassan; hemoglobin – Duncan Thomas and coauthors)</a:t>
            </a:r>
          </a:p>
          <a:p>
            <a:pPr lvl="1"/>
            <a:r>
              <a:rPr lang="en-US" dirty="0" smtClean="0"/>
              <a:t>If you want to use such measures in your research, CSDE has (free!) </a:t>
            </a:r>
            <a:r>
              <a:rPr lang="en-US" dirty="0" err="1" smtClean="0"/>
              <a:t>biodemography</a:t>
            </a:r>
            <a:r>
              <a:rPr lang="en-US" dirty="0" smtClean="0"/>
              <a:t> consulting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regression discontinuity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Treatment assigned if some variable </a:t>
            </a:r>
            <a:r>
              <a:rPr lang="en-US" i="1" dirty="0"/>
              <a:t>X</a:t>
            </a:r>
            <a:r>
              <a:rPr lang="en-US" dirty="0"/>
              <a:t> is above a threshold </a:t>
            </a:r>
            <a:r>
              <a:rPr lang="en-US" i="1" u="sng" dirty="0" smtClean="0"/>
              <a:t>X</a:t>
            </a:r>
          </a:p>
          <a:p>
            <a:pPr marL="0" indent="0" algn="ctr">
              <a:buNone/>
            </a:pP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i="1" dirty="0"/>
              <a:t>= 1(X</a:t>
            </a:r>
            <a:r>
              <a:rPr lang="en-US" i="1" baseline="-25000" dirty="0"/>
              <a:t>i</a:t>
            </a:r>
            <a:r>
              <a:rPr lang="en-US" i="1" dirty="0"/>
              <a:t> ≥ </a:t>
            </a:r>
            <a:r>
              <a:rPr lang="en-US" i="1" u="sng" dirty="0"/>
              <a:t>X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Other examples: </a:t>
            </a:r>
            <a:r>
              <a:rPr lang="en-US" dirty="0" err="1" smtClean="0"/>
              <a:t>Grameen</a:t>
            </a:r>
            <a:r>
              <a:rPr lang="en-US" dirty="0" smtClean="0"/>
              <a:t> Bank 0.5 hectare rule, national roll out of </a:t>
            </a:r>
            <a:r>
              <a:rPr lang="en-US" dirty="0" err="1" smtClean="0"/>
              <a:t>Progresa</a:t>
            </a:r>
            <a:r>
              <a:rPr lang="en-US" dirty="0" smtClean="0"/>
              <a:t> based on poverty index of district, admissions tests, birthdays</a:t>
            </a:r>
          </a:p>
          <a:p>
            <a:r>
              <a:rPr lang="en-US" dirty="0" smtClean="0"/>
              <a:t>Compute effects of treatment by looking at people just above and below cutoff</a:t>
            </a:r>
          </a:p>
          <a:p>
            <a:pPr marL="0" indent="0" algn="ctr">
              <a:buNone/>
            </a:pPr>
            <a:r>
              <a:rPr lang="en-US" i="1" dirty="0" smtClean="0"/>
              <a:t>E(Y|</a:t>
            </a:r>
            <a:r>
              <a:rPr lang="en-US" i="1" u="sng" dirty="0" smtClean="0"/>
              <a:t>X</a:t>
            </a:r>
            <a:r>
              <a:rPr lang="en-US" i="1" dirty="0" smtClean="0"/>
              <a:t> + </a:t>
            </a:r>
            <a:r>
              <a:rPr lang="el-GR" i="1" dirty="0" smtClean="0"/>
              <a:t>ε</a:t>
            </a:r>
            <a:r>
              <a:rPr lang="en-US" i="1" dirty="0" smtClean="0"/>
              <a:t> ≥ X ≥ </a:t>
            </a:r>
            <a:r>
              <a:rPr lang="en-US" i="1" u="sng" dirty="0"/>
              <a:t>X</a:t>
            </a:r>
            <a:r>
              <a:rPr lang="en-US" i="1" dirty="0" smtClean="0"/>
              <a:t>) - </a:t>
            </a:r>
            <a:r>
              <a:rPr lang="en-US" i="1" dirty="0"/>
              <a:t>E(Y|</a:t>
            </a:r>
            <a:r>
              <a:rPr lang="en-US" i="1" u="sng" dirty="0"/>
              <a:t>X</a:t>
            </a:r>
            <a:r>
              <a:rPr lang="en-US" i="1" dirty="0"/>
              <a:t> </a:t>
            </a:r>
            <a:r>
              <a:rPr lang="en-US" i="1" dirty="0" smtClean="0"/>
              <a:t>&gt; </a:t>
            </a:r>
            <a:r>
              <a:rPr lang="en-US" i="1" dirty="0"/>
              <a:t>X ≥ </a:t>
            </a:r>
            <a:r>
              <a:rPr lang="en-US" i="1" u="sng" dirty="0" smtClean="0"/>
              <a:t>X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l-GR" i="1" dirty="0"/>
              <a:t>ε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Empirical implementation</a:t>
            </a:r>
          </a:p>
          <a:p>
            <a:pPr marL="0" indent="0" algn="ctr">
              <a:buNone/>
            </a:pPr>
            <a:r>
              <a:rPr lang="en-US" i="1" dirty="0" smtClean="0"/>
              <a:t>Y = </a:t>
            </a:r>
            <a:r>
              <a:rPr lang="el-GR" i="1" dirty="0" smtClean="0"/>
              <a:t>β</a:t>
            </a:r>
            <a:r>
              <a:rPr lang="en-US" i="1" dirty="0"/>
              <a:t>*</a:t>
            </a:r>
            <a:r>
              <a:rPr lang="en-US" i="1" dirty="0" smtClean="0"/>
              <a:t>1(X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i="1" dirty="0"/>
              <a:t>≥ </a:t>
            </a:r>
            <a:r>
              <a:rPr lang="en-US" i="1" u="sng" dirty="0"/>
              <a:t>X</a:t>
            </a:r>
            <a:r>
              <a:rPr lang="en-US" i="1" dirty="0" smtClean="0"/>
              <a:t>) + g(X) + </a:t>
            </a:r>
            <a:r>
              <a:rPr lang="el-GR" i="1" dirty="0"/>
              <a:t>ε</a:t>
            </a:r>
            <a:endParaRPr lang="en-US" i="1" dirty="0" smtClean="0"/>
          </a:p>
          <a:p>
            <a:r>
              <a:rPr lang="en-US" dirty="0" smtClean="0"/>
              <a:t>Empirical considerations</a:t>
            </a:r>
          </a:p>
          <a:p>
            <a:pPr lvl="1"/>
            <a:r>
              <a:rPr lang="en-US" i="1" dirty="0" smtClean="0"/>
              <a:t>g(x)</a:t>
            </a:r>
            <a:r>
              <a:rPr lang="en-US" dirty="0" smtClean="0"/>
              <a:t> should be flexible (but not too flexible – </a:t>
            </a:r>
            <a:r>
              <a:rPr lang="en-US" dirty="0" err="1" smtClean="0"/>
              <a:t>Angrist</a:t>
            </a:r>
            <a:r>
              <a:rPr lang="en-US" dirty="0" smtClean="0"/>
              <a:t> and </a:t>
            </a:r>
            <a:r>
              <a:rPr lang="en-US" dirty="0" err="1" smtClean="0"/>
              <a:t>Gelman</a:t>
            </a:r>
            <a:r>
              <a:rPr lang="en-US" dirty="0" smtClean="0"/>
              <a:t> 2015), but even then…</a:t>
            </a:r>
          </a:p>
          <a:p>
            <a:pPr lvl="1"/>
            <a:r>
              <a:rPr lang="en-US" dirty="0" smtClean="0"/>
              <a:t>need lots of data around </a:t>
            </a:r>
            <a:r>
              <a:rPr lang="en-US" i="1" u="sng" dirty="0" smtClean="0"/>
              <a:t>X</a:t>
            </a:r>
            <a:r>
              <a:rPr lang="en-US" dirty="0" smtClean="0"/>
              <a:t> (otherwise identification coming from the functional form assumptions on </a:t>
            </a:r>
            <a:r>
              <a:rPr lang="en-US" i="1" dirty="0" smtClean="0"/>
              <a:t>g(x)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Did the discontinuity exist in practice? (</a:t>
            </a:r>
            <a:r>
              <a:rPr lang="en-US" dirty="0" err="1" smtClean="0"/>
              <a:t>Grameen</a:t>
            </a:r>
            <a:r>
              <a:rPr lang="en-US" dirty="0" smtClean="0"/>
              <a:t> bank case: Morduch (1998) argues not)</a:t>
            </a:r>
          </a:p>
          <a:p>
            <a:pPr lvl="1"/>
            <a:r>
              <a:rPr lang="en-US" dirty="0" smtClean="0"/>
              <a:t>Strategic sorting?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Grameen</a:t>
            </a:r>
            <a:r>
              <a:rPr lang="en-US" dirty="0" smtClean="0"/>
              <a:t> bank “discontinuity”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39765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5791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Helpful formal econometric test of discontinuity from McCrary (2008)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3167</Words>
  <Application>Microsoft Office PowerPoint</Application>
  <PresentationFormat>On-screen Show (4:3)</PresentationFormat>
  <Paragraphs>340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Palatino Linotype</vt:lpstr>
      <vt:lpstr>Wingdings</vt:lpstr>
      <vt:lpstr>Office Theme</vt:lpstr>
      <vt:lpstr>Intra-household allocation</vt:lpstr>
      <vt:lpstr>Starting point: the unitary household model</vt:lpstr>
      <vt:lpstr>Testable implications of the unitary household model</vt:lpstr>
      <vt:lpstr>Test unitary model by testing income pooling</vt:lpstr>
      <vt:lpstr>Is un-earned income better?</vt:lpstr>
      <vt:lpstr>Duflo “Grandmothers and Granddaughters”</vt:lpstr>
      <vt:lpstr>Methodology</vt:lpstr>
      <vt:lpstr>Review of regression discontinuity</vt:lpstr>
      <vt:lpstr>Grameen bank “discontinuity”</vt:lpstr>
      <vt:lpstr>Back to Duflo: main specification</vt:lpstr>
      <vt:lpstr>A further check using within family variation</vt:lpstr>
      <vt:lpstr>PowerPoint Presentation</vt:lpstr>
      <vt:lpstr>Missing girls and their mother’s earning potential</vt:lpstr>
      <vt:lpstr>Tea, orchards, and comparative advantage by gender</vt:lpstr>
      <vt:lpstr>PowerPoint Presentation</vt:lpstr>
      <vt:lpstr>Is this inconsistent with the unitary household model?</vt:lpstr>
      <vt:lpstr>Unitary household</vt:lpstr>
      <vt:lpstr>More evidence for women’s earned income  bargaining power</vt:lpstr>
      <vt:lpstr>Collective household model</vt:lpstr>
      <vt:lpstr>Efficient allocation within the household</vt:lpstr>
      <vt:lpstr>Variations in income shares</vt:lpstr>
      <vt:lpstr>Gender, children and intrahousehold distribution: missing women</vt:lpstr>
      <vt:lpstr>PowerPoint Presentation</vt:lpstr>
      <vt:lpstr>Worse today</vt:lpstr>
      <vt:lpstr>Are all missing women due to discrimination?</vt:lpstr>
      <vt:lpstr>When does discrimination appear?</vt:lpstr>
      <vt:lpstr>Is excess female mortality of young children due to discrimination?</vt:lpstr>
      <vt:lpstr>Formally</vt:lpstr>
      <vt:lpstr>How does adult spending respond to the children?</vt:lpstr>
      <vt:lpstr>Differential spending by gender?</vt:lpstr>
      <vt:lpstr>Why?</vt:lpstr>
      <vt:lpstr>Udry (1996)</vt:lpstr>
      <vt:lpstr>Pareto efficient production decisions</vt:lpstr>
      <vt:lpstr>Pareto efficient production decisions</vt:lpstr>
      <vt:lpstr>Testing productive efficiency</vt:lpstr>
      <vt:lpstr>Central result</vt:lpstr>
      <vt:lpstr>Lower input usage on female-controlled plots</vt:lpstr>
      <vt:lpstr>Women actually have observably higher quality plots</vt:lpstr>
      <vt:lpstr>Other explanations consistent with efficiency</vt:lpstr>
      <vt:lpstr>PowerPoint Presentation</vt:lpstr>
      <vt:lpstr>Udry’s interpretation of results</vt:lpstr>
      <vt:lpstr>Noncooperative household models</vt:lpstr>
      <vt:lpstr>Why do we think hh’s are inefficient?</vt:lpstr>
      <vt:lpstr>On the other hand…</vt:lpstr>
      <vt:lpstr>The Set-Up</vt:lpstr>
      <vt:lpstr>The unique Nash Equilibrium</vt:lpstr>
      <vt:lpstr>Efficiency</vt:lpstr>
      <vt:lpstr>What would break the pooling result?</vt:lpstr>
      <vt:lpstr>Introducing risk and insurance models</vt:lpstr>
      <vt:lpstr>Outline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Intra-household allocation</dc:title>
  <dc:creator>Rachel</dc:creator>
  <cp:lastModifiedBy>Rachel Heath</cp:lastModifiedBy>
  <cp:revision>166</cp:revision>
  <cp:lastPrinted>2013-10-03T15:44:41Z</cp:lastPrinted>
  <dcterms:created xsi:type="dcterms:W3CDTF">2013-04-12T16:08:32Z</dcterms:created>
  <dcterms:modified xsi:type="dcterms:W3CDTF">2019-04-08T17:46:26Z</dcterms:modified>
</cp:coreProperties>
</file>