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18320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Underinvestment in a Profitable Technology: The Case of Seasonal Migration in Bangladesh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2743200"/>
            <a:ext cx="9071280" cy="18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Research by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Gharad Bryan, Shyamal Chowdhury, and Ahmed Mushfiq Mubarak (2014)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Presentation by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Sajid Al Sanai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University of Washington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Timeline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Baseline survey – July 2008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Experiment – August 2008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Consumption survey: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Dec 2008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May, Dec 2009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Migration survey: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Dec 2008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May, Dec 2009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Jul 2011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657600" y="1280160"/>
            <a:ext cx="59216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Baseline survey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Household roster, characteristics, assets, economic activity, production, credit and savings use, consumption, expenditure, previous migration, migration expectations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Migration survey: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Migration episodes, employment, remittance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Consumption survey: 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Assets, credit and savings use, economic activity, production, consumption, expenditure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173600" y="1571760"/>
            <a:ext cx="7732440" cy="252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Estimation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872000" y="2619360"/>
            <a:ext cx="6335640" cy="43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rcRect l="0" t="0" r="7003" b="0"/>
          <a:stretch/>
        </p:blipFill>
        <p:spPr>
          <a:xfrm>
            <a:off x="353160" y="1374480"/>
            <a:ext cx="9373320" cy="29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rcRect l="0" t="0" r="7908" b="0"/>
          <a:stretch/>
        </p:blipFill>
        <p:spPr>
          <a:xfrm>
            <a:off x="398880" y="1370880"/>
            <a:ext cx="9281880" cy="29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Estimation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976840" y="1597320"/>
            <a:ext cx="412596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rcRect l="0" t="0" r="7003" b="0"/>
          <a:stretch/>
        </p:blipFill>
        <p:spPr>
          <a:xfrm>
            <a:off x="353160" y="1374480"/>
            <a:ext cx="9373320" cy="29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rcRect l="0" t="0" r="7908" b="0"/>
          <a:stretch/>
        </p:blipFill>
        <p:spPr>
          <a:xfrm>
            <a:off x="398880" y="1370880"/>
            <a:ext cx="9281880" cy="29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504000" y="1326600"/>
            <a:ext cx="41590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of migrant’s earnings (non-experimental) and savings collected at the destination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Incentivised households earned BDT 7451 (~USD 100) on average during </a:t>
            </a: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 and saved half of it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Non-incentivised groups earned higher, suggesting they are more experienced and have engaged in this activity prior to the newly induced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rcRect l="0" t="0" r="12566" b="0"/>
          <a:stretch/>
        </p:blipFill>
        <p:spPr>
          <a:xfrm>
            <a:off x="4755240" y="1262160"/>
            <a:ext cx="5028480" cy="31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rcRect l="0" t="0" r="0" b="71736"/>
          <a:stretch/>
        </p:blipFill>
        <p:spPr>
          <a:xfrm>
            <a:off x="2183040" y="1650600"/>
            <a:ext cx="5713560" cy="7992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rcRect l="0" t="70223" r="0" b="0"/>
          <a:stretch/>
        </p:blipFill>
        <p:spPr>
          <a:xfrm>
            <a:off x="2183040" y="3108960"/>
            <a:ext cx="5713560" cy="8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Context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Research Question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Experiment Design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Estimation and Results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Model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Findings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03640" y="1859400"/>
            <a:ext cx="9071280" cy="22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525400" y="841680"/>
            <a:ext cx="5028840" cy="398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Calibration yields results that do not match data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Simulate for cutoff points for cash and credit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Overlay interval on distribution of consumption in control group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Region within interval is proportion of control group predicted as</a:t>
            </a:r>
            <a:br/>
            <a:r>
              <a:rPr b="0" lang="en-US" sz="1800" spc="-1" strike="noStrike">
                <a:latin typeface="Arial"/>
              </a:rPr>
              <a:t>induced to migrate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For risk aversion (1.5), estimates matched data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However, only the case without forward-looking households and without savings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(When households are assumed forward-looking and can save, risk aversion needed to be implausibly high to match data)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504000" y="1371600"/>
            <a:ext cx="907128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Qualitative evaluation of model shows that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Risk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Subsistence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Learning / experience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are important explanations of experimental findings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Income variability found empirically is realised through draws of state-dependent 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Absolute deviations of s.d. of consumption between surveys greatly differ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Background risk motivates buffer stock savings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Given households are prudent and impatient, risk of income variability motivates households to engage in buffer stock savings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Household perception is that migration is risky and behave as if risk averse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Experiment repeated in 2011 at time of survey with 33 additional villages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  <a:ea typeface="WenQuanYi Micro Hei"/>
              </a:rPr>
              <a:t>Control, Conditional Credit, Unconditional Credit,</a:t>
            </a:r>
            <a:br/>
            <a:r>
              <a:rPr b="0" lang="en-US" sz="1800" spc="-1" strike="noStrike">
                <a:latin typeface="Arial"/>
                <a:ea typeface="WenQuanYi Micro Hei"/>
              </a:rPr>
              <a:t>and Conditional Credit with Bogra Rainfall Insurance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640080"/>
            <a:ext cx="907128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Excessive rainfall limits employment at destination in rickshaw transport and construction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The higher the rainfall, the less this treatment group would repay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If little to no rainfall, the treatment group pays an additional premium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Basis risk: Probability that income is low at destination while full loan + premium remains payable due to little rainfall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Treatment group induced to migrate with insurance is decreasing in basis risk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Households assigned to Bogra in 2008 30% likelier to migrate with insurance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Others are 8.4% more likely to migrate with insurance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Those with less asset developed bear greater basis risk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Basis risk factors into decision-making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731520"/>
            <a:ext cx="90712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Learnings from migration are individual-specific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Data on social relationships within village collected in baseline survey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Upon regressing remigration in 2009 on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past migration in 2008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no. of friends who migrated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no. of family who migrated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latter variables had no significant impact on likelihood of remigration compared to own past migration.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People learn from their own experiences but not from those of others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731520"/>
            <a:ext cx="90712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60% of 2011 migrants say they returned to same employer at same destination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Employers have incomplete information on workers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Asymmetry is cleared in time suggesting migrants build an asset which yields returns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Difficult for migrants to resolve this uncertainty through learning from others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Subsistence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Daily caloric intake 800-1300 p.c.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According to model, households may not migrate when close to subsistence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Compared distribution of expenditure against cost of minimum calorie requirement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Verifies that high proportion of households in control are close to subsistence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households are risk averse to falling below subsistence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Those at margin should not be migrating in control group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Treatment should have largest effect on households at subsistence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503640" y="1355760"/>
            <a:ext cx="4426560" cy="322920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Proportion of individuals within calorie intake interval defined as subsistence by treatment group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Those not incentivised saw a greater proportion of non-migrants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Those incentivised saw a higher proportion of migrants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Bangladesh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326600"/>
            <a:ext cx="653652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Bangladesh is subdivided (in order of precedence) into: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Divisions, districts, sub-districts, and villages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Rangpur is a division lying in northwest of country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Accounts for 7% (9.6 million) of national population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5.3 million (57%) of people live below the poverty line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Experiences higher rates of poverty compared to rest of country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Must regularly cope with pre-harvest seasonal famine known as </a:t>
            </a:r>
            <a:r>
              <a:rPr b="0" i="1" lang="en-US" sz="1800" spc="-1" strike="noStrike">
                <a:latin typeface="Arial"/>
              </a:rPr>
              <a:t>monga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164000" y="1326600"/>
            <a:ext cx="2419560" cy="328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Small incentive lead to large seasonal migration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On average, migration was successful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Households given incentive likelier to remigrate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Model captured poverty trap where households at margins faced risk of falling below subsistence from migration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Hesitant to draw policy implications due to limitations of quantitative model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Unable to explain fully why households choose not to save to migrate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Migration support programs are helpful to alleviate effects of </a:t>
            </a:r>
            <a:r>
              <a:rPr b="0" i="1" lang="en-US" sz="1800" spc="-1" strike="noStrike">
                <a:latin typeface="Arial"/>
              </a:rPr>
              <a:t>monga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More cost-effective than on-going food subsidies (current anti-famine tool)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Microcredit currently focused on entrepreneurial development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Can be augmented to facilitate spatial and seasonal labour market matching with urban employment opportunities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731520"/>
            <a:ext cx="907128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 occurs during post-planting and pre-harvest between September-November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latin typeface="Arial"/>
              </a:rPr>
              <a:t>Amman </a:t>
            </a:r>
            <a:r>
              <a:rPr b="0" lang="en-US" sz="1800" spc="-1" strike="noStrike">
                <a:latin typeface="Arial"/>
              </a:rPr>
              <a:t>rice (staple crop) harvest occurs in December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Employment opportunities scarce during </a:t>
            </a: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 in largely agrarian areas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Similar lean seasons experienced widely throughout South Asia and Sub-Saharan Africa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During </a:t>
            </a: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i="1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households exhibit seasonal patterns of income and spending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Seasonality most pronounced in Rangpur out of all divisions in Bangladesh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Total household incomes p.c. decrease by 50-60%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Total household expenditures p.c. decrease by 15-20%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Source: HIES (2005)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096800" y="864720"/>
            <a:ext cx="5486040" cy="39405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504000" y="914400"/>
            <a:ext cx="3427560" cy="41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Rice prices highly linked to food expenditure p.c. (staple)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Rice prices rise, with diminishing incomes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Households while facing higher food expenditure p.c., also reduce rice consumption by 22% in famine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Erosion of purchasing power drives households below subsistence during </a:t>
            </a:r>
            <a:r>
              <a:rPr b="0" i="1" lang="en-US" sz="1800" spc="-1" strike="noStrike">
                <a:latin typeface="Arial"/>
              </a:rPr>
              <a:t>monga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Expected detrimental effects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Source: HIES (2005)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692640"/>
            <a:ext cx="907128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Question-driven research agenda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Try to understand how a famine can occur annually despite existence of potential mitigation strategies, through the lens of migration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Seasonal migration a primary mechanism households use to diversify income sources in India (Bannerjee and Duflo, 2007)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Puzzle: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Seasonal out-migration from </a:t>
            </a: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-prone districts in Rangpur low despite absence of local non-farm employment opportunities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Inter-regional variation in income and poverty between Rangpur and the rest of Bangladesh are much larger than inter-seasonal within variation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Suggests that potential inter-regional arbitrage opportunity for smoothing incomes exists through migration for employment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48640"/>
            <a:ext cx="907128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Posit that out-migration to urban areas for employment is an underutilised technology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Technology is developed through migration episodes with the underlying impact of developing networks and local knowledge et cetera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Offers returns to investment from migratory employment through remittance to origin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Migration outcomes are uncertain and households are risk-averse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Fear high cost of failure which may be unlikely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Posit that alternative technology adoption slow due to: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Individual-specific risk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Poverty vulnerability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Leads to low levels of experimentation and diffusion of technologies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Randomised intervention allowed researchers to generate first experimental estimates of the effects of migration (which they use to build a baseline model)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Experiment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2008, two most </a:t>
            </a:r>
            <a:r>
              <a:rPr b="0" i="1" lang="en-US" sz="1800" spc="-1" strike="noStrike">
                <a:latin typeface="Arial"/>
              </a:rPr>
              <a:t>monga</a:t>
            </a:r>
            <a:r>
              <a:rPr b="0" lang="en-US" sz="1800" spc="-1" strike="noStrike">
                <a:latin typeface="Arial"/>
              </a:rPr>
              <a:t>-prone districts in Rangpur chosen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Kurigram &amp; Lalmonirhat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From each district, randomly selected 100 villages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Randomly selected 19 households in each village satisfying the following criteria: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Own &lt;50 decimals of land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  <a:ea typeface="Arial"/>
              </a:rPr>
              <a:t>≥</a:t>
            </a:r>
            <a:r>
              <a:rPr b="0" lang="en-US" sz="1800" spc="-1" strike="noStrike">
                <a:latin typeface="Arial"/>
                <a:ea typeface="Arial"/>
              </a:rPr>
              <a:t>1 household member forced to miss meals in 2007 </a:t>
            </a:r>
            <a:r>
              <a:rPr b="0" i="1" lang="en-US" sz="1800" spc="-1" strike="noStrike">
                <a:latin typeface="Arial"/>
                <a:ea typeface="Arial"/>
              </a:rPr>
              <a:t>monga </a:t>
            </a:r>
            <a:r>
              <a:rPr b="0" lang="en-US" sz="1800" spc="-1" strike="noStrike">
                <a:latin typeface="Arial"/>
                <a:ea typeface="Arial"/>
              </a:rPr>
              <a:t>season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1900 households obtained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Each of 100 villages are randomly assigned to control and treatment groups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(19 households in each village all assigned to same group)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822960"/>
            <a:ext cx="9071280" cy="37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Control – 16 villages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Treatment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Incentivised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Cash – 37 villages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Credit – 31 villages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$8.50 for ticket + $3 on arrival claimed within x days of arrival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Non-incentivised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Information – 16 villages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2019-05-12T14:24:58Z</dcterms:created>
  <dc:creator/>
  <dc:description/>
  <dc:language>en-US</dc:language>
  <cp:lastModifiedBy/>
  <dcterms:modified xsi:type="dcterms:W3CDTF">2019-05-13T11:39:56Z</dcterms:modified>
  <cp:revision>469</cp:revision>
  <dc:subject/>
  <dc:title/>
</cp:coreProperties>
</file>