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e7867e70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e7867e70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e7867e70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e7867e70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e7867e705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e7867e705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e7867e70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e7867e70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e7867e70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e7867e70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e8133b4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e8133b4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e8da4b9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e8da4b9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e8da4b9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e8da4b9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What is the Metaverse?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87275" y="2891075"/>
            <a:ext cx="57489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By: Sajid Mahmood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PIAIC Roll No: PIAIC53426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and Scope of the Metaverse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075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The internet has always been, and always be a magic box”</a:t>
            </a:r>
            <a:endParaRPr b="1" sz="57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/>
              <a:t>–Marc Andreesen </a:t>
            </a:r>
            <a:endParaRPr sz="4000"/>
          </a:p>
          <a:p>
            <a:pPr indent="45720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Co-author of Mosaic Web Browser </a:t>
            </a:r>
            <a:endParaRPr sz="4000"/>
          </a:p>
        </p:txBody>
      </p:sp>
      <p:sp>
        <p:nvSpPr>
          <p:cNvPr id="285" name="Google Shape;285;p14"/>
          <p:cNvSpPr/>
          <p:nvPr/>
        </p:nvSpPr>
        <p:spPr>
          <a:xfrm>
            <a:off x="7748175" y="3798850"/>
            <a:ext cx="902700" cy="902700"/>
          </a:xfrm>
          <a:prstGeom prst="beve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0" y="37625"/>
            <a:ext cx="902700" cy="902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52400" y="190025"/>
            <a:ext cx="902700" cy="902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304800" y="342425"/>
            <a:ext cx="902700" cy="9027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/>
        </p:nvSpPr>
        <p:spPr>
          <a:xfrm>
            <a:off x="677050" y="3471700"/>
            <a:ext cx="6704400" cy="865200"/>
          </a:xfrm>
          <a:prstGeom prst="diagStripe">
            <a:avLst>
              <a:gd fmla="val 50000" name="adj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824000" y="763600"/>
            <a:ext cx="73944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Classical </a:t>
            </a:r>
            <a:r>
              <a:rPr lang="en">
                <a:solidFill>
                  <a:schemeClr val="dk2"/>
                </a:solidFill>
              </a:rPr>
              <a:t>Hypothesis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The human avatars interacted with each other and software agents in 3D environment. The 3D </a:t>
            </a:r>
            <a:r>
              <a:rPr b="0" lang="en">
                <a:solidFill>
                  <a:schemeClr val="dk2"/>
                </a:solidFill>
              </a:rPr>
              <a:t>environment</a:t>
            </a:r>
            <a:r>
              <a:rPr b="0" lang="en">
                <a:solidFill>
                  <a:schemeClr val="dk2"/>
                </a:solidFill>
              </a:rPr>
              <a:t> was a </a:t>
            </a:r>
            <a:r>
              <a:rPr b="0" lang="en">
                <a:solidFill>
                  <a:schemeClr val="dk2"/>
                </a:solidFill>
              </a:rPr>
              <a:t>metaphor of the real world. </a:t>
            </a:r>
            <a:endParaRPr b="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dk2"/>
                </a:solidFill>
              </a:rPr>
              <a:t>“Snow Crash” Science fiction novel by Neal Stephenson, 1992. </a:t>
            </a:r>
            <a:endParaRPr b="0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2037000" y="1515625"/>
            <a:ext cx="42555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highlight>
                  <a:srgbClr val="980000"/>
                </a:highlight>
              </a:rPr>
              <a:t>Metaverse Realism</a:t>
            </a:r>
            <a:endParaRPr b="1" sz="3000" u="sng"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highlight>
                <a:srgbClr val="98000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000000"/>
              </a:highlight>
            </a:endParaRPr>
          </a:p>
        </p:txBody>
      </p:sp>
      <p:sp>
        <p:nvSpPr>
          <p:cNvPr id="300" name="Google Shape;300;p16"/>
          <p:cNvSpPr txBox="1"/>
          <p:nvPr>
            <p:ph type="ctrTitle"/>
          </p:nvPr>
        </p:nvSpPr>
        <p:spPr>
          <a:xfrm>
            <a:off x="682975" y="37625"/>
            <a:ext cx="643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Generation Virtual Reality based Internet 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1579725" y="2388400"/>
            <a:ext cx="5416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  <a:latin typeface="Nunito"/>
                <a:ea typeface="Nunito"/>
                <a:cs typeface="Nunito"/>
                <a:sym typeface="Nunito"/>
              </a:rPr>
              <a:t>A user is so immersed interacting with 3D virtual reality, where emotions and psychological engagement seems natural.  </a:t>
            </a:r>
            <a:endParaRPr sz="3000">
              <a:solidFill>
                <a:schemeClr val="lt1"/>
              </a:solidFill>
              <a:highlight>
                <a:schemeClr val="accen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763600"/>
            <a:ext cx="70182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fully immersive 3D </a:t>
            </a:r>
            <a:r>
              <a:rPr lang="en"/>
              <a:t>interactions</a:t>
            </a:r>
            <a:r>
              <a:rPr lang="en"/>
              <a:t> in Metaverse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Sight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Touch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Gestures and Expressions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12" name="Google Shape;312;p18" title="Who owns the Metaverse?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5" y="340425"/>
            <a:ext cx="7255025" cy="40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959125" y="763600"/>
            <a:ext cx="702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rgbClr val="E06666"/>
                </a:highlight>
                <a:latin typeface="Nunito"/>
                <a:ea typeface="Nunito"/>
                <a:cs typeface="Nunito"/>
                <a:sym typeface="Nunito"/>
              </a:rPr>
              <a:t>Who owns the Metaverse?</a:t>
            </a:r>
            <a:endParaRPr sz="4000">
              <a:solidFill>
                <a:schemeClr val="lt1"/>
              </a:solidFill>
              <a:highlight>
                <a:srgbClr val="E0666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highlight>
                <a:srgbClr val="E0666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highlight>
                  <a:srgbClr val="E06666"/>
                </a:highlight>
                <a:latin typeface="Nunito"/>
                <a:ea typeface="Nunito"/>
                <a:cs typeface="Nunito"/>
                <a:sym typeface="Nunito"/>
              </a:rPr>
              <a:t>No one, and Every one</a:t>
            </a:r>
            <a:r>
              <a:rPr lang="en" sz="4000">
                <a:solidFill>
                  <a:srgbClr val="FF9900"/>
                </a:solidFill>
                <a:highlight>
                  <a:srgbClr val="E0666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4000">
              <a:solidFill>
                <a:srgbClr val="FF9900"/>
              </a:solidFill>
              <a:highlight>
                <a:srgbClr val="E0666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/>
          <p:nvPr/>
        </p:nvSpPr>
        <p:spPr>
          <a:xfrm flipH="1">
            <a:off x="2512249" y="3827050"/>
            <a:ext cx="2481300" cy="1156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  <a:reflection blurRad="0" dir="5400000" dist="885825" endA="0" endPos="79000" fadeDir="5400012" kx="0" rotWithShape="0" algn="bl" stA="1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739800" y="227325"/>
            <a:ext cx="65193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Internet VS Metaverse</a:t>
            </a:r>
            <a:endParaRPr sz="4000"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078300" y="17061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19"/>
          <p:cNvCxnSpPr/>
          <p:nvPr/>
        </p:nvCxnSpPr>
        <p:spPr>
          <a:xfrm>
            <a:off x="3717325" y="1241350"/>
            <a:ext cx="15600" cy="3639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22" name="Google Shape;322;p19"/>
          <p:cNvSpPr/>
          <p:nvPr/>
        </p:nvSpPr>
        <p:spPr>
          <a:xfrm>
            <a:off x="949750" y="1706174"/>
            <a:ext cx="526500" cy="4357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390375" y="4124724"/>
            <a:ext cx="526500" cy="4357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39800" y="3437974"/>
            <a:ext cx="526500" cy="4357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281450" y="1937699"/>
            <a:ext cx="526500" cy="43578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09250" y="4010425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3236625" y="4560500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1764750" y="2776975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476025" y="2776975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2049875" y="3718825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2896125" y="2280150"/>
            <a:ext cx="340500" cy="291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752250" y="2078075"/>
            <a:ext cx="2726900" cy="2642275"/>
          </a:xfrm>
          <a:custGeom>
            <a:rect b="b" l="l" r="r" t="t"/>
            <a:pathLst>
              <a:path extrusionOk="0" h="105691" w="109076">
                <a:moveTo>
                  <a:pt x="6770" y="84252"/>
                </a:moveTo>
                <a:lnTo>
                  <a:pt x="15797" y="64694"/>
                </a:lnTo>
                <a:lnTo>
                  <a:pt x="53786" y="75225"/>
                </a:lnTo>
                <a:lnTo>
                  <a:pt x="47015" y="38741"/>
                </a:lnTo>
                <a:lnTo>
                  <a:pt x="88389" y="18054"/>
                </a:lnTo>
                <a:lnTo>
                  <a:pt x="71840" y="10156"/>
                </a:lnTo>
                <a:lnTo>
                  <a:pt x="22191" y="0"/>
                </a:lnTo>
                <a:lnTo>
                  <a:pt x="0" y="34604"/>
                </a:lnTo>
                <a:lnTo>
                  <a:pt x="3761" y="59428"/>
                </a:lnTo>
                <a:lnTo>
                  <a:pt x="44383" y="35732"/>
                </a:lnTo>
                <a:lnTo>
                  <a:pt x="65069" y="10908"/>
                </a:lnTo>
                <a:lnTo>
                  <a:pt x="103058" y="105691"/>
                </a:lnTo>
                <a:lnTo>
                  <a:pt x="81995" y="92903"/>
                </a:lnTo>
                <a:lnTo>
                  <a:pt x="59428" y="73345"/>
                </a:lnTo>
                <a:lnTo>
                  <a:pt x="91398" y="15422"/>
                </a:lnTo>
                <a:lnTo>
                  <a:pt x="109076" y="101554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19"/>
          <p:cNvSpPr/>
          <p:nvPr/>
        </p:nvSpPr>
        <p:spPr>
          <a:xfrm>
            <a:off x="3907900" y="1297613"/>
            <a:ext cx="4079700" cy="3121800"/>
          </a:xfrm>
          <a:prstGeom prst="beve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4175500" y="1297625"/>
            <a:ext cx="44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Metaverse is build on Top of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internet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4428875" y="2515825"/>
            <a:ext cx="35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Avatars inside Metaverse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Metaverse Currency 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991050" y="1597875"/>
            <a:ext cx="3430500" cy="2541600"/>
          </a:xfrm>
          <a:prstGeom prst="rect">
            <a:avLst/>
          </a:prstGeom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digital 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3D 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Pieces of Music,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Signatures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2" name="Google Shape;342;p20"/>
          <p:cNvSpPr txBox="1"/>
          <p:nvPr>
            <p:ph idx="2" type="body"/>
          </p:nvPr>
        </p:nvSpPr>
        <p:spPr>
          <a:xfrm>
            <a:off x="4724900" y="1597875"/>
            <a:ext cx="3430500" cy="25416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Digital currency OR </a:t>
            </a:r>
            <a:r>
              <a:rPr lang="en">
                <a:solidFill>
                  <a:srgbClr val="4A86E8"/>
                </a:solidFill>
              </a:rPr>
              <a:t>Cryptocurrency</a:t>
            </a:r>
            <a:r>
              <a:rPr lang="en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Decentralized F</a:t>
            </a:r>
            <a:r>
              <a:rPr lang="en">
                <a:solidFill>
                  <a:srgbClr val="4A86E8"/>
                </a:solidFill>
              </a:rPr>
              <a:t>inance, etc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6760850" y="2303750"/>
            <a:ext cx="902700" cy="902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3112425" y="2520000"/>
            <a:ext cx="902700" cy="9027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936850" y="447825"/>
            <a:ext cx="7224900" cy="3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Metaverse Economy is going to be Decentralized one. 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1683150" y="2501225"/>
            <a:ext cx="63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No Banks, No Intermediate Agents, Free and Independent 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3669300" y="3609425"/>
            <a:ext cx="902700" cy="9027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