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83" r:id="rId9"/>
    <p:sldId id="267" r:id="rId10"/>
    <p:sldId id="270" r:id="rId11"/>
    <p:sldId id="28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DBF3"/>
    <a:srgbClr val="ECB6DF"/>
    <a:srgbClr val="FFF3FF"/>
    <a:srgbClr val="FFCCFF"/>
    <a:srgbClr val="EEC2EA"/>
    <a:srgbClr val="E599D3"/>
    <a:srgbClr val="F9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1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5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B6DF"/>
            </a:gs>
            <a:gs pos="5000">
              <a:srgbClr val="F5DBF3"/>
            </a:gs>
            <a:gs pos="17000">
              <a:srgbClr val="FFF3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B29E-3477-40B8-88E2-C7A9A32A1438}" type="datetimeFigureOut">
              <a:rPr kumimoji="1" lang="ja-JP" altLang="en-US" smtClean="0"/>
              <a:t>2013/11/26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944216"/>
          </a:xfrm>
        </p:spPr>
        <p:txBody>
          <a:bodyPr/>
          <a:lstStyle/>
          <a:p>
            <a:r>
              <a:rPr kumimoji="1" lang="en-US" altLang="ja-JP" dirty="0" smtClean="0">
                <a:latin typeface="Arial Unicode MS" panose="020B0604020202020204" pitchFamily="50" charset="-128"/>
              </a:rPr>
              <a:t>CPU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実験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>1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班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/>
            </a:r>
            <a:br>
              <a:rPr kumimoji="1" lang="en-US" altLang="ja-JP" dirty="0" smtClean="0">
                <a:latin typeface="Arial Unicode MS" panose="020B0604020202020204" pitchFamily="50" charset="-128"/>
              </a:rPr>
            </a:br>
            <a:r>
              <a:rPr lang="ja-JP" altLang="en-US" dirty="0" smtClean="0">
                <a:latin typeface="Arial Unicode MS" panose="020B0604020202020204" pitchFamily="50" charset="-128"/>
              </a:rPr>
              <a:t>第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50" charset="-128"/>
              </a:rPr>
              <a:t>六</a:t>
            </a:r>
            <a:r>
              <a:rPr lang="ja-JP" altLang="en-US" dirty="0" smtClean="0">
                <a:latin typeface="Arial Unicode MS" panose="020B0604020202020204" pitchFamily="50" charset="-128"/>
              </a:rPr>
              <a:t>回進捗発表</a:t>
            </a:r>
            <a:endParaRPr kumimoji="1" lang="ja-JP" altLang="en-US" dirty="0">
              <a:latin typeface="Arial Unicode MS" panose="020B0604020202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458" y="3969060"/>
            <a:ext cx="6400800" cy="1224136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班名</a:t>
            </a:r>
            <a:r>
              <a:rPr lang="en-US" altLang="ja-JP" dirty="0" smtClean="0">
                <a:solidFill>
                  <a:srgbClr val="0070C0"/>
                </a:solidFill>
              </a:rPr>
              <a:t>: </a:t>
            </a:r>
            <a:r>
              <a:rPr lang="en-US" altLang="ja-JP" dirty="0" smtClean="0">
                <a:solidFill>
                  <a:srgbClr val="0070C0"/>
                </a:solidFill>
                <a:latin typeface="Tahoma" panose="020B0604030504040204" pitchFamily="34" charset="0"/>
              </a:rPr>
              <a:t>Tomorrow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片山・丸中・三上・水野・</a:t>
            </a:r>
            <a:r>
              <a:rPr lang="ja-JP" altLang="en-US" dirty="0" smtClean="0">
                <a:solidFill>
                  <a:srgbClr val="FF0000"/>
                </a:solidFill>
              </a:rPr>
              <a:t>横山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(*)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259632" y="3068960"/>
            <a:ext cx="64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2013. 11. 26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3928" y="5723964"/>
            <a:ext cx="47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(*) </a:t>
            </a:r>
            <a:r>
              <a:rPr kumimoji="1" lang="ja-JP" altLang="en-US" dirty="0" smtClean="0"/>
              <a:t>教養学部学際科学科総合情報学コース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ロードマップ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11/26</a:t>
            </a:r>
            <a:r>
              <a:rPr kumimoji="1" lang="ja-JP" altLang="en-US" dirty="0" smtClean="0">
                <a:solidFill>
                  <a:srgbClr val="0070C0"/>
                </a:solidFill>
              </a:rPr>
              <a:t>～ </a:t>
            </a: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fsqrt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finv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コンパイラの修正・</a:t>
            </a:r>
            <a:r>
              <a:rPr lang="ja-JP" altLang="en-US" dirty="0" smtClean="0"/>
              <a:t>ライブラリ実装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実機でテストプログラム確認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70C0"/>
                </a:solidFill>
              </a:rPr>
              <a:t>12/03</a:t>
            </a:r>
            <a:r>
              <a:rPr lang="ja-JP" altLang="en-US" dirty="0" smtClean="0">
                <a:solidFill>
                  <a:srgbClr val="0070C0"/>
                </a:solidFill>
              </a:rPr>
              <a:t>～</a:t>
            </a:r>
            <a:r>
              <a:rPr lang="en-US" altLang="ja-JP" dirty="0" smtClean="0"/>
              <a:t>	FPU</a:t>
            </a:r>
            <a:r>
              <a:rPr lang="ja-JP" altLang="en-US" dirty="0" smtClean="0"/>
              <a:t>のコアへの統合</a:t>
            </a:r>
          </a:p>
          <a:p>
            <a:pPr marL="0" indent="0">
              <a:buNone/>
            </a:pPr>
            <a:r>
              <a:rPr kumimoji="1" lang="en-US" altLang="ja-JP" dirty="0" smtClean="0"/>
              <a:t>		min-</a:t>
            </a:r>
            <a:r>
              <a:rPr kumimoji="1" lang="en-US" altLang="ja-JP" dirty="0" err="1" smtClean="0"/>
              <a:t>rt</a:t>
            </a:r>
            <a:r>
              <a:rPr kumimoji="1" lang="ja-JP" altLang="en-US" dirty="0" smtClean="0"/>
              <a:t>の実機動作確認・誤差修正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70C0"/>
                </a:solidFill>
              </a:rPr>
              <a:t>12/10</a:t>
            </a:r>
            <a:r>
              <a:rPr lang="ja-JP" altLang="en-US" dirty="0" smtClean="0">
                <a:solidFill>
                  <a:srgbClr val="0070C0"/>
                </a:solidFill>
              </a:rPr>
              <a:t>～</a:t>
            </a:r>
            <a:r>
              <a:rPr lang="en-US" altLang="ja-JP" dirty="0" smtClean="0"/>
              <a:t>	</a:t>
            </a:r>
            <a:r>
              <a:rPr lang="ja-JP" altLang="en-US" dirty="0" smtClean="0"/>
              <a:t>完動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134672" cy="4176464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7030A0"/>
                </a:solidFill>
              </a:rPr>
              <a:t>not-JIT</a:t>
            </a:r>
            <a:r>
              <a:rPr lang="ja-JP" altLang="en-US" dirty="0" smtClean="0">
                <a:solidFill>
                  <a:srgbClr val="7030A0"/>
                </a:solidFill>
              </a:rPr>
              <a:t>変換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en-US" altLang="ja-JP" dirty="0">
                <a:solidFill>
                  <a:srgbClr val="7030A0"/>
                </a:solidFill>
              </a:rPr>
              <a:t>+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kumimoji="1" lang="en-US" altLang="ja-JP" dirty="0" smtClean="0">
                <a:solidFill>
                  <a:srgbClr val="7030A0"/>
                </a:solidFill>
              </a:rPr>
              <a:t>Visual Studio</a:t>
            </a:r>
            <a:br>
              <a:rPr kumimoji="1" lang="en-US" altLang="ja-JP" dirty="0" smtClean="0">
                <a:solidFill>
                  <a:srgbClr val="7030A0"/>
                </a:solidFill>
              </a:rPr>
            </a:b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ja-JP" altLang="en-US" dirty="0" smtClean="0">
                <a:solidFill>
                  <a:srgbClr val="7030A0"/>
                </a:solidFill>
              </a:rPr>
              <a:t>で即席</a:t>
            </a:r>
            <a:r>
              <a:rPr lang="en-US" altLang="ja-JP" dirty="0" smtClean="0">
                <a:solidFill>
                  <a:srgbClr val="7030A0"/>
                </a:solidFill>
              </a:rPr>
              <a:t>GUI</a:t>
            </a:r>
            <a:r>
              <a:rPr lang="ja-JP" altLang="en-US" dirty="0" smtClean="0">
                <a:solidFill>
                  <a:srgbClr val="7030A0"/>
                </a:solidFill>
              </a:rPr>
              <a:t>デバッガ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ja-JP" altLang="en-US" dirty="0" smtClean="0">
                <a:solidFill>
                  <a:srgbClr val="7030A0"/>
                </a:solidFill>
              </a:rPr>
              <a:t>シミュレーター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命令を</a:t>
            </a:r>
            <a:r>
              <a:rPr kumimoji="1" lang="en-US" altLang="ja-JP" dirty="0" smtClean="0"/>
              <a:t>x86</a:t>
            </a:r>
            <a:r>
              <a:rPr kumimoji="1" lang="ja-JP" altLang="en-US" dirty="0" smtClean="0"/>
              <a:t>ネイティブコードに変換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Tomorrow’s Inst. 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ADDI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ja-JP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US" altLang="ja-JP" dirty="0" smtClean="0"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⇓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Intel x86 Inst.</a:t>
            </a:r>
          </a:p>
          <a:p>
            <a:pPr marL="0" indent="0">
              <a:buNone/>
            </a:pPr>
            <a:r>
              <a:rPr lang="en-US" altLang="ja-JP" dirty="0" err="1" smtClean="0"/>
              <a:t>mov</a:t>
            </a:r>
            <a:r>
              <a:rPr lang="en-US" altLang="ja-JP" dirty="0" smtClean="0"/>
              <a:t>         </a:t>
            </a:r>
            <a:r>
              <a:rPr lang="en-US" altLang="ja-JP" dirty="0" err="1"/>
              <a:t>ebx,dword</a:t>
            </a:r>
            <a:r>
              <a:rPr lang="en-US" altLang="ja-JP" dirty="0"/>
              <a:t> </a:t>
            </a:r>
            <a:r>
              <a:rPr lang="en-US" altLang="ja-JP" dirty="0" err="1"/>
              <a:t>ptr</a:t>
            </a:r>
            <a:r>
              <a:rPr lang="en-US" altLang="ja-JP" dirty="0"/>
              <a:t> [</a:t>
            </a:r>
            <a:r>
              <a:rPr lang="en-US" altLang="ja-JP" dirty="0" smtClean="0"/>
              <a:t>ecx+12]   ;12 = 4*</a:t>
            </a:r>
            <a:r>
              <a:rPr lang="en-US" altLang="ja-JP" dirty="0" smtClean="0">
                <a:solidFill>
                  <a:srgbClr val="7030A0"/>
                </a:solidFill>
              </a:rPr>
              <a:t>3</a:t>
            </a:r>
            <a:endParaRPr lang="en-US" altLang="ja-JP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add          ebx,18 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mov</a:t>
            </a:r>
            <a:r>
              <a:rPr lang="en-US" altLang="ja-JP" dirty="0" smtClean="0"/>
              <a:t>         </a:t>
            </a:r>
            <a:r>
              <a:rPr lang="en-US" altLang="ja-JP" dirty="0" err="1"/>
              <a:t>dword</a:t>
            </a:r>
            <a:r>
              <a:rPr lang="en-US" altLang="ja-JP" dirty="0"/>
              <a:t> </a:t>
            </a:r>
            <a:r>
              <a:rPr lang="en-US" altLang="ja-JP" dirty="0" err="1"/>
              <a:t>ptr</a:t>
            </a:r>
            <a:r>
              <a:rPr lang="en-US" altLang="ja-JP" dirty="0"/>
              <a:t> [</a:t>
            </a:r>
            <a:r>
              <a:rPr lang="en-US" altLang="ja-JP" dirty="0" smtClean="0"/>
              <a:t>ecx+16],</a:t>
            </a:r>
            <a:r>
              <a:rPr lang="en-US" altLang="ja-JP" dirty="0" err="1" smtClean="0"/>
              <a:t>ebx</a:t>
            </a:r>
            <a:r>
              <a:rPr lang="en-US" altLang="ja-JP" dirty="0" smtClean="0"/>
              <a:t>   ;16 = 4*</a:t>
            </a:r>
            <a:r>
              <a:rPr lang="en-US" altLang="ja-JP" dirty="0" smtClean="0">
                <a:solidFill>
                  <a:srgbClr val="00B050"/>
                </a:solidFill>
              </a:rPr>
              <a:t>4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8B 59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0C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83 C3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89 59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バイトコードを出力して</a:t>
            </a:r>
            <a:r>
              <a:rPr kumimoji="1" lang="en-US" altLang="ja-JP" dirty="0" smtClean="0"/>
              <a:t>VS</a:t>
            </a:r>
            <a:r>
              <a:rPr kumimoji="1" lang="ja-JP" altLang="en-US" dirty="0" smtClean="0"/>
              <a:t>に貼る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1335160"/>
            <a:ext cx="817707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1962" y="5724127"/>
            <a:ext cx="391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</a:rPr>
              <a:t>#define </a:t>
            </a:r>
            <a:r>
              <a:rPr lang="en-US" altLang="ja-JP" sz="2400" dirty="0"/>
              <a:t>_E </a:t>
            </a:r>
            <a:r>
              <a:rPr lang="en-US" altLang="ja-JP" sz="2400" dirty="0" smtClean="0"/>
              <a:t>  </a:t>
            </a:r>
            <a:r>
              <a:rPr lang="en-US" altLang="ja-JP" sz="2400" dirty="0" smtClean="0">
                <a:solidFill>
                  <a:srgbClr val="0000FF"/>
                </a:solidFill>
              </a:rPr>
              <a:t>__</a:t>
            </a:r>
            <a:r>
              <a:rPr lang="en-US" altLang="ja-JP" sz="2400" dirty="0" err="1">
                <a:solidFill>
                  <a:srgbClr val="0000FF"/>
                </a:solidFill>
              </a:rPr>
              <a:t>asm</a:t>
            </a:r>
            <a:r>
              <a:rPr lang="en-US" altLang="ja-JP" sz="2400" dirty="0"/>
              <a:t> _</a:t>
            </a:r>
            <a:r>
              <a:rPr lang="en-US" altLang="ja-JP" sz="2400" dirty="0" smtClean="0"/>
              <a:t>emit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35896" y="5733256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＝バイトをそのまま出力する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（インラインアセンブラの機能）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08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1335160"/>
            <a:ext cx="817707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681867" y="1335160"/>
            <a:ext cx="3456384" cy="581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1799692" y="836712"/>
            <a:ext cx="79208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691680" y="436602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対応する元のコードの逆アセンブルをコメントで入れておく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962" y="5724127"/>
            <a:ext cx="391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</a:rPr>
              <a:t>#define </a:t>
            </a:r>
            <a:r>
              <a:rPr lang="en-US" altLang="ja-JP" sz="2400" dirty="0"/>
              <a:t>_E </a:t>
            </a:r>
            <a:r>
              <a:rPr lang="en-US" altLang="ja-JP" sz="2400" dirty="0" smtClean="0"/>
              <a:t>  </a:t>
            </a:r>
            <a:r>
              <a:rPr lang="en-US" altLang="ja-JP" sz="2400" dirty="0" smtClean="0">
                <a:solidFill>
                  <a:srgbClr val="0000FF"/>
                </a:solidFill>
              </a:rPr>
              <a:t>__</a:t>
            </a:r>
            <a:r>
              <a:rPr lang="en-US" altLang="ja-JP" sz="2400" dirty="0" err="1">
                <a:solidFill>
                  <a:srgbClr val="0000FF"/>
                </a:solidFill>
              </a:rPr>
              <a:t>asm</a:t>
            </a:r>
            <a:r>
              <a:rPr lang="en-US" altLang="ja-JP" sz="2400" dirty="0"/>
              <a:t> _</a:t>
            </a:r>
            <a:r>
              <a:rPr lang="en-US" altLang="ja-JP" sz="2400" dirty="0" smtClean="0"/>
              <a:t>emit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5733256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＝バイトをそのまま出力する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（インラインアセンブラの機能）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1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91683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 smtClean="0">
                <a:solidFill>
                  <a:srgbClr val="FF0000"/>
                </a:solidFill>
              </a:rPr>
              <a:t>ブレークポイント⇒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2" y="242088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現在の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位置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（ステップ実行）⇒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473791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F5</a:t>
            </a:r>
            <a:r>
              <a:rPr kumimoji="1" lang="ja-JP" altLang="en-US" dirty="0" smtClean="0"/>
              <a:t>キーでブレークポイント設定、</a:t>
            </a:r>
            <a:r>
              <a:rPr kumimoji="1" lang="en-US" altLang="ja-JP" dirty="0" smtClean="0"/>
              <a:t>F10</a:t>
            </a:r>
            <a:r>
              <a:rPr kumimoji="1" lang="ja-JP" altLang="en-US" dirty="0" smtClean="0"/>
              <a:t>キーでステップ実行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の機能）</a:t>
            </a:r>
            <a:endParaRPr kumimoji="1" lang="en-US" altLang="ja-JP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7" y="1539861"/>
            <a:ext cx="5161601" cy="498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もちろんレジスタも見られます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320480" cy="40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5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入出力は</a:t>
            </a:r>
            <a:r>
              <a:rPr kumimoji="1" lang="en-US" altLang="ja-JP" dirty="0" err="1" smtClean="0"/>
              <a:t>printf</a:t>
            </a:r>
            <a:r>
              <a:rPr lang="ja-JP" altLang="en-US" dirty="0" smtClean="0"/>
              <a:t>など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呼ぶ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16832"/>
            <a:ext cx="8507288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</a:rPr>
              <a:t>__</a:t>
            </a:r>
            <a:r>
              <a:rPr lang="en-US" altLang="ja-JP" dirty="0" err="1">
                <a:solidFill>
                  <a:srgbClr val="0000FF"/>
                </a:solidFill>
              </a:rPr>
              <a:t>declspec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rgbClr val="0000FF"/>
                </a:solidFill>
              </a:rPr>
              <a:t>naked</a:t>
            </a:r>
            <a:r>
              <a:rPr lang="en-US" altLang="ja-JP" dirty="0"/>
              <a:t> ) </a:t>
            </a:r>
            <a:r>
              <a:rPr lang="en-US" altLang="ja-JP" dirty="0">
                <a:solidFill>
                  <a:srgbClr val="0000FF"/>
                </a:solidFill>
              </a:rPr>
              <a:t>void</a:t>
            </a:r>
            <a:r>
              <a:rPr lang="en-US" altLang="ja-JP" dirty="0"/>
              <a:t> </a:t>
            </a:r>
            <a:r>
              <a:rPr lang="en-US" altLang="ja-JP" dirty="0" err="1"/>
              <a:t>save_memory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00FF"/>
                </a:solidFill>
              </a:rPr>
              <a:t>void</a:t>
            </a:r>
            <a:r>
              <a:rPr lang="en-US" altLang="ja-JP" dirty="0"/>
              <a:t>) </a:t>
            </a: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50"/>
                </a:solidFill>
              </a:rPr>
              <a:t>//naked</a:t>
            </a:r>
            <a:r>
              <a:rPr lang="ja-JP" altLang="en-US" dirty="0" smtClean="0">
                <a:solidFill>
                  <a:srgbClr val="00B050"/>
                </a:solidFill>
              </a:rPr>
              <a:t>では</a:t>
            </a:r>
            <a:r>
              <a:rPr lang="en-US" altLang="ja-JP" dirty="0" smtClean="0">
                <a:solidFill>
                  <a:srgbClr val="00B050"/>
                </a:solidFill>
              </a:rPr>
              <a:t>prologue/epilogue</a:t>
            </a:r>
            <a:r>
              <a:rPr lang="ja-JP" altLang="en-US" dirty="0" smtClean="0">
                <a:solidFill>
                  <a:srgbClr val="00B050"/>
                </a:solidFill>
              </a:rPr>
              <a:t>を付けない。</a:t>
            </a:r>
            <a:r>
              <a:rPr lang="en-US" altLang="ja-JP" dirty="0" smtClean="0">
                <a:solidFill>
                  <a:srgbClr val="00B050"/>
                </a:solidFill>
              </a:rPr>
              <a:t>EAX, EBX </a:t>
            </a:r>
            <a:r>
              <a:rPr lang="ja-JP" altLang="en-US" dirty="0" smtClean="0">
                <a:solidFill>
                  <a:srgbClr val="00B050"/>
                </a:solidFill>
              </a:rPr>
              <a:t>で値と</a:t>
            </a:r>
            <a:r>
              <a:rPr lang="ja-JP" altLang="en-US" dirty="0">
                <a:solidFill>
                  <a:srgbClr val="00B050"/>
                </a:solidFill>
              </a:rPr>
              <a:t>アドレス</a:t>
            </a:r>
            <a:r>
              <a:rPr lang="ja-JP" altLang="en-US" dirty="0" smtClean="0">
                <a:solidFill>
                  <a:srgbClr val="00B050"/>
                </a:solidFill>
              </a:rPr>
              <a:t>を渡す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0000FF"/>
                </a:solidFill>
              </a:rPr>
              <a:t>__</a:t>
            </a:r>
            <a:r>
              <a:rPr lang="en-US" altLang="ja-JP" dirty="0" err="1">
                <a:solidFill>
                  <a:srgbClr val="0000FF"/>
                </a:solidFill>
              </a:rPr>
              <a:t>asm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en-US" altLang="ja-JP" dirty="0" err="1"/>
              <a:t>cmp</a:t>
            </a:r>
            <a:r>
              <a:rPr lang="en-US" altLang="ja-JP" dirty="0"/>
              <a:t>   </a:t>
            </a:r>
            <a:r>
              <a:rPr lang="en-US" altLang="ja-JP" dirty="0" err="1"/>
              <a:t>ebx</a:t>
            </a:r>
            <a:r>
              <a:rPr lang="en-US" altLang="ja-JP" dirty="0"/>
              <a:t>, 0xffffffff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en-US" altLang="ja-JP" dirty="0" err="1"/>
              <a:t>jz</a:t>
            </a:r>
            <a:r>
              <a:rPr lang="en-US" altLang="ja-JP" dirty="0"/>
              <a:t>    </a:t>
            </a:r>
            <a:r>
              <a:rPr lang="en-US" altLang="ja-JP" dirty="0" err="1"/>
              <a:t>my_print_int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	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my_print_int</a:t>
            </a:r>
            <a:r>
              <a:rPr lang="en-US" altLang="ja-JP" dirty="0"/>
              <a:t>: </a:t>
            </a:r>
          </a:p>
          <a:p>
            <a:pPr marL="0" indent="0">
              <a:buNone/>
            </a:pPr>
            <a:r>
              <a:rPr lang="en-US" altLang="ja-JP" dirty="0"/>
              <a:t>		push  </a:t>
            </a:r>
            <a:r>
              <a:rPr lang="en-US" altLang="ja-JP" dirty="0" err="1"/>
              <a:t>ecx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50"/>
                </a:solidFill>
              </a:rPr>
              <a:t>//</a:t>
            </a:r>
            <a:r>
              <a:rPr lang="en-US" altLang="ja-JP" dirty="0" err="1" smtClean="0">
                <a:solidFill>
                  <a:srgbClr val="00B050"/>
                </a:solidFill>
              </a:rPr>
              <a:t>cdecl</a:t>
            </a:r>
            <a:r>
              <a:rPr lang="ja-JP" altLang="en-US" dirty="0" smtClean="0">
                <a:solidFill>
                  <a:srgbClr val="00B050"/>
                </a:solidFill>
              </a:rPr>
              <a:t>では破壊されるので退避しておく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	push  </a:t>
            </a:r>
            <a:r>
              <a:rPr lang="en-US" altLang="ja-JP" dirty="0" err="1"/>
              <a:t>eax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50"/>
                </a:solidFill>
              </a:rPr>
              <a:t>//</a:t>
            </a:r>
            <a:r>
              <a:rPr lang="ja-JP" altLang="en-US" dirty="0" smtClean="0">
                <a:solidFill>
                  <a:srgbClr val="00B050"/>
                </a:solidFill>
              </a:rPr>
              <a:t>引数</a:t>
            </a:r>
            <a:r>
              <a:rPr lang="en-US" altLang="ja-JP" dirty="0" smtClean="0">
                <a:solidFill>
                  <a:srgbClr val="00B050"/>
                </a:solidFill>
              </a:rPr>
              <a:t>2</a:t>
            </a:r>
            <a:r>
              <a:rPr lang="ja-JP" altLang="en-US" dirty="0" err="1" smtClean="0">
                <a:solidFill>
                  <a:srgbClr val="00B050"/>
                </a:solidFill>
              </a:rPr>
              <a:t>つを</a:t>
            </a:r>
            <a:r>
              <a:rPr lang="ja-JP" altLang="en-US" dirty="0" smtClean="0">
                <a:solidFill>
                  <a:srgbClr val="00B050"/>
                </a:solidFill>
              </a:rPr>
              <a:t>スタックにプッシュして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	push  </a:t>
            </a:r>
            <a:r>
              <a:rPr lang="en-US" altLang="ja-JP" dirty="0" err="1"/>
              <a:t>print_int_format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lang="en-US" altLang="ja-JP" dirty="0"/>
              <a:t>		call  ds:[</a:t>
            </a:r>
            <a:r>
              <a:rPr lang="en-US" altLang="ja-JP" dirty="0" err="1"/>
              <a:t>printf</a:t>
            </a:r>
            <a:r>
              <a:rPr lang="en-US" altLang="ja-JP" dirty="0" smtClean="0"/>
              <a:t>]  </a:t>
            </a:r>
            <a:r>
              <a:rPr lang="en-US" altLang="ja-JP" dirty="0" smtClean="0">
                <a:solidFill>
                  <a:srgbClr val="00B050"/>
                </a:solidFill>
              </a:rPr>
              <a:t>//</a:t>
            </a:r>
            <a:r>
              <a:rPr lang="ja-JP" altLang="en-US" dirty="0" smtClean="0">
                <a:solidFill>
                  <a:srgbClr val="00B050"/>
                </a:solidFill>
              </a:rPr>
              <a:t>ランタイムライブラリの </a:t>
            </a:r>
            <a:r>
              <a:rPr lang="en-US" altLang="ja-JP" dirty="0" err="1" smtClean="0">
                <a:solidFill>
                  <a:srgbClr val="00B050"/>
                </a:solidFill>
              </a:rPr>
              <a:t>printf</a:t>
            </a:r>
            <a:r>
              <a:rPr lang="en-US" altLang="ja-JP" dirty="0" smtClean="0">
                <a:solidFill>
                  <a:srgbClr val="00B050"/>
                </a:solidFill>
              </a:rPr>
              <a:t> </a:t>
            </a:r>
            <a:r>
              <a:rPr lang="ja-JP" altLang="en-US" dirty="0" smtClean="0">
                <a:solidFill>
                  <a:srgbClr val="00B050"/>
                </a:solidFill>
              </a:rPr>
              <a:t>を呼ぶ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	add   </a:t>
            </a:r>
            <a:r>
              <a:rPr lang="en-US" altLang="ja-JP" dirty="0" err="1"/>
              <a:t>esp</a:t>
            </a:r>
            <a:r>
              <a:rPr lang="en-US" altLang="ja-JP" dirty="0"/>
              <a:t>, 8 </a:t>
            </a:r>
          </a:p>
          <a:p>
            <a:pPr marL="0" indent="0">
              <a:buNone/>
            </a:pPr>
            <a:r>
              <a:rPr lang="en-US" altLang="ja-JP" dirty="0"/>
              <a:t>		pop   </a:t>
            </a:r>
            <a:r>
              <a:rPr lang="en-US" altLang="ja-JP" dirty="0" err="1" smtClean="0"/>
              <a:t>ecx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ret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4076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Store</a:t>
            </a:r>
            <a:r>
              <a:rPr kumimoji="1" lang="ja-JP" altLang="en-US" sz="2400" dirty="0" smtClean="0"/>
              <a:t>命令に対しては</a:t>
            </a:r>
            <a:r>
              <a:rPr lang="ja-JP" altLang="en-US" sz="2400" dirty="0"/>
              <a:t>以下</a:t>
            </a:r>
            <a:r>
              <a:rPr kumimoji="1" lang="ja-JP" altLang="en-US" sz="2400" dirty="0" smtClean="0"/>
              <a:t>の関数を</a:t>
            </a:r>
            <a:r>
              <a:rPr kumimoji="1" lang="en-US" altLang="ja-JP" sz="2400" dirty="0" smtClean="0"/>
              <a:t>CALL</a:t>
            </a:r>
            <a:r>
              <a:rPr kumimoji="1" lang="ja-JP" altLang="en-US" sz="2400" dirty="0" smtClean="0"/>
              <a:t>するバイト列を生成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に関するコードを何も書かなくても簡単にデバッグができる</a:t>
            </a:r>
            <a:endParaRPr kumimoji="1" lang="en-US" altLang="ja-JP" dirty="0" smtClean="0"/>
          </a:p>
          <a:p>
            <a:r>
              <a:rPr lang="ja-JP" altLang="en-US" dirty="0" smtClean="0"/>
              <a:t>きっと速そう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5.2</a:t>
            </a:r>
            <a:r>
              <a:rPr lang="ja-JP" altLang="en-US" dirty="0" smtClean="0"/>
              <a:t>億</a:t>
            </a:r>
            <a:r>
              <a:rPr lang="en-US" altLang="ja-JP" dirty="0" err="1" smtClean="0"/>
              <a:t>insts</a:t>
            </a:r>
            <a:r>
              <a:rPr lang="en-US" altLang="ja-JP" dirty="0" smtClean="0"/>
              <a:t>/</a:t>
            </a:r>
            <a:r>
              <a:rPr lang="ja-JP" altLang="en-US" dirty="0" smtClean="0"/>
              <a:t>秒 </a:t>
            </a:r>
            <a:r>
              <a:rPr lang="en-US" altLang="ja-JP" dirty="0" smtClean="0"/>
              <a:t>(Core i5-3317U)</a:t>
            </a:r>
          </a:p>
          <a:p>
            <a:r>
              <a:rPr kumimoji="1" lang="ja-JP" altLang="en-US" dirty="0"/>
              <a:t>面倒</a:t>
            </a:r>
            <a:r>
              <a:rPr kumimoji="1" lang="ja-JP" altLang="en-US" dirty="0" smtClean="0"/>
              <a:t>な処理は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の関数に投げられる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演算は</a:t>
            </a:r>
            <a:r>
              <a:rPr lang="en-US" altLang="ja-JP" dirty="0" err="1" smtClean="0"/>
              <a:t>printf</a:t>
            </a:r>
            <a:r>
              <a:rPr lang="ja-JP" altLang="en-US" dirty="0" smtClean="0"/>
              <a:t>と同様に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言語で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/>
              <a:t>生活に身近な</a:t>
            </a:r>
            <a:r>
              <a:rPr lang="en-US" altLang="ja-JP" dirty="0"/>
              <a:t>x86</a:t>
            </a:r>
            <a:r>
              <a:rPr lang="ja-JP" altLang="en-US" dirty="0"/>
              <a:t>と仲良くなるといろいろ捗る</a:t>
            </a:r>
          </a:p>
          <a:p>
            <a:pPr lvl="1"/>
            <a:r>
              <a:rPr lang="en-US" altLang="ja-JP" dirty="0"/>
              <a:t>ISE</a:t>
            </a:r>
            <a:r>
              <a:rPr lang="ja-JP" altLang="en-US" dirty="0"/>
              <a:t>の </a:t>
            </a:r>
            <a:r>
              <a:rPr lang="en-US" altLang="ja-JP" dirty="0"/>
              <a:t>libSecurity.so </a:t>
            </a:r>
            <a:r>
              <a:rPr lang="ja-JP" altLang="en-US" dirty="0"/>
              <a:t>をアレしてアレをアレしたり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76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コア係（丸中）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70C0"/>
                </a:solidFill>
              </a:rPr>
              <a:t>やっていること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kumimoji="1" lang="en-US" altLang="ja-JP" dirty="0" smtClean="0"/>
              <a:t>FPU</a:t>
            </a:r>
            <a:r>
              <a:rPr kumimoji="1" lang="ja-JP" altLang="en-US" dirty="0" smtClean="0"/>
              <a:t>係作成のコンポーネントを統合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データパス（完成）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FADD</a:t>
            </a:r>
          </a:p>
          <a:p>
            <a:pPr lvl="1"/>
            <a:r>
              <a:rPr kumimoji="1" lang="en-US" altLang="ja-JP" dirty="0" smtClean="0"/>
              <a:t>FMUL</a:t>
            </a:r>
          </a:p>
          <a:p>
            <a:pPr lvl="1"/>
            <a:r>
              <a:rPr lang="en-US" altLang="ja-JP" dirty="0" smtClean="0"/>
              <a:t>FSQRT</a:t>
            </a:r>
          </a:p>
          <a:p>
            <a:pPr lvl="1"/>
            <a:r>
              <a:rPr kumimoji="1" lang="en-US" altLang="ja-JP" dirty="0" smtClean="0"/>
              <a:t>FINV</a:t>
            </a:r>
          </a:p>
          <a:p>
            <a:pPr lvl="1"/>
            <a:r>
              <a:rPr kumimoji="1" lang="en-US" altLang="ja-JP" dirty="0" err="1" smtClean="0"/>
              <a:t>itof</a:t>
            </a:r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ftoi</a:t>
            </a:r>
            <a:endParaRPr kumimoji="1" lang="en-US" altLang="ja-JP" dirty="0" smtClean="0"/>
          </a:p>
          <a:p>
            <a:r>
              <a:rPr lang="ja-JP" altLang="en-US" dirty="0" smtClean="0"/>
              <a:t>実機でレイトレの画像を出してみる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わるい点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デバッグ対象のコードのバグより、このシミュレーターのバグのほうが頻繁に見つかる</a:t>
            </a:r>
            <a:endParaRPr lang="en-US" altLang="ja-JP" dirty="0"/>
          </a:p>
          <a:p>
            <a:pPr lvl="1"/>
            <a:r>
              <a:rPr lang="ja-JP" altLang="en-US" dirty="0" smtClean="0"/>
              <a:t>例外</a:t>
            </a:r>
            <a:r>
              <a:rPr lang="en-US" altLang="ja-JP" dirty="0" smtClean="0"/>
              <a:t>0xC0000005 = “Segmentation Fault”</a:t>
            </a:r>
          </a:p>
          <a:p>
            <a:r>
              <a:rPr lang="ja-JP" altLang="en-US" dirty="0" smtClean="0"/>
              <a:t>スーパースカラー、アウトオブオーダー実行といったシミュレーションは困難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もちろん、中で</a:t>
            </a:r>
            <a:r>
              <a:rPr kumimoji="1" lang="en-US" altLang="ja-JP" dirty="0" smtClean="0"/>
              <a:t>Intel</a:t>
            </a:r>
            <a:r>
              <a:rPr kumimoji="1" lang="ja-JP" altLang="en-US" dirty="0" err="1" smtClean="0"/>
              <a:t>さんが</a:t>
            </a:r>
            <a:r>
              <a:rPr kumimoji="1" lang="ja-JP" altLang="en-US" dirty="0" smtClean="0"/>
              <a:t>やってくれてますが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2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後悔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そもそもはスタンドアロンなシミュレーター用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単体で完結</a:t>
            </a:r>
            <a:r>
              <a:rPr lang="ja-JP" altLang="en-US" dirty="0" smtClean="0"/>
              <a:t>するには機械語を吐く必要があった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⇒</a:t>
            </a:r>
            <a:r>
              <a:rPr lang="en-US" altLang="ja-JP" dirty="0" smtClean="0"/>
              <a:t>Visual Studio</a:t>
            </a:r>
            <a:r>
              <a:rPr lang="ja-JP" altLang="en-US" dirty="0" smtClean="0"/>
              <a:t>に貼るだけならそこまでしなくても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アセンブラコードを出力するだけでよかった</a:t>
            </a:r>
            <a:endParaRPr lang="en-US" altLang="ja-JP" dirty="0" smtClean="0"/>
          </a:p>
          <a:p>
            <a:r>
              <a:rPr lang="ja-JP" altLang="en-US" dirty="0"/>
              <a:t>ていうか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</a:t>
            </a:r>
            <a:r>
              <a:rPr lang="ja-JP" altLang="en-US" dirty="0" smtClean="0"/>
              <a:t>のコードを出力すればよかった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6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言語への変換（構想例）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 $2, $3, $4</a:t>
            </a:r>
          </a:p>
          <a:p>
            <a:pPr lvl="1"/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regs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[2] = 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regs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[3] + 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regs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[4];"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を出力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レジスタ格納</a:t>
            </a:r>
            <a:r>
              <a:rPr lang="ja-JP" altLang="en-US" dirty="0" smtClean="0"/>
              <a:t>アドレス</a:t>
            </a:r>
            <a:r>
              <a:rPr lang="ja-JP" altLang="en-US" dirty="0"/>
              <a:t>へ</a:t>
            </a:r>
            <a:r>
              <a:rPr lang="ja-JP" altLang="en-US" dirty="0" smtClean="0"/>
              <a:t>のジャンプ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ラベルのポインタ取得（</a:t>
            </a:r>
            <a:r>
              <a:rPr lang="en-US" altLang="ja-JP" dirty="0" err="1" smtClean="0"/>
              <a:t>gcc</a:t>
            </a:r>
            <a:r>
              <a:rPr lang="ja-JP" altLang="en-US" dirty="0" smtClean="0"/>
              <a:t>拡張</a:t>
            </a:r>
            <a:r>
              <a:rPr lang="en-US" altLang="ja-JP" dirty="0" smtClean="0"/>
              <a:t>: &amp;&amp;</a:t>
            </a:r>
            <a:r>
              <a:rPr lang="en-US" altLang="ja-JP" dirty="0" err="1" smtClean="0"/>
              <a:t>label_name</a:t>
            </a:r>
            <a:r>
              <a:rPr lang="ja-JP" altLang="en-US" dirty="0" smtClean="0"/>
              <a:t>）でなんとかなりそう</a:t>
            </a:r>
            <a:endParaRPr lang="en-US" altLang="ja-JP" dirty="0"/>
          </a:p>
          <a:p>
            <a:r>
              <a:rPr lang="ja-JP" altLang="en-US" smtClean="0"/>
              <a:t>出力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言語ソースをコンパイルして完成</a:t>
            </a:r>
            <a:endParaRPr lang="en-US" altLang="ja-JP" dirty="0" smtClean="0"/>
          </a:p>
          <a:p>
            <a:pPr marL="914400" lvl="2" indent="0">
              <a:buNone/>
            </a:pP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77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今後やったらよさそうなこと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デバッグシンボルへの対応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アセンブラからラベルの名前情報を出力して、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逆アセンブルコード上に表示する</a:t>
            </a:r>
            <a:endParaRPr lang="en-US" altLang="ja-JP" dirty="0" smtClean="0"/>
          </a:p>
          <a:p>
            <a:r>
              <a:rPr kumimoji="1" lang="ja-JP" altLang="en-US" dirty="0" smtClean="0"/>
              <a:t>関数呼び出しのトレース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関数ジャンプ命令を処理するたびに、シミュレーター上にトレース情報を保存</a:t>
            </a:r>
            <a:endParaRPr lang="en-US" altLang="ja-JP" dirty="0" smtClean="0"/>
          </a:p>
          <a:p>
            <a:pPr lvl="1"/>
            <a:r>
              <a:rPr lang="en-US" altLang="ja-JP" dirty="0" err="1"/>
              <a:t>g</a:t>
            </a:r>
            <a:r>
              <a:rPr kumimoji="1" lang="en-US" altLang="ja-JP" dirty="0" err="1" smtClean="0"/>
              <a:t>db</a:t>
            </a:r>
            <a:r>
              <a:rPr kumimoji="1" lang="ja-JP" altLang="en-US" dirty="0" smtClean="0"/>
              <a:t>でいう</a:t>
            </a:r>
            <a:r>
              <a:rPr kumimoji="1" lang="en-US" altLang="ja-JP" dirty="0" err="1" smtClean="0"/>
              <a:t>bt</a:t>
            </a:r>
            <a:r>
              <a:rPr lang="ja-JP" altLang="en-US" dirty="0"/>
              <a:t>（</a:t>
            </a:r>
            <a:r>
              <a:rPr lang="ja-JP" altLang="en-US" dirty="0" smtClean="0"/>
              <a:t>バックトレース）がしたい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9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コンパイラ係（片山）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やったこと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ライブラリ作り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create_array</a:t>
            </a:r>
            <a:r>
              <a:rPr lang="en-US" altLang="ja-JP" dirty="0" smtClean="0"/>
              <a:t> </a:t>
            </a:r>
            <a:r>
              <a:rPr lang="ja-JP" altLang="en-US" dirty="0" smtClean="0"/>
              <a:t>や三角関数 </a:t>
            </a:r>
            <a:r>
              <a:rPr lang="en-US" altLang="ja-JP" dirty="0" smtClean="0"/>
              <a:t>(sin/</a:t>
            </a:r>
            <a:r>
              <a:rPr lang="en-US" altLang="ja-JP" dirty="0" err="1" smtClean="0"/>
              <a:t>cos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メモリ </a:t>
            </a:r>
            <a:r>
              <a:rPr lang="en-US" altLang="ja-JP" dirty="0" smtClean="0"/>
              <a:t>(SRAM) </a:t>
            </a:r>
            <a:r>
              <a:rPr lang="ja-JP" altLang="en-US" dirty="0" smtClean="0"/>
              <a:t>をどう使うか？（後述）</a:t>
            </a:r>
            <a:endParaRPr lang="en-US" altLang="ja-JP" dirty="0"/>
          </a:p>
          <a:p>
            <a:r>
              <a:rPr lang="en-US" altLang="ja-JP" dirty="0" smtClean="0"/>
              <a:t>min-</a:t>
            </a:r>
            <a:r>
              <a:rPr lang="en-US" altLang="ja-JP" dirty="0" err="1" smtClean="0"/>
              <a:t>rt</a:t>
            </a:r>
            <a:r>
              <a:rPr lang="ja-JP" altLang="en-US" dirty="0" smtClean="0"/>
              <a:t>をコンパイルするための機能追加</a:t>
            </a:r>
            <a:endParaRPr lang="en-US" altLang="ja-JP" dirty="0" smtClean="0"/>
          </a:p>
          <a:p>
            <a:pPr lvl="1"/>
            <a:r>
              <a:rPr lang="ja-JP" altLang="en-US" dirty="0"/>
              <a:t>構文</a:t>
            </a:r>
            <a:r>
              <a:rPr lang="ja-JP" altLang="en-US" dirty="0" smtClean="0"/>
              <a:t>解析部の修正等。コンパイルが通った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やっている</a:t>
            </a:r>
            <a:r>
              <a:rPr lang="ja-JP" altLang="en-US" dirty="0" smtClean="0">
                <a:solidFill>
                  <a:srgbClr val="0070C0"/>
                </a:solidFill>
              </a:rPr>
              <a:t>こと</a:t>
            </a:r>
            <a:endParaRPr lang="en-US" altLang="ja-JP" dirty="0" smtClean="0"/>
          </a:p>
          <a:p>
            <a:r>
              <a:rPr lang="ja-JP" altLang="en-US" dirty="0"/>
              <a:t>バグ取り</a:t>
            </a:r>
            <a:endParaRPr lang="en-US" altLang="ja-JP" dirty="0"/>
          </a:p>
          <a:p>
            <a:pPr lvl="1"/>
            <a:r>
              <a:rPr lang="en-US" altLang="ja-JP" dirty="0" smtClean="0"/>
              <a:t>min-</a:t>
            </a:r>
            <a:r>
              <a:rPr lang="en-US" altLang="ja-JP" dirty="0" err="1" smtClean="0"/>
              <a:t>rt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をシミュレーター上で正しく動作させる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15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当班のメモリマップ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0x00000000-0x0001ffff</a:t>
            </a:r>
            <a:r>
              <a:rPr kumimoji="1" lang="en-US" altLang="ja-JP" dirty="0" smtClean="0"/>
              <a:t> 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BlockRAM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dirty="0" smtClean="0"/>
              <a:t>命令列を格納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浮動</a:t>
            </a:r>
            <a:r>
              <a:rPr kumimoji="1" lang="ja-JP" altLang="en-US" dirty="0" smtClean="0"/>
              <a:t>小数点即値</a:t>
            </a:r>
            <a:r>
              <a:rPr lang="ja-JP" altLang="en-US" dirty="0" smtClean="0"/>
              <a:t>も命令列とごっちゃに入れ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アセンブラで  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0x3fc00000 #1.5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電源投入直後に実行されるコードは末尾にある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実際の命令列を</a:t>
            </a:r>
            <a:r>
              <a:rPr lang="en-US" altLang="ja-JP" dirty="0" smtClean="0"/>
              <a:t>RS-232C</a:t>
            </a:r>
            <a:r>
              <a:rPr lang="ja-JP" altLang="en-US" dirty="0" smtClean="0"/>
              <a:t>から読んでストア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全部読んだら</a:t>
            </a:r>
            <a:r>
              <a:rPr lang="en-US" altLang="ja-JP" dirty="0" smtClean="0"/>
              <a:t>0</a:t>
            </a:r>
            <a:r>
              <a:rPr lang="ja-JP" altLang="en-US" dirty="0" smtClean="0"/>
              <a:t>番地にジャンプ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57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当班のメモリマップ 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0x80000000-0x803fffff</a:t>
            </a:r>
            <a:r>
              <a:rPr lang="en-US" altLang="ja-JP" dirty="0"/>
              <a:t>  </a:t>
            </a:r>
            <a:r>
              <a:rPr lang="en-US" altLang="ja-JP" dirty="0">
                <a:solidFill>
                  <a:srgbClr val="0070C0"/>
                </a:solidFill>
              </a:rPr>
              <a:t>SRAM</a:t>
            </a:r>
          </a:p>
          <a:p>
            <a:pPr lvl="1"/>
            <a:r>
              <a:rPr lang="ja-JP" altLang="en-US" dirty="0"/>
              <a:t>スタック 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$29</a:t>
            </a:r>
            <a:r>
              <a:rPr lang="ja-JP" altLang="en-US" dirty="0" err="1"/>
              <a:t>にて</a:t>
            </a:r>
            <a:r>
              <a:rPr lang="ja-JP" altLang="en-US" dirty="0"/>
              <a:t>管理）</a:t>
            </a:r>
            <a:endParaRPr lang="en-US" altLang="ja-JP" dirty="0"/>
          </a:p>
          <a:p>
            <a:pPr lvl="1"/>
            <a:r>
              <a:rPr lang="ja-JP" altLang="en-US" dirty="0"/>
              <a:t>ヒープ 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$30</a:t>
            </a:r>
            <a:r>
              <a:rPr lang="ja-JP" altLang="en-US" dirty="0" err="1"/>
              <a:t>にて</a:t>
            </a:r>
            <a:r>
              <a:rPr lang="ja-JP" altLang="en-US" dirty="0"/>
              <a:t>管理） クロージャに使う</a:t>
            </a:r>
            <a:endParaRPr lang="en-US" altLang="ja-JP" dirty="0"/>
          </a:p>
          <a:p>
            <a:pPr lvl="1"/>
            <a:r>
              <a:rPr lang="ja-JP" altLang="en-US" dirty="0"/>
              <a:t>配列 　</a:t>
            </a:r>
            <a:r>
              <a:rPr lang="en-US" altLang="ja-JP" dirty="0" err="1"/>
              <a:t>create_array</a:t>
            </a:r>
            <a:r>
              <a:rPr lang="en-US" altLang="ja-JP" dirty="0"/>
              <a:t> </a:t>
            </a:r>
            <a:r>
              <a:rPr lang="ja-JP" altLang="en-US" dirty="0" smtClean="0"/>
              <a:t>で</a:t>
            </a:r>
            <a:r>
              <a:rPr lang="ja-JP" altLang="en-US" dirty="0"/>
              <a:t>使う</a:t>
            </a:r>
            <a:r>
              <a:rPr lang="ja-JP" altLang="en-US" dirty="0" smtClean="0"/>
              <a:t>領域</a:t>
            </a:r>
            <a:endParaRPr lang="en-US" altLang="ja-JP" dirty="0"/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>
                <a:solidFill>
                  <a:srgbClr val="0070C0"/>
                </a:solidFill>
              </a:rPr>
              <a:t>メモリマップド</a:t>
            </a:r>
            <a:r>
              <a:rPr kumimoji="1" lang="en-US" altLang="ja-JP" dirty="0" smtClean="0">
                <a:solidFill>
                  <a:srgbClr val="0070C0"/>
                </a:solidFill>
              </a:rPr>
              <a:t>IO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dirty="0" smtClean="0"/>
              <a:t>ここを読み書きすると、</a:t>
            </a:r>
            <a:r>
              <a:rPr lang="en-US" altLang="ja-JP" dirty="0" smtClean="0"/>
              <a:t>RS-232C</a:t>
            </a:r>
            <a:r>
              <a:rPr lang="ja-JP" altLang="en-US" dirty="0" smtClean="0"/>
              <a:t>で入出力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$1, -1($0) </a:t>
            </a:r>
            <a:r>
              <a:rPr lang="ja-JP" altLang="en-US" dirty="0" smtClean="0"/>
              <a:t>とすることで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命令で実行可能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36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FPU</a:t>
            </a:r>
            <a:r>
              <a:rPr lang="ja-JP" altLang="en-US" dirty="0" smtClean="0"/>
              <a:t>係（水野）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やったこと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/>
              <a:t>FSQRT</a:t>
            </a:r>
            <a:r>
              <a:rPr lang="ja-JP" altLang="en-US" dirty="0" smtClean="0"/>
              <a:t> </a:t>
            </a:r>
            <a:r>
              <a:rPr lang="en-US" altLang="ja-JP" dirty="0" smtClean="0"/>
              <a:t>/ FINV – </a:t>
            </a:r>
            <a:r>
              <a:rPr lang="ja-JP" altLang="en-US" dirty="0" smtClean="0"/>
              <a:t>定数テーブルの調整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やっていること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FSQRT</a:t>
            </a:r>
            <a:r>
              <a:rPr lang="ja-JP" altLang="en-US" dirty="0"/>
              <a:t> </a:t>
            </a:r>
            <a:r>
              <a:rPr lang="en-US" altLang="ja-JP" dirty="0"/>
              <a:t>/ FINV – </a:t>
            </a:r>
            <a:r>
              <a:rPr lang="en-US" altLang="ja-JP" dirty="0" smtClean="0"/>
              <a:t>VHDL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/>
              <a:t>残り</a:t>
            </a:r>
            <a:r>
              <a:rPr lang="ja-JP" altLang="en-US" dirty="0" smtClean="0"/>
              <a:t>の関数をソフトウェア実装</a:t>
            </a:r>
            <a:endParaRPr lang="en-US" altLang="ja-JP" dirty="0" smtClean="0"/>
          </a:p>
          <a:p>
            <a:r>
              <a:rPr lang="en-US" altLang="ja-JP" dirty="0" smtClean="0"/>
              <a:t>FPU</a:t>
            </a:r>
            <a:r>
              <a:rPr lang="ja-JP" altLang="en-US" dirty="0" smtClean="0"/>
              <a:t>と同等の演算を行う</a:t>
            </a:r>
            <a:r>
              <a:rPr lang="en-US" altLang="ja-JP" dirty="0" smtClean="0"/>
              <a:t>C/Java</a:t>
            </a:r>
            <a:r>
              <a:rPr lang="ja-JP" altLang="en-US" dirty="0" smtClean="0"/>
              <a:t>実装を作る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シミュレーターで</a:t>
            </a:r>
            <a:r>
              <a:rPr lang="en-US" altLang="ja-JP" dirty="0" smtClean="0"/>
              <a:t>FPU</a:t>
            </a:r>
            <a:r>
              <a:rPr lang="ja-JP" altLang="en-US" dirty="0" smtClean="0"/>
              <a:t>を模倣するため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0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シミュレータ係（三上） </a:t>
            </a:r>
            <a:r>
              <a:rPr lang="en-US" altLang="ja-JP" dirty="0" smtClean="0">
                <a:latin typeface="Britannic Bold" panose="020B0903060703020204" pitchFamily="34" charset="0"/>
              </a:rPr>
              <a:t>1</a:t>
            </a:r>
            <a:endParaRPr kumimoji="1" lang="ja-JP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やったこと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いくつかの命令を仕様通りに修正</a:t>
            </a:r>
            <a:endParaRPr lang="en-US" altLang="ja-JP" dirty="0" smtClean="0"/>
          </a:p>
          <a:p>
            <a:r>
              <a:rPr lang="ja-JP" altLang="en-US" dirty="0" smtClean="0"/>
              <a:t>コマンドライン引数への対応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./simulator &lt;executable&gt; &lt;input-data</a:t>
            </a:r>
            <a:r>
              <a:rPr lang="en-US" altLang="ja-JP" dirty="0" smtClean="0"/>
              <a:t>&gt;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8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シミュレータ係（三上） </a:t>
            </a:r>
            <a:r>
              <a:rPr lang="en-US" altLang="ja-JP" dirty="0" smtClean="0">
                <a:latin typeface="Britannic Bold" panose="020B0903060703020204" pitchFamily="34" charset="0"/>
              </a:rPr>
              <a:t>2</a:t>
            </a:r>
            <a:endParaRPr kumimoji="1" lang="ja-JP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やっていること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 smtClean="0"/>
              <a:t>高速化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命令バイトを添え字</a:t>
            </a:r>
            <a:r>
              <a:rPr lang="ja-JP" altLang="en-US" dirty="0"/>
              <a:t>とする配列アクセスで</a:t>
            </a:r>
            <a:r>
              <a:rPr lang="ja-JP" altLang="en-US" dirty="0" smtClean="0"/>
              <a:t>デコード</a:t>
            </a:r>
            <a:endParaRPr lang="en-US" altLang="ja-JP" dirty="0" smtClean="0"/>
          </a:p>
          <a:p>
            <a:pPr lvl="1"/>
            <a:r>
              <a:rPr lang="ja-JP" altLang="en-US" dirty="0"/>
              <a:t>おなじ</a:t>
            </a:r>
            <a:r>
              <a:rPr lang="ja-JP" altLang="en-US" dirty="0" smtClean="0"/>
              <a:t>命令に</a:t>
            </a:r>
            <a:r>
              <a:rPr lang="ja-JP" altLang="en-US" dirty="0"/>
              <a:t>対応する処理関数を複数回作らないように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HALT</a:t>
            </a:r>
            <a:r>
              <a:rPr lang="ja-JP" altLang="en-US" dirty="0" smtClean="0"/>
              <a:t>命令の実装</a:t>
            </a:r>
            <a:endParaRPr lang="en-US" altLang="ja-JP" dirty="0" smtClean="0"/>
          </a:p>
          <a:p>
            <a:r>
              <a:rPr lang="ja-JP" altLang="en-US" dirty="0" smtClean="0"/>
              <a:t>浮動小数点命令のテスト・デバッグ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016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アセンブラ係（横山）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やったこと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アセンブラは（たぶん）完成</a:t>
            </a:r>
            <a:endParaRPr kumimoji="1" lang="en-US" altLang="ja-JP" dirty="0" smtClean="0"/>
          </a:p>
          <a:p>
            <a:r>
              <a:rPr kumimoji="1" lang="en-US" altLang="ja-JP" dirty="0" smtClean="0"/>
              <a:t>FPU</a:t>
            </a:r>
            <a:r>
              <a:rPr lang="ja-JP" altLang="en-US" dirty="0" smtClean="0"/>
              <a:t>補助</a:t>
            </a:r>
            <a:endParaRPr lang="en-US" altLang="ja-JP" dirty="0" smtClean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err="1" smtClean="0"/>
              <a:t>tof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ftoi</a:t>
            </a:r>
            <a:r>
              <a:rPr kumimoji="1" lang="ja-JP" altLang="en-US" dirty="0" smtClean="0"/>
              <a:t>を実装</a:t>
            </a:r>
            <a:r>
              <a:rPr kumimoji="1" lang="en-US" altLang="ja-JP" dirty="0" smtClean="0"/>
              <a:t> (VHDL)</a:t>
            </a:r>
          </a:p>
          <a:p>
            <a:pPr lvl="1"/>
            <a:r>
              <a:rPr lang="en-US" altLang="ja-JP" dirty="0" smtClean="0"/>
              <a:t>FLOOR, TRUNC, CEIL, ROUND</a:t>
            </a:r>
            <a:r>
              <a:rPr lang="ja-JP" altLang="en-US" dirty="0" smtClean="0"/>
              <a:t>に対応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min-</a:t>
            </a:r>
            <a:r>
              <a:rPr kumimoji="1" lang="en-US" altLang="ja-JP" dirty="0" err="1" smtClean="0"/>
              <a:t>caml</a:t>
            </a:r>
            <a:r>
              <a:rPr lang="ja-JP" altLang="en-US" dirty="0"/>
              <a:t> </a:t>
            </a:r>
            <a:r>
              <a:rPr kumimoji="1" lang="ja-JP" altLang="en-US" dirty="0" smtClean="0"/>
              <a:t>と </a:t>
            </a:r>
            <a:r>
              <a:rPr kumimoji="1" lang="en-US" altLang="ja-JP" dirty="0" smtClean="0"/>
              <a:t>float_spec.pdf </a:t>
            </a:r>
            <a:r>
              <a:rPr kumimoji="1" lang="ja-JP" altLang="en-US" dirty="0" smtClean="0"/>
              <a:t>で </a:t>
            </a:r>
            <a:r>
              <a:rPr kumimoji="1" lang="en-US" altLang="ja-JP" dirty="0" err="1" smtClean="0"/>
              <a:t>int_of_float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の定義が違ってて気持ち悪い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0070C0"/>
                </a:solidFill>
              </a:rPr>
              <a:t>やっていること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/>
              <a:t>テストとデバッグ</a:t>
            </a:r>
            <a:endParaRPr lang="en-US" altLang="ja-JP" dirty="0"/>
          </a:p>
          <a:p>
            <a:pPr lvl="1"/>
            <a:r>
              <a:rPr lang="ja-JP" altLang="en-US" dirty="0"/>
              <a:t>即席デバッガ（後述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02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775</Words>
  <Application>Microsoft Office PowerPoint</Application>
  <PresentationFormat>画面に合わせる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CPU実験1班 第六回進捗発表</vt:lpstr>
      <vt:lpstr>コア係（丸中）</vt:lpstr>
      <vt:lpstr>コンパイラ係（片山）</vt:lpstr>
      <vt:lpstr>当班のメモリマップ (1)</vt:lpstr>
      <vt:lpstr>当班のメモリマップ (2)</vt:lpstr>
      <vt:lpstr>FPU係（水野）</vt:lpstr>
      <vt:lpstr>シミュレータ係（三上） 1</vt:lpstr>
      <vt:lpstr>シミュレータ係（三上） 2</vt:lpstr>
      <vt:lpstr>アセンブラ係（横山）</vt:lpstr>
      <vt:lpstr>ロードマップ</vt:lpstr>
      <vt:lpstr>PowerPoint プレゼンテーション</vt:lpstr>
      <vt:lpstr>not-JIT変換 + Visual Studio  で即席GUIデバッガ シミュレーター</vt:lpstr>
      <vt:lpstr>命令をx86ネイティブコードに変換</vt:lpstr>
      <vt:lpstr>バイトコードを出力してVSに貼る</vt:lpstr>
      <vt:lpstr>PowerPoint プレゼンテーション</vt:lpstr>
      <vt:lpstr>実行</vt:lpstr>
      <vt:lpstr>もちろんレジスタも見られます</vt:lpstr>
      <vt:lpstr>入出力はprintfなどを呼ぶ</vt:lpstr>
      <vt:lpstr>よい点</vt:lpstr>
      <vt:lpstr>わるい点</vt:lpstr>
      <vt:lpstr>後悔</vt:lpstr>
      <vt:lpstr>C言語への変換（構想例）</vt:lpstr>
      <vt:lpstr>今後やったらよさそうなこと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CPU実験1班 第一回進捗発表</dc:title>
  <dc:creator>shu</dc:creator>
  <cp:lastModifiedBy>shu</cp:lastModifiedBy>
  <cp:revision>108</cp:revision>
  <dcterms:created xsi:type="dcterms:W3CDTF">2013-10-06T07:42:19Z</dcterms:created>
  <dcterms:modified xsi:type="dcterms:W3CDTF">2013-11-26T04:03:45Z</dcterms:modified>
</cp:coreProperties>
</file>