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28fbfe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28fbfe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7c66eecb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7c66eecb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7c66eec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7c66eec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7c66eecb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7c66eecb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7c66eecb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7c66eecb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7c66eecb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7c66eecb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7c66eecb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7c66eecb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7c66eecb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7c66eecb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7c66eecb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7c66eecb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7c66eecb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7c66eecb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7c66ee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7c66ee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7c66eecb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7c66eecb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7d53d8e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7d53d8e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7d53d8e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7d53d8e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7d53d8e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7d53d8e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7d53d8e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7d53d8e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7d53d8e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7d53d8e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d53d8e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d53d8e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7c66eecb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7c66eecb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7c66eec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7c66eec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c66eec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c66eec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7c66eec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7c66eec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7c66eecb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7c66eecb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7c66eec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7c66eec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7c66eec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7c66eec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c66eec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7c66eec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c66eec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7c66eec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7c66eec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7c66eec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28fbfe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28fbfe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28fbfe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28fbfe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37150" y="47400"/>
            <a:ext cx="921750" cy="553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TAgs/tag_strike.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TAgs/tag_cite.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odecademy.com/learn/learn-angularjs?utm_source=ccblog&amp;utm_medium=ccblog&amp;utm_campaign=ccblog&amp;utm_content=cw_what_is_a_framework_blog" TargetMode="External"/><Relationship Id="rId4" Type="http://schemas.openxmlformats.org/officeDocument/2006/relationships/hyperlink" Target="https://www.codecademy.com/catalog/language/javascript?utm_source=ccblog&amp;utm_medium=ccblog&amp;utm_campaign=ccblog&amp;utm_content=cw_what_is_a_framework_blo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Glossary/Protoco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255083" y="246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HTML</a:t>
            </a:r>
            <a:endParaRPr/>
          </a:p>
        </p:txBody>
      </p:sp>
      <p:sp>
        <p:nvSpPr>
          <p:cNvPr id="56" name="Google Shape;56;p13"/>
          <p:cNvSpPr txBox="1"/>
          <p:nvPr>
            <p:ph idx="1" type="subTitle"/>
          </p:nvPr>
        </p:nvSpPr>
        <p:spPr>
          <a:xfrm>
            <a:off x="255075" y="2368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Hyper Text Markup language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0" y="-35350"/>
            <a:ext cx="9143999"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highlight>
                  <a:schemeClr val="lt1"/>
                </a:highlight>
                <a:latin typeface="Verdana"/>
                <a:ea typeface="Verdana"/>
                <a:cs typeface="Verdana"/>
                <a:sym typeface="Verdana"/>
              </a:rPr>
              <a:t>A simple HTML document:</a:t>
            </a:r>
            <a:endParaRPr>
              <a:highlight>
                <a:schemeClr val="lt1"/>
              </a:highlight>
            </a:endParaRPr>
          </a:p>
        </p:txBody>
      </p:sp>
      <p:sp>
        <p:nvSpPr>
          <p:cNvPr id="120" name="Google Shape;120;p24"/>
          <p:cNvSpPr txBox="1"/>
          <p:nvPr>
            <p:ph idx="1" type="body"/>
          </p:nvPr>
        </p:nvSpPr>
        <p:spPr>
          <a:xfrm>
            <a:off x="311700" y="1152475"/>
            <a:ext cx="8520600" cy="39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!DOCTYPE</a:t>
            </a:r>
            <a:r>
              <a:rPr b="1" lang="en" sz="1000">
                <a:solidFill>
                  <a:srgbClr val="FF0000"/>
                </a:solidFill>
                <a:latin typeface="Courier New"/>
                <a:ea typeface="Courier New"/>
                <a:cs typeface="Courier New"/>
                <a:sym typeface="Courier New"/>
              </a:rPr>
              <a:t> html</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html</a:t>
            </a:r>
            <a:r>
              <a:rPr b="1" lang="en" sz="1000">
                <a:solidFill>
                  <a:srgbClr val="FF0000"/>
                </a:solidFill>
                <a:latin typeface="Courier New"/>
                <a:ea typeface="Courier New"/>
                <a:cs typeface="Courier New"/>
                <a:sym typeface="Courier New"/>
              </a:rPr>
              <a:t> lang</a:t>
            </a:r>
            <a:r>
              <a:rPr b="1" lang="en" sz="1000">
                <a:solidFill>
                  <a:srgbClr val="0000CD"/>
                </a:solidFill>
                <a:latin typeface="Courier New"/>
                <a:ea typeface="Courier New"/>
                <a:cs typeface="Courier New"/>
                <a:sym typeface="Courier New"/>
              </a:rPr>
              <a:t>="en"&gt;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head</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chemeClr val="dk1"/>
                </a:solidFill>
                <a:highlight>
                  <a:srgbClr val="FFFFFF"/>
                </a:highlight>
                <a:latin typeface="Courier New"/>
                <a:ea typeface="Courier New"/>
                <a:cs typeface="Courier New"/>
                <a:sym typeface="Courier New"/>
              </a:rPr>
              <a:t>  </a:t>
            </a: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title</a:t>
            </a:r>
            <a:r>
              <a:rPr b="1" lang="en" sz="1000">
                <a:solidFill>
                  <a:srgbClr val="0000CD"/>
                </a:solidFill>
                <a:latin typeface="Courier New"/>
                <a:ea typeface="Courier New"/>
                <a:cs typeface="Courier New"/>
                <a:sym typeface="Courier New"/>
              </a:rPr>
              <a:t>&gt;</a:t>
            </a:r>
            <a:r>
              <a:rPr b="1" lang="en" sz="1000">
                <a:solidFill>
                  <a:schemeClr val="dk1"/>
                </a:solidFill>
                <a:highlight>
                  <a:srgbClr val="FFFFFF"/>
                </a:highlight>
                <a:latin typeface="Courier New"/>
                <a:ea typeface="Courier New"/>
                <a:cs typeface="Courier New"/>
                <a:sym typeface="Courier New"/>
              </a:rPr>
              <a:t>Title of the document</a:t>
            </a: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/title</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/head</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body</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h1</a:t>
            </a:r>
            <a:r>
              <a:rPr b="1" lang="en" sz="1000">
                <a:solidFill>
                  <a:srgbClr val="0000CD"/>
                </a:solidFill>
                <a:latin typeface="Courier New"/>
                <a:ea typeface="Courier New"/>
                <a:cs typeface="Courier New"/>
                <a:sym typeface="Courier New"/>
              </a:rPr>
              <a:t>&gt;</a:t>
            </a:r>
            <a:r>
              <a:rPr b="1" lang="en" sz="1000">
                <a:solidFill>
                  <a:schemeClr val="dk1"/>
                </a:solidFill>
                <a:highlight>
                  <a:srgbClr val="FFFFFF"/>
                </a:highlight>
                <a:latin typeface="Courier New"/>
                <a:ea typeface="Courier New"/>
                <a:cs typeface="Courier New"/>
                <a:sym typeface="Courier New"/>
              </a:rPr>
              <a:t>This is a heading</a:t>
            </a: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/h1</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p</a:t>
            </a:r>
            <a:r>
              <a:rPr b="1" lang="en" sz="1000">
                <a:solidFill>
                  <a:srgbClr val="0000CD"/>
                </a:solidFill>
                <a:latin typeface="Courier New"/>
                <a:ea typeface="Courier New"/>
                <a:cs typeface="Courier New"/>
                <a:sym typeface="Courier New"/>
              </a:rPr>
              <a:t>&gt;</a:t>
            </a:r>
            <a:r>
              <a:rPr b="1" lang="en" sz="1000">
                <a:solidFill>
                  <a:schemeClr val="dk1"/>
                </a:solidFill>
                <a:highlight>
                  <a:srgbClr val="FFFFFF"/>
                </a:highlight>
                <a:latin typeface="Courier New"/>
                <a:ea typeface="Courier New"/>
                <a:cs typeface="Courier New"/>
                <a:sym typeface="Courier New"/>
              </a:rPr>
              <a:t>This is a paragraph.</a:t>
            </a: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/p</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/body</a:t>
            </a:r>
            <a:r>
              <a:rPr b="1" lang="en" sz="1000">
                <a:solidFill>
                  <a:srgbClr val="0000CD"/>
                </a:solidFill>
                <a:latin typeface="Courier New"/>
                <a:ea typeface="Courier New"/>
                <a:cs typeface="Courier New"/>
                <a:sym typeface="Courier New"/>
              </a:rPr>
              <a:t>&gt;</a:t>
            </a:r>
            <a:endParaRPr b="1" sz="1000">
              <a:solidFill>
                <a:srgbClr val="0000CD"/>
              </a:solidFill>
              <a:latin typeface="Courier New"/>
              <a:ea typeface="Courier New"/>
              <a:cs typeface="Courier New"/>
              <a:sym typeface="Courier New"/>
            </a:endParaRPr>
          </a:p>
          <a:p>
            <a:pPr indent="0" lvl="0" marL="0" rtl="0" algn="l">
              <a:spcBef>
                <a:spcPts val="1200"/>
              </a:spcBef>
              <a:spcAft>
                <a:spcPts val="1200"/>
              </a:spcAft>
              <a:buNone/>
            </a:pPr>
            <a:r>
              <a:rPr b="1" lang="en" sz="1000">
                <a:solidFill>
                  <a:srgbClr val="0000CD"/>
                </a:solidFill>
                <a:latin typeface="Courier New"/>
                <a:ea typeface="Courier New"/>
                <a:cs typeface="Courier New"/>
                <a:sym typeface="Courier New"/>
              </a:rPr>
              <a:t>&lt;</a:t>
            </a:r>
            <a:r>
              <a:rPr b="1" lang="en" sz="1000">
                <a:solidFill>
                  <a:srgbClr val="A52A2A"/>
                </a:solidFill>
                <a:latin typeface="Courier New"/>
                <a:ea typeface="Courier New"/>
                <a:cs typeface="Courier New"/>
                <a:sym typeface="Courier New"/>
              </a:rPr>
              <a:t>/html</a:t>
            </a:r>
            <a:r>
              <a:rPr b="1" lang="en" sz="1000">
                <a:solidFill>
                  <a:srgbClr val="0000CD"/>
                </a:solidFill>
                <a:latin typeface="Courier New"/>
                <a:ea typeface="Courier New"/>
                <a:cs typeface="Courier New"/>
                <a:sym typeface="Courier New"/>
              </a:rPr>
              <a:t>&gt;</a:t>
            </a:r>
            <a:endParaRPr b="1" sz="1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45833"/>
              <a:buFont typeface="Arial"/>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26" name="Google Shape;126;p25"/>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DC143C"/>
                </a:solidFill>
              </a:rPr>
              <a:t>&lt;b&gt;</a:t>
            </a:r>
            <a:r>
              <a:rPr b="1" lang="en"/>
              <a:t> </a:t>
            </a:r>
            <a:r>
              <a:rPr lang="en" sz="1150">
                <a:solidFill>
                  <a:schemeClr val="dk1"/>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&lt;b&gt;</a:t>
            </a:r>
            <a:r>
              <a:rPr lang="en" sz="1150">
                <a:solidFill>
                  <a:schemeClr val="dk1"/>
                </a:solidFill>
                <a:highlight>
                  <a:srgbClr val="FFFFFF"/>
                </a:highlight>
                <a:latin typeface="Verdana"/>
                <a:ea typeface="Verdana"/>
                <a:cs typeface="Verdana"/>
                <a:sym typeface="Verdana"/>
              </a:rPr>
              <a:t> tag specifies bold text without any extra importance.</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is normal text -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b</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and this is bold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/b</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is normal text -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FF0000"/>
                </a:solidFill>
                <a:latin typeface="Courier New"/>
                <a:ea typeface="Courier New"/>
                <a:cs typeface="Courier New"/>
                <a:sym typeface="Courier New"/>
              </a:rPr>
              <a:t> style</a:t>
            </a:r>
            <a:r>
              <a:rPr b="1" lang="en" sz="1150">
                <a:solidFill>
                  <a:srgbClr val="0000CD"/>
                </a:solidFill>
                <a:latin typeface="Courier New"/>
                <a:ea typeface="Courier New"/>
                <a:cs typeface="Courier New"/>
                <a:sym typeface="Courier New"/>
              </a:rPr>
              <a:t>="font-weight:bold;"&gt;</a:t>
            </a:r>
            <a:r>
              <a:rPr b="1" lang="en" sz="1150">
                <a:solidFill>
                  <a:schemeClr val="dk1"/>
                </a:solidFill>
                <a:highlight>
                  <a:srgbClr val="FFFFFF"/>
                </a:highlight>
                <a:latin typeface="Courier New"/>
                <a:ea typeface="Courier New"/>
                <a:cs typeface="Courier New"/>
                <a:sym typeface="Courier New"/>
              </a:rPr>
              <a:t>and this is bold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SzPts val="1150"/>
              <a:buFont typeface="Courier New"/>
              <a:buChar char="◆"/>
            </a:pPr>
            <a:r>
              <a:rPr b="1" lang="en" sz="1150">
                <a:solidFill>
                  <a:srgbClr val="A52A2A"/>
                </a:solidFill>
                <a:highlight>
                  <a:srgbClr val="FFFFFF"/>
                </a:highlight>
                <a:latin typeface="Courier New"/>
                <a:ea typeface="Courier New"/>
                <a:cs typeface="Courier New"/>
                <a:sym typeface="Courier New"/>
              </a:rPr>
              <a:t>b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font-weight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bold</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32" name="Google Shape;132;p26"/>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DC143C"/>
                </a:solidFill>
              </a:rPr>
              <a:t>&lt;i&gt;</a:t>
            </a:r>
            <a:r>
              <a:rPr b="1" lang="en"/>
              <a:t> </a:t>
            </a:r>
            <a:r>
              <a:rPr lang="en" sz="1150">
                <a:solidFill>
                  <a:schemeClr val="dk1"/>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&lt;i&gt;</a:t>
            </a:r>
            <a:r>
              <a:rPr lang="en" sz="1150">
                <a:solidFill>
                  <a:schemeClr val="dk1"/>
                </a:solidFill>
                <a:highlight>
                  <a:srgbClr val="FFFFFF"/>
                </a:highlight>
                <a:latin typeface="Verdana"/>
                <a:ea typeface="Verdana"/>
                <a:cs typeface="Verdana"/>
                <a:sym typeface="Verdana"/>
              </a:rPr>
              <a:t> </a:t>
            </a:r>
            <a:r>
              <a:rPr lang="en" sz="1150">
                <a:solidFill>
                  <a:schemeClr val="dk1"/>
                </a:solidFill>
                <a:highlight>
                  <a:srgbClr val="FFFFFF"/>
                </a:highlight>
                <a:latin typeface="Verdana"/>
                <a:ea typeface="Verdana"/>
                <a:cs typeface="Verdana"/>
                <a:sym typeface="Verdana"/>
              </a:rPr>
              <a:t>tag defines a part of text in an alternate voice or mood. The content inside is typically displayed in </a:t>
            </a:r>
            <a:r>
              <a:rPr i="1" lang="en" sz="1150">
                <a:solidFill>
                  <a:schemeClr val="dk1"/>
                </a:solidFill>
                <a:highlight>
                  <a:srgbClr val="FFFFFF"/>
                </a:highlight>
                <a:latin typeface="Verdana"/>
                <a:ea typeface="Verdana"/>
                <a:cs typeface="Verdana"/>
                <a:sym typeface="Verdana"/>
              </a:rPr>
              <a:t>italic</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&gt;&lt;</a:t>
            </a:r>
            <a:r>
              <a:rPr b="1" lang="en" sz="1150">
                <a:solidFill>
                  <a:srgbClr val="A52A2A"/>
                </a:solidFill>
                <a:latin typeface="Courier New"/>
                <a:ea typeface="Courier New"/>
                <a:cs typeface="Courier New"/>
                <a:sym typeface="Courier New"/>
              </a:rPr>
              <a:t>i</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Lorem ipsum</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/i</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is the most popular filler text in history.</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is normal text -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FF0000"/>
                </a:solidFill>
                <a:latin typeface="Courier New"/>
                <a:ea typeface="Courier New"/>
                <a:cs typeface="Courier New"/>
                <a:sym typeface="Courier New"/>
              </a:rPr>
              <a:t> style</a:t>
            </a:r>
            <a:r>
              <a:rPr b="1" lang="en" sz="1150">
                <a:solidFill>
                  <a:srgbClr val="0000CD"/>
                </a:solidFill>
                <a:latin typeface="Courier New"/>
                <a:ea typeface="Courier New"/>
                <a:cs typeface="Courier New"/>
                <a:sym typeface="Courier New"/>
              </a:rPr>
              <a:t>="font-style:italic;"&gt;</a:t>
            </a:r>
            <a:r>
              <a:rPr b="1" lang="en" sz="1150">
                <a:solidFill>
                  <a:schemeClr val="dk1"/>
                </a:solidFill>
                <a:highlight>
                  <a:srgbClr val="FFFFFF"/>
                </a:highlight>
                <a:latin typeface="Courier New"/>
                <a:ea typeface="Courier New"/>
                <a:cs typeface="Courier New"/>
                <a:sym typeface="Courier New"/>
              </a:rPr>
              <a:t>and this is bold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A52A2A"/>
                </a:solidFill>
                <a:highlight>
                  <a:srgbClr val="FFFFFF"/>
                </a:highlight>
                <a:latin typeface="Courier New"/>
                <a:ea typeface="Courier New"/>
                <a:cs typeface="Courier New"/>
                <a:sym typeface="Courier New"/>
              </a:rPr>
              <a:t>i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font-style</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italic</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38" name="Google Shape;138;p27"/>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DC143C"/>
                </a:solidFill>
              </a:rPr>
              <a:t>&lt;u&gt;</a:t>
            </a:r>
            <a:r>
              <a:rPr b="1" lang="en"/>
              <a:t> </a:t>
            </a:r>
            <a:r>
              <a:rPr lang="en" sz="1150">
                <a:solidFill>
                  <a:schemeClr val="dk1"/>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&lt;i&gt;</a:t>
            </a:r>
            <a:r>
              <a:rPr lang="en" sz="1150">
                <a:solidFill>
                  <a:schemeClr val="dk1"/>
                </a:solidFill>
                <a:highlight>
                  <a:srgbClr val="FFFFFF"/>
                </a:highlight>
                <a:latin typeface="Verdana"/>
                <a:ea typeface="Verdana"/>
                <a:cs typeface="Verdana"/>
                <a:sym typeface="Verdana"/>
              </a:rPr>
              <a:t> tag </a:t>
            </a:r>
            <a:r>
              <a:rPr lang="en" sz="1150">
                <a:solidFill>
                  <a:schemeClr val="dk1"/>
                </a:solidFill>
                <a:highlight>
                  <a:srgbClr val="E7E9EB"/>
                </a:highlight>
                <a:latin typeface="Verdana"/>
                <a:ea typeface="Verdana"/>
                <a:cs typeface="Verdana"/>
                <a:sym typeface="Verdana"/>
              </a:rPr>
              <a:t>Defines some text that is unarticulated and styled differently from normal text</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is some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u</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mispeled</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/u</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is normal text -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FF0000"/>
                </a:solidFill>
                <a:latin typeface="Courier New"/>
                <a:ea typeface="Courier New"/>
                <a:cs typeface="Courier New"/>
                <a:sym typeface="Courier New"/>
              </a:rPr>
              <a:t> text-decoration:underline</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and this is bold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/span</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A52A2A"/>
                </a:solidFill>
                <a:highlight>
                  <a:srgbClr val="FFFFFF"/>
                </a:highlight>
                <a:latin typeface="Courier New"/>
                <a:ea typeface="Courier New"/>
                <a:cs typeface="Courier New"/>
                <a:sym typeface="Courier New"/>
              </a:rPr>
              <a:t>u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text-decoration</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underline</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44" name="Google Shape;144;p28"/>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The </a:t>
            </a:r>
            <a:r>
              <a:rPr b="1" lang="en" sz="1200">
                <a:solidFill>
                  <a:srgbClr val="DC143C"/>
                </a:solidFill>
                <a:latin typeface="Courier New"/>
                <a:ea typeface="Courier New"/>
                <a:cs typeface="Courier New"/>
                <a:sym typeface="Courier New"/>
              </a:rPr>
              <a:t>&lt;sub&gt;</a:t>
            </a:r>
            <a:r>
              <a:rPr b="1" lang="en" sz="1150">
                <a:solidFill>
                  <a:srgbClr val="DC143C"/>
                </a:solidFill>
                <a:highlight>
                  <a:srgbClr val="FFFFFF"/>
                </a:highlight>
                <a:latin typeface="Verdana"/>
                <a:ea typeface="Verdana"/>
                <a:cs typeface="Verdana"/>
                <a:sym typeface="Verdana"/>
              </a:rPr>
              <a:t> </a:t>
            </a:r>
            <a:r>
              <a:rPr lang="en" sz="1150">
                <a:solidFill>
                  <a:schemeClr val="dk1"/>
                </a:solidFill>
                <a:highlight>
                  <a:srgbClr val="FFFFFF"/>
                </a:highlight>
                <a:latin typeface="Verdana"/>
                <a:ea typeface="Verdana"/>
                <a:cs typeface="Verdana"/>
                <a:sym typeface="Verdana"/>
              </a:rPr>
              <a:t>tag defines subscript text. Subscript text appears half a character below the normal line, and is sometimes rendered in a smaller font. Subscript text can be used for chemical formulas, like H</a:t>
            </a:r>
            <a:r>
              <a:rPr lang="en" sz="850">
                <a:solidFill>
                  <a:schemeClr val="dk1"/>
                </a:solidFill>
                <a:highlight>
                  <a:srgbClr val="FFFFFF"/>
                </a:highlight>
                <a:latin typeface="Verdana"/>
                <a:ea typeface="Verdana"/>
                <a:cs typeface="Verdana"/>
                <a:sym typeface="Verdana"/>
              </a:rPr>
              <a:t>2</a:t>
            </a:r>
            <a:r>
              <a:rPr lang="en" sz="1150">
                <a:solidFill>
                  <a:schemeClr val="dk1"/>
                </a:solidFill>
                <a:highlight>
                  <a:srgbClr val="FFFFFF"/>
                </a:highlight>
                <a:latin typeface="Verdana"/>
                <a:ea typeface="Verdana"/>
                <a:cs typeface="Verdana"/>
                <a:sym typeface="Verdana"/>
              </a:rPr>
              <a:t>O.</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text contains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sub</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subscript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/sub</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Try by yourself</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A52A2A"/>
                </a:solidFill>
                <a:highlight>
                  <a:srgbClr val="FFFFFF"/>
                </a:highlight>
                <a:latin typeface="Courier New"/>
                <a:ea typeface="Courier New"/>
                <a:cs typeface="Courier New"/>
                <a:sym typeface="Courier New"/>
              </a:rPr>
              <a:t>sub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vertical-align</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sub</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font-size</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smaller</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50" name="Google Shape;150;p29"/>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&lt;sup&gt;</a:t>
            </a:r>
            <a:r>
              <a:rPr lang="en" sz="1150">
                <a:solidFill>
                  <a:srgbClr val="DC143C"/>
                </a:solidFill>
                <a:highlight>
                  <a:srgbClr val="FFFFFF"/>
                </a:highlight>
                <a:latin typeface="Verdana"/>
                <a:ea typeface="Verdana"/>
                <a:cs typeface="Verdana"/>
                <a:sym typeface="Verdana"/>
              </a:rPr>
              <a:t> </a:t>
            </a:r>
            <a:r>
              <a:rPr lang="en" sz="1150">
                <a:solidFill>
                  <a:schemeClr val="dk1"/>
                </a:solidFill>
                <a:highlight>
                  <a:srgbClr val="FFFFFF"/>
                </a:highlight>
                <a:latin typeface="Verdana"/>
                <a:ea typeface="Verdana"/>
                <a:cs typeface="Verdana"/>
                <a:sym typeface="Verdana"/>
              </a:rPr>
              <a:t>tag defines superscript text. Superscript text appears half a character above the normal line, and is sometimes rendered in a smaller font</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This text contains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sup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superscript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/sup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text.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Try by yourself</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A52A2A"/>
                </a:solidFill>
                <a:highlight>
                  <a:srgbClr val="FFFFFF"/>
                </a:highlight>
                <a:latin typeface="Courier New"/>
                <a:ea typeface="Courier New"/>
                <a:cs typeface="Courier New"/>
                <a:sym typeface="Courier New"/>
              </a:rPr>
              <a:t>sup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vertical-align</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super</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font-size</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smaller</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56" name="Google Shape;156;p30"/>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&lt;mark&gt;</a:t>
            </a:r>
            <a:r>
              <a:rPr lang="en" sz="1150">
                <a:solidFill>
                  <a:schemeClr val="dk1"/>
                </a:solidFill>
                <a:highlight>
                  <a:srgbClr val="FFFFFF"/>
                </a:highlight>
                <a:latin typeface="Verdana"/>
                <a:ea typeface="Verdana"/>
                <a:cs typeface="Verdana"/>
                <a:sym typeface="Verdana"/>
              </a:rPr>
              <a:t> tag defines text that should be marked or highlighted.</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Do not forget to buy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mark</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milk</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/mark</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today.</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inline</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0000CD"/>
                </a:solidFill>
                <a:latin typeface="Courier New"/>
                <a:ea typeface="Courier New"/>
                <a:cs typeface="Courier New"/>
                <a:sym typeface="Courier New"/>
              </a:rPr>
              <a:t>Try by yourself</a:t>
            </a:r>
            <a:endParaRPr b="1" sz="1150">
              <a:solidFill>
                <a:srgbClr val="0000CD"/>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0" marL="4572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CSS External</a:t>
            </a:r>
            <a:endParaRPr b="1" sz="1150">
              <a:solidFill>
                <a:schemeClr val="dk1"/>
              </a:solidFill>
              <a:latin typeface="Courier New"/>
              <a:ea typeface="Courier New"/>
              <a:cs typeface="Courier New"/>
              <a:sym typeface="Courier New"/>
            </a:endParaRPr>
          </a:p>
          <a:p>
            <a:pPr indent="-301625" lvl="1" marL="914400" rtl="0" algn="l">
              <a:spcBef>
                <a:spcPts val="0"/>
              </a:spcBef>
              <a:spcAft>
                <a:spcPts val="0"/>
              </a:spcAft>
              <a:buClr>
                <a:schemeClr val="dk1"/>
              </a:buClr>
              <a:buSzPts val="1150"/>
              <a:buFont typeface="Courier New"/>
              <a:buChar char="◆"/>
            </a:pPr>
            <a:r>
              <a:rPr b="1" lang="en" sz="1150">
                <a:solidFill>
                  <a:srgbClr val="A52A2A"/>
                </a:solidFill>
                <a:highlight>
                  <a:srgbClr val="FFFFFF"/>
                </a:highlight>
                <a:latin typeface="Courier New"/>
                <a:ea typeface="Courier New"/>
                <a:cs typeface="Courier New"/>
                <a:sym typeface="Courier New"/>
              </a:rPr>
              <a:t>mark </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background-color</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yellow</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0"/>
              </a:spcAft>
              <a:buNone/>
            </a:pPr>
            <a:r>
              <a:rPr b="1" lang="en" sz="1150">
                <a:solidFill>
                  <a:srgbClr val="FF0000"/>
                </a:solidFill>
                <a:highlight>
                  <a:srgbClr val="FFFFFF"/>
                </a:highlight>
                <a:latin typeface="Courier New"/>
                <a:ea typeface="Courier New"/>
                <a:cs typeface="Courier New"/>
                <a:sym typeface="Courier New"/>
              </a:rPr>
              <a:t>  color</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highlight>
                  <a:srgbClr val="FFFFFF"/>
                </a:highlight>
                <a:latin typeface="Courier New"/>
                <a:ea typeface="Courier New"/>
                <a:cs typeface="Courier New"/>
                <a:sym typeface="Courier New"/>
              </a:rPr>
              <a:t> black</a:t>
            </a:r>
            <a:r>
              <a:rPr b="1" lang="en" sz="1150">
                <a:solidFill>
                  <a:schemeClr val="dk1"/>
                </a:solidFill>
                <a:highlight>
                  <a:srgbClr val="FFFFFF"/>
                </a:highlight>
                <a:latin typeface="Courier New"/>
                <a:ea typeface="Courier New"/>
                <a:cs typeface="Courier New"/>
                <a:sym typeface="Courier New"/>
              </a:rPr>
              <a:t>;</a:t>
            </a:r>
            <a:endParaRPr b="1" sz="1150">
              <a:solidFill>
                <a:schemeClr val="dk1"/>
              </a:solidFill>
              <a:highlight>
                <a:srgbClr val="FFFFFF"/>
              </a:highlight>
              <a:latin typeface="Courier New"/>
              <a:ea typeface="Courier New"/>
              <a:cs typeface="Courier New"/>
              <a:sym typeface="Courier New"/>
            </a:endParaRPr>
          </a:p>
          <a:p>
            <a:pPr indent="0" lvl="0" marL="914400" rtl="0" algn="l">
              <a:spcBef>
                <a:spcPts val="1200"/>
              </a:spcBef>
              <a:spcAft>
                <a:spcPts val="1200"/>
              </a:spcAft>
              <a:buNone/>
            </a:pPr>
            <a:r>
              <a:rPr b="1" lang="en" sz="1150">
                <a:solidFill>
                  <a:schemeClr val="dk1"/>
                </a:solidFill>
                <a:highlight>
                  <a:srgbClr val="FFFFFF"/>
                </a:highlight>
                <a:latin typeface="Courier New"/>
                <a:ea typeface="Courier New"/>
                <a:cs typeface="Courier New"/>
                <a:sym typeface="Courier New"/>
              </a:rPr>
              <a:t>}</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62" name="Google Shape;162;p31"/>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u="sng">
                <a:solidFill>
                  <a:srgbClr val="C58080"/>
                </a:solidFill>
                <a:highlight>
                  <a:srgbClr val="FFFFFF"/>
                </a:highlight>
                <a:latin typeface="Verdana"/>
                <a:ea typeface="Verdana"/>
                <a:cs typeface="Verdana"/>
                <a:sym typeface="Verdana"/>
                <a:hlinkClick r:id="rId3">
                  <a:extLst>
                    <a:ext uri="{A12FA001-AC4F-418D-AE19-62706E023703}">
                      <ahyp:hlinkClr val="tx"/>
                    </a:ext>
                  </a:extLst>
                </a:hlinkClick>
              </a:rPr>
              <a:t>&lt;strike&gt;</a:t>
            </a:r>
            <a:r>
              <a:rPr lang="en" sz="1150">
                <a:solidFill>
                  <a:schemeClr val="dk1"/>
                </a:solidFill>
                <a:highlight>
                  <a:srgbClr val="FFFFFF"/>
                </a:highlight>
                <a:latin typeface="Verdana"/>
                <a:ea typeface="Verdana"/>
                <a:cs typeface="Verdana"/>
                <a:sym typeface="Verdana"/>
              </a:rPr>
              <a:t> </a:t>
            </a:r>
            <a:r>
              <a:rPr lang="en" sz="1150">
                <a:solidFill>
                  <a:srgbClr val="E80000"/>
                </a:solidFill>
                <a:highlight>
                  <a:srgbClr val="FFFFFF"/>
                </a:highlight>
                <a:latin typeface="Verdana"/>
                <a:ea typeface="Verdana"/>
                <a:cs typeface="Verdana"/>
                <a:sym typeface="Verdana"/>
              </a:rPr>
              <a:t>Not supported in HTML5. Use &lt;del&gt; or &lt;s&gt; instead. </a:t>
            </a:r>
            <a:r>
              <a:rPr lang="en" sz="1150">
                <a:solidFill>
                  <a:schemeClr val="dk1"/>
                </a:solidFill>
                <a:highlight>
                  <a:srgbClr val="FFFFFF"/>
                </a:highlight>
                <a:latin typeface="Verdana"/>
                <a:ea typeface="Verdana"/>
                <a:cs typeface="Verdana"/>
                <a:sym typeface="Verdana"/>
              </a:rPr>
              <a:t>Defines strikethrough text</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My favorite color is </a:t>
            </a:r>
            <a:r>
              <a:rPr b="1" lang="en" sz="1150">
                <a:solidFill>
                  <a:srgbClr val="0000CD"/>
                </a:solidFill>
                <a:latin typeface="Courier New"/>
                <a:ea typeface="Courier New"/>
                <a:cs typeface="Courier New"/>
                <a:sym typeface="Courier New"/>
              </a:rPr>
              <a:t>&lt;d</a:t>
            </a:r>
            <a:r>
              <a:rPr b="1" lang="en" sz="1150">
                <a:solidFill>
                  <a:srgbClr val="A52A2A"/>
                </a:solidFill>
                <a:latin typeface="Courier New"/>
                <a:ea typeface="Courier New"/>
                <a:cs typeface="Courier New"/>
                <a:sym typeface="Courier New"/>
              </a:rPr>
              <a:t>el</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blue</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/del</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ins</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red</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/ins</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91440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1" marL="9144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&lt;p&gt;&lt;s&gt;Only 50 tickets left!&lt;/s&gt;&lt;/p&gt;</a:t>
            </a:r>
            <a:endParaRPr b="1" sz="1150">
              <a:solidFill>
                <a:schemeClr val="dk1"/>
              </a:solidFill>
              <a:latin typeface="Courier New"/>
              <a:ea typeface="Courier New"/>
              <a:cs typeface="Courier New"/>
              <a:sym typeface="Courier New"/>
            </a:endParaRPr>
          </a:p>
          <a:p>
            <a:pPr indent="0" lvl="0" marL="914400" rtl="0" algn="l">
              <a:spcBef>
                <a:spcPts val="1200"/>
              </a:spcBef>
              <a:spcAft>
                <a:spcPts val="0"/>
              </a:spcAft>
              <a:buNone/>
            </a:pPr>
            <a:r>
              <a:rPr b="1" lang="en" sz="1150">
                <a:solidFill>
                  <a:schemeClr val="dk1"/>
                </a:solidFill>
                <a:latin typeface="Courier New"/>
                <a:ea typeface="Courier New"/>
                <a:cs typeface="Courier New"/>
                <a:sym typeface="Courier New"/>
              </a:rPr>
              <a:t>&lt;p&gt;SOLD OUT!&lt;/p&gt;</a:t>
            </a:r>
            <a:endParaRPr b="1" sz="115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chemeClr val="dk1"/>
              </a:solidFill>
              <a:latin typeface="Courier New"/>
              <a:ea typeface="Courier New"/>
              <a:cs typeface="Courier New"/>
              <a:sym typeface="Courier New"/>
            </a:endParaRPr>
          </a:p>
          <a:p>
            <a:pPr indent="0" lvl="0" marL="45720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0" lvl="0" marL="914400" rtl="0" algn="l">
              <a:spcBef>
                <a:spcPts val="1200"/>
              </a:spcBef>
              <a:spcAft>
                <a:spcPts val="1200"/>
              </a:spcAft>
              <a:buNone/>
            </a:pPr>
            <a:r>
              <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90875"/>
            <a:ext cx="8520600" cy="4691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u="sng"/>
              <a:t>Tools :-</a:t>
            </a:r>
            <a:endParaRPr b="1" u="sng"/>
          </a:p>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Code editor  (vs code)</a:t>
            </a:r>
            <a:endParaRPr/>
          </a:p>
          <a:p>
            <a:pPr indent="-317500" lvl="1" marL="914400" rtl="0" algn="l">
              <a:spcBef>
                <a:spcPts val="0"/>
              </a:spcBef>
              <a:spcAft>
                <a:spcPts val="0"/>
              </a:spcAft>
              <a:buSzPts val="1400"/>
              <a:buChar char="○"/>
            </a:pPr>
            <a:r>
              <a:rPr b="1" lang="en"/>
              <a:t>Vs code extensions</a:t>
            </a:r>
            <a:endParaRPr b="1"/>
          </a:p>
          <a:p>
            <a:pPr indent="-317500" lvl="2" marL="1371600" rtl="0" algn="l">
              <a:spcBef>
                <a:spcPts val="0"/>
              </a:spcBef>
              <a:spcAft>
                <a:spcPts val="0"/>
              </a:spcAft>
              <a:buSzPts val="1400"/>
              <a:buChar char="■"/>
            </a:pPr>
            <a:r>
              <a:rPr lang="en"/>
              <a:t>Prettier - prettier is a code formatter .with this extension we can format our code make it easy </a:t>
            </a:r>
            <a:endParaRPr/>
          </a:p>
          <a:p>
            <a:pPr indent="-317500" lvl="1" marL="914400" rtl="0" algn="l">
              <a:spcBef>
                <a:spcPts val="0"/>
              </a:spcBef>
              <a:spcAft>
                <a:spcPts val="0"/>
              </a:spcAft>
              <a:buSzPts val="1400"/>
              <a:buChar char="○"/>
            </a:pPr>
            <a:r>
              <a:rPr b="1" lang="en"/>
              <a:t>Live server</a:t>
            </a:r>
            <a:endParaRPr b="1"/>
          </a:p>
          <a:p>
            <a:pPr indent="-317500" lvl="2" marL="1371600" rtl="0" algn="l">
              <a:spcBef>
                <a:spcPts val="0"/>
              </a:spcBef>
              <a:spcAft>
                <a:spcPts val="0"/>
              </a:spcAft>
              <a:buSzPts val="1400"/>
              <a:buChar char="■"/>
            </a:pPr>
            <a:r>
              <a:rPr lang="en"/>
              <a:t>We are going to use a browser to view and test our </a:t>
            </a:r>
            <a:r>
              <a:rPr lang="en"/>
              <a:t>web pages</a:t>
            </a:r>
            <a:endParaRPr/>
          </a:p>
          <a:p>
            <a:pPr indent="-342900" lvl="0" marL="457200" rtl="0" algn="l">
              <a:spcBef>
                <a:spcPts val="0"/>
              </a:spcBef>
              <a:spcAft>
                <a:spcPts val="0"/>
              </a:spcAft>
              <a:buSzPts val="1800"/>
              <a:buChar char="●"/>
            </a:pPr>
            <a:r>
              <a:rPr lang="en"/>
              <a:t>Browser (chrome)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231350" y="633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lang="en" sz="2400">
                <a:highlight>
                  <a:srgbClr val="FFFFFF"/>
                </a:highlight>
              </a:rPr>
              <a:t>Formatting tags</a:t>
            </a:r>
            <a:endParaRPr sz="2400">
              <a:highlight>
                <a:srgbClr val="FFFFFF"/>
              </a:highlight>
            </a:endParaRPr>
          </a:p>
          <a:p>
            <a:pPr indent="0" lvl="0" marL="0" rtl="0" algn="l">
              <a:spcBef>
                <a:spcPts val="800"/>
              </a:spcBef>
              <a:spcAft>
                <a:spcPts val="0"/>
              </a:spcAft>
              <a:buNone/>
            </a:pPr>
            <a:r>
              <a:rPr lang="en"/>
              <a:t> </a:t>
            </a:r>
            <a:endParaRPr/>
          </a:p>
        </p:txBody>
      </p:sp>
      <p:sp>
        <p:nvSpPr>
          <p:cNvPr id="168" name="Google Shape;168;p32"/>
          <p:cNvSpPr txBox="1"/>
          <p:nvPr>
            <p:ph idx="1" type="body"/>
          </p:nvPr>
        </p:nvSpPr>
        <p:spPr>
          <a:xfrm>
            <a:off x="311700" y="542475"/>
            <a:ext cx="8520600" cy="4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highlight>
                  <a:srgbClr val="FFFFFF"/>
                </a:highlight>
                <a:latin typeface="Verdana"/>
                <a:ea typeface="Verdana"/>
                <a:cs typeface="Verdana"/>
                <a:sym typeface="Verdana"/>
              </a:rPr>
              <a:t> </a:t>
            </a:r>
            <a:r>
              <a:rPr lang="en" sz="1150" u="sng">
                <a:solidFill>
                  <a:schemeClr val="hlink"/>
                </a:solidFill>
                <a:highlight>
                  <a:srgbClr val="FFFFFF"/>
                </a:highlight>
                <a:latin typeface="Verdana"/>
                <a:ea typeface="Verdana"/>
                <a:cs typeface="Verdana"/>
                <a:sym typeface="Verdana"/>
                <a:hlinkClick r:id="rId3"/>
              </a:rPr>
              <a:t>&lt;cite&gt;</a:t>
            </a:r>
            <a:r>
              <a:rPr lang="en" sz="1150">
                <a:solidFill>
                  <a:schemeClr val="dk1"/>
                </a:solidFill>
                <a:highlight>
                  <a:srgbClr val="FFFFFF"/>
                </a:highlight>
                <a:latin typeface="Verdana"/>
                <a:ea typeface="Verdana"/>
                <a:cs typeface="Verdana"/>
                <a:sym typeface="Verdana"/>
              </a:rPr>
              <a:t>Defines the title of a work</a:t>
            </a:r>
            <a:endParaRPr sz="11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150">
              <a:solidFill>
                <a:schemeClr val="dk1"/>
              </a:solidFill>
              <a:highlight>
                <a:srgbClr val="FFFFFF"/>
              </a:highlight>
              <a:latin typeface="Verdana"/>
              <a:ea typeface="Verdana"/>
              <a:cs typeface="Verdana"/>
              <a:sym typeface="Verdana"/>
            </a:endParaRPr>
          </a:p>
          <a:p>
            <a:pPr indent="-301625" lvl="0" marL="457200" rtl="0" algn="l">
              <a:spcBef>
                <a:spcPts val="1200"/>
              </a:spcBef>
              <a:spcAft>
                <a:spcPts val="0"/>
              </a:spcAft>
              <a:buClr>
                <a:schemeClr val="dk1"/>
              </a:buClr>
              <a:buSzPts val="1150"/>
              <a:buFont typeface="Verdana"/>
              <a:buChar char="➔"/>
            </a:pPr>
            <a:r>
              <a:rPr b="1" lang="en" sz="1150">
                <a:solidFill>
                  <a:schemeClr val="dk1"/>
                </a:solidFill>
                <a:highlight>
                  <a:srgbClr val="FFFFFF"/>
                </a:highlight>
                <a:latin typeface="Verdana"/>
                <a:ea typeface="Verdana"/>
                <a:cs typeface="Verdana"/>
                <a:sym typeface="Verdana"/>
              </a:rPr>
              <a:t>Html</a:t>
            </a:r>
            <a:endParaRPr b="1" sz="1150">
              <a:solidFill>
                <a:schemeClr val="dk1"/>
              </a:solidFill>
              <a:highlight>
                <a:srgbClr val="FFFFFF"/>
              </a:highlight>
              <a:latin typeface="Verdana"/>
              <a:ea typeface="Verdana"/>
              <a:cs typeface="Verdana"/>
              <a:sym typeface="Verdana"/>
            </a:endParaRPr>
          </a:p>
          <a:p>
            <a:pPr indent="-301625" lvl="1" marL="914400" rtl="0" algn="l">
              <a:spcBef>
                <a:spcPts val="0"/>
              </a:spcBef>
              <a:spcAft>
                <a:spcPts val="0"/>
              </a:spcAft>
              <a:buSzPts val="1150"/>
              <a:buFont typeface="Courier New"/>
              <a:buChar char="◆"/>
            </a:pP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My favorite color is </a:t>
            </a:r>
            <a:r>
              <a:rPr b="1" lang="en" sz="1150">
                <a:solidFill>
                  <a:srgbClr val="0000CD"/>
                </a:solidFill>
                <a:latin typeface="Courier New"/>
                <a:ea typeface="Courier New"/>
                <a:cs typeface="Courier New"/>
                <a:sym typeface="Courier New"/>
              </a:rPr>
              <a:t>&lt;d</a:t>
            </a:r>
            <a:r>
              <a:rPr b="1" lang="en" sz="1150">
                <a:solidFill>
                  <a:srgbClr val="A52A2A"/>
                </a:solidFill>
                <a:latin typeface="Courier New"/>
                <a:ea typeface="Courier New"/>
                <a:cs typeface="Courier New"/>
                <a:sym typeface="Courier New"/>
              </a:rPr>
              <a:t>el</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blue</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/del</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 </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ins</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red</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/ins</a:t>
            </a:r>
            <a:r>
              <a:rPr b="1" lang="en" sz="1150">
                <a:solidFill>
                  <a:srgbClr val="0000CD"/>
                </a:solidFill>
                <a:latin typeface="Courier New"/>
                <a:ea typeface="Courier New"/>
                <a:cs typeface="Courier New"/>
                <a:sym typeface="Courier New"/>
              </a:rPr>
              <a:t>&gt;</a:t>
            </a:r>
            <a:r>
              <a:rPr b="1" lang="en" sz="1150">
                <a:solidFill>
                  <a:schemeClr val="dk1"/>
                </a:solidFill>
                <a:highlight>
                  <a:srgbClr val="FFFFFF"/>
                </a:highlight>
                <a:latin typeface="Courier New"/>
                <a:ea typeface="Courier New"/>
                <a:cs typeface="Courier New"/>
                <a:sym typeface="Courier New"/>
              </a:rPr>
              <a:t>!</a:t>
            </a:r>
            <a:r>
              <a:rPr b="1" lang="en" sz="1150">
                <a:solidFill>
                  <a:srgbClr val="0000CD"/>
                </a:solidFill>
                <a:latin typeface="Courier New"/>
                <a:ea typeface="Courier New"/>
                <a:cs typeface="Courier New"/>
                <a:sym typeface="Courier New"/>
              </a:rPr>
              <a:t>&lt;</a:t>
            </a:r>
            <a:r>
              <a:rPr b="1" lang="en" sz="1150">
                <a:solidFill>
                  <a:srgbClr val="A52A2A"/>
                </a:solidFill>
                <a:latin typeface="Courier New"/>
                <a:ea typeface="Courier New"/>
                <a:cs typeface="Courier New"/>
                <a:sym typeface="Courier New"/>
              </a:rPr>
              <a:t>/p</a:t>
            </a:r>
            <a:r>
              <a:rPr b="1" lang="en" sz="1150">
                <a:solidFill>
                  <a:srgbClr val="0000CD"/>
                </a:solidFill>
                <a:latin typeface="Courier New"/>
                <a:ea typeface="Courier New"/>
                <a:cs typeface="Courier New"/>
                <a:sym typeface="Courier New"/>
              </a:rPr>
              <a:t>&gt;</a:t>
            </a:r>
            <a:endParaRPr b="1" sz="1150">
              <a:solidFill>
                <a:srgbClr val="0000CD"/>
              </a:solidFill>
              <a:latin typeface="Courier New"/>
              <a:ea typeface="Courier New"/>
              <a:cs typeface="Courier New"/>
              <a:sym typeface="Courier New"/>
            </a:endParaRPr>
          </a:p>
          <a:p>
            <a:pPr indent="0" lvl="0" marL="91440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301625" lvl="1" marL="914400" rtl="0" algn="l">
              <a:spcBef>
                <a:spcPts val="1200"/>
              </a:spcBef>
              <a:spcAft>
                <a:spcPts val="0"/>
              </a:spcAft>
              <a:buClr>
                <a:schemeClr val="dk1"/>
              </a:buClr>
              <a:buSzPts val="1150"/>
              <a:buFont typeface="Courier New"/>
              <a:buChar char="◆"/>
            </a:pPr>
            <a:r>
              <a:rPr b="1" lang="en" sz="1150">
                <a:solidFill>
                  <a:schemeClr val="dk1"/>
                </a:solidFill>
                <a:latin typeface="Courier New"/>
                <a:ea typeface="Courier New"/>
                <a:cs typeface="Courier New"/>
                <a:sym typeface="Courier New"/>
              </a:rPr>
              <a:t>&lt;p&gt;&lt;s&gt;Only 50 tickets left!&lt;/s&gt;&lt;/p&gt;</a:t>
            </a:r>
            <a:endParaRPr b="1" sz="1150">
              <a:solidFill>
                <a:schemeClr val="dk1"/>
              </a:solidFill>
              <a:latin typeface="Courier New"/>
              <a:ea typeface="Courier New"/>
              <a:cs typeface="Courier New"/>
              <a:sym typeface="Courier New"/>
            </a:endParaRPr>
          </a:p>
          <a:p>
            <a:pPr indent="0" lvl="0" marL="914400" rtl="0" algn="l">
              <a:spcBef>
                <a:spcPts val="1200"/>
              </a:spcBef>
              <a:spcAft>
                <a:spcPts val="0"/>
              </a:spcAft>
              <a:buNone/>
            </a:pPr>
            <a:r>
              <a:rPr b="1" lang="en" sz="1150">
                <a:solidFill>
                  <a:schemeClr val="dk1"/>
                </a:solidFill>
                <a:latin typeface="Courier New"/>
                <a:ea typeface="Courier New"/>
                <a:cs typeface="Courier New"/>
                <a:sym typeface="Courier New"/>
              </a:rPr>
              <a:t>&lt;p&gt;SOLD OUT!&lt;/p&gt;</a:t>
            </a:r>
            <a:endParaRPr b="1" sz="115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150">
              <a:solidFill>
                <a:schemeClr val="dk1"/>
              </a:solidFill>
              <a:latin typeface="Courier New"/>
              <a:ea typeface="Courier New"/>
              <a:cs typeface="Courier New"/>
              <a:sym typeface="Courier New"/>
            </a:endParaRPr>
          </a:p>
          <a:p>
            <a:pPr indent="0" lvl="0" marL="457200" rtl="0" algn="l">
              <a:spcBef>
                <a:spcPts val="1200"/>
              </a:spcBef>
              <a:spcAft>
                <a:spcPts val="0"/>
              </a:spcAft>
              <a:buNone/>
            </a:pPr>
            <a:r>
              <a:t/>
            </a:r>
            <a:endParaRPr b="1" sz="1150">
              <a:solidFill>
                <a:srgbClr val="0000CD"/>
              </a:solidFill>
              <a:latin typeface="Courier New"/>
              <a:ea typeface="Courier New"/>
              <a:cs typeface="Courier New"/>
              <a:sym typeface="Courier New"/>
            </a:endParaRPr>
          </a:p>
          <a:p>
            <a:pPr indent="0" lvl="0" marL="914400" rtl="0" algn="l">
              <a:spcBef>
                <a:spcPts val="1200"/>
              </a:spcBef>
              <a:spcAft>
                <a:spcPts val="1200"/>
              </a:spcAft>
              <a:buNone/>
            </a:pPr>
            <a:r>
              <a:t/>
            </a:r>
            <a:endParaRPr b="1"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Languages and Tools of web Development</a:t>
            </a:r>
            <a:endParaRPr/>
          </a:p>
        </p:txBody>
      </p:sp>
      <p:sp>
        <p:nvSpPr>
          <p:cNvPr id="67" name="Google Shape;67;p15"/>
          <p:cNvSpPr txBox="1"/>
          <p:nvPr>
            <p:ph idx="1" type="body"/>
          </p:nvPr>
        </p:nvSpPr>
        <p:spPr>
          <a:xfrm>
            <a:off x="311700" y="1152475"/>
            <a:ext cx="8520600" cy="38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Website has two parts </a:t>
            </a:r>
            <a:r>
              <a:rPr lang="en"/>
              <a:t>:-</a:t>
            </a:r>
            <a:endParaRPr/>
          </a:p>
          <a:p>
            <a:pPr indent="-342900" lvl="0" marL="457200" rtl="0" algn="l">
              <a:spcBef>
                <a:spcPts val="1200"/>
              </a:spcBef>
              <a:spcAft>
                <a:spcPts val="0"/>
              </a:spcAft>
              <a:buSzPts val="1800"/>
              <a:buChar char="❖"/>
            </a:pPr>
            <a:r>
              <a:rPr lang="en"/>
              <a:t>Front End</a:t>
            </a:r>
            <a:endParaRPr/>
          </a:p>
          <a:p>
            <a:pPr indent="-317500" lvl="1" marL="1371600" rtl="0" algn="l">
              <a:spcBef>
                <a:spcPts val="0"/>
              </a:spcBef>
              <a:spcAft>
                <a:spcPts val="0"/>
              </a:spcAft>
              <a:buSzPts val="1400"/>
              <a:buChar char="➢"/>
            </a:pPr>
            <a:r>
              <a:rPr b="1" lang="en" sz="1200">
                <a:solidFill>
                  <a:srgbClr val="858585"/>
                </a:solidFill>
                <a:highlight>
                  <a:srgbClr val="FFFFFF"/>
                </a:highlight>
              </a:rPr>
              <a:t>Front-end web development, also known as client-side development is the practice of producing </a:t>
            </a:r>
            <a:r>
              <a:rPr b="1" lang="en" sz="1200">
                <a:solidFill>
                  <a:srgbClr val="FF0000"/>
                </a:solidFill>
                <a:highlight>
                  <a:srgbClr val="FFFFFF"/>
                </a:highlight>
              </a:rPr>
              <a:t>HTML, CSS </a:t>
            </a:r>
            <a:r>
              <a:rPr b="1" lang="en" sz="1200">
                <a:solidFill>
                  <a:srgbClr val="858585"/>
                </a:solidFill>
                <a:highlight>
                  <a:srgbClr val="FFFFFF"/>
                </a:highlight>
              </a:rPr>
              <a:t>and </a:t>
            </a:r>
            <a:r>
              <a:rPr b="1" lang="en" sz="1200">
                <a:solidFill>
                  <a:srgbClr val="FF0000"/>
                </a:solidFill>
                <a:highlight>
                  <a:srgbClr val="FFFFFF"/>
                </a:highlight>
              </a:rPr>
              <a:t>JavaScript </a:t>
            </a:r>
            <a:r>
              <a:rPr b="1" lang="en" sz="1200">
                <a:solidFill>
                  <a:srgbClr val="858585"/>
                </a:solidFill>
                <a:highlight>
                  <a:srgbClr val="FFFFFF"/>
                </a:highlight>
              </a:rPr>
              <a:t>for a website or Web Application so that a user can see and interact with them directly. </a:t>
            </a:r>
            <a:endParaRPr b="1"/>
          </a:p>
          <a:p>
            <a:pPr indent="-342900" lvl="0" marL="457200" rtl="0" algn="l">
              <a:spcBef>
                <a:spcPts val="0"/>
              </a:spcBef>
              <a:spcAft>
                <a:spcPts val="0"/>
              </a:spcAft>
              <a:buSzPts val="1800"/>
              <a:buChar char="❖"/>
            </a:pPr>
            <a:r>
              <a:rPr lang="en"/>
              <a:t>Back End</a:t>
            </a:r>
            <a:endParaRPr/>
          </a:p>
          <a:p>
            <a:pPr indent="-317500" lvl="1" marL="1371600" rtl="0" algn="l">
              <a:spcBef>
                <a:spcPts val="0"/>
              </a:spcBef>
              <a:spcAft>
                <a:spcPts val="0"/>
              </a:spcAft>
              <a:buSzPts val="1400"/>
              <a:buChar char="➢"/>
            </a:pPr>
            <a:r>
              <a:rPr lang="en" sz="1200">
                <a:solidFill>
                  <a:srgbClr val="202124"/>
                </a:solidFill>
                <a:highlight>
                  <a:srgbClr val="FFFFFF"/>
                </a:highlight>
              </a:rPr>
              <a:t>Backend Development is also known as server-side development. It is </a:t>
            </a:r>
            <a:r>
              <a:rPr b="1" lang="en" sz="1200">
                <a:solidFill>
                  <a:srgbClr val="202124"/>
                </a:solidFill>
                <a:highlight>
                  <a:srgbClr val="FFFFFF"/>
                </a:highlight>
              </a:rPr>
              <a:t>everything that the users don't see and contains behind-the-scenes activities that occur when performing any action on a website</a:t>
            </a:r>
            <a:r>
              <a:rPr lang="en" sz="1200">
                <a:solidFill>
                  <a:srgbClr val="202124"/>
                </a:solidFill>
                <a:highlight>
                  <a:srgbClr val="FFFFFF"/>
                </a:highlight>
              </a:rPr>
              <a:t>. It focuses primarily on databases, backend logic, APIs, and Servers.</a:t>
            </a:r>
            <a:endParaRPr sz="1200">
              <a:solidFill>
                <a:srgbClr val="202124"/>
              </a:solidFill>
              <a:highlight>
                <a:srgbClr val="FFFFFF"/>
              </a:highlight>
            </a:endParaRPr>
          </a:p>
          <a:p>
            <a:pPr indent="-304800" lvl="2" marL="1828800" rtl="0" algn="l">
              <a:spcBef>
                <a:spcPts val="0"/>
              </a:spcBef>
              <a:spcAft>
                <a:spcPts val="0"/>
              </a:spcAft>
              <a:buClr>
                <a:srgbClr val="FF0000"/>
              </a:buClr>
              <a:buSzPts val="1200"/>
              <a:buChar char="■"/>
            </a:pPr>
            <a:r>
              <a:rPr b="1" lang="en" sz="1200">
                <a:solidFill>
                  <a:srgbClr val="FF0000"/>
                </a:solidFill>
                <a:highlight>
                  <a:srgbClr val="FFFFFF"/>
                </a:highlight>
              </a:rPr>
              <a:t>Python</a:t>
            </a:r>
            <a:endParaRPr b="1" sz="1200">
              <a:solidFill>
                <a:srgbClr val="FF0000"/>
              </a:solidFill>
              <a:highlight>
                <a:srgbClr val="FFFFFF"/>
              </a:highlight>
            </a:endParaRPr>
          </a:p>
          <a:p>
            <a:pPr indent="-304800" lvl="2" marL="1828800" rtl="0" algn="l">
              <a:spcBef>
                <a:spcPts val="0"/>
              </a:spcBef>
              <a:spcAft>
                <a:spcPts val="0"/>
              </a:spcAft>
              <a:buClr>
                <a:srgbClr val="FF0000"/>
              </a:buClr>
              <a:buSzPts val="1200"/>
              <a:buChar char="■"/>
            </a:pPr>
            <a:r>
              <a:rPr b="1" lang="en" sz="1200">
                <a:solidFill>
                  <a:srgbClr val="FF0000"/>
                </a:solidFill>
                <a:highlight>
                  <a:srgbClr val="FFFFFF"/>
                </a:highlight>
              </a:rPr>
              <a:t>Sql</a:t>
            </a:r>
            <a:endParaRPr b="1" sz="1200">
              <a:solidFill>
                <a:srgbClr val="FF0000"/>
              </a:solidFill>
              <a:highlight>
                <a:srgbClr val="FFFFFF"/>
              </a:highlight>
            </a:endParaRPr>
          </a:p>
          <a:p>
            <a:pPr indent="-304800" lvl="2" marL="1828800" rtl="0" algn="l">
              <a:spcBef>
                <a:spcPts val="0"/>
              </a:spcBef>
              <a:spcAft>
                <a:spcPts val="0"/>
              </a:spcAft>
              <a:buClr>
                <a:srgbClr val="FF0000"/>
              </a:buClr>
              <a:buSzPts val="1200"/>
              <a:buChar char="■"/>
            </a:pPr>
            <a:r>
              <a:rPr b="1" lang="en" sz="1200">
                <a:solidFill>
                  <a:srgbClr val="FF0000"/>
                </a:solidFill>
                <a:highlight>
                  <a:srgbClr val="FFFFFF"/>
                </a:highlight>
              </a:rPr>
              <a:t>Django</a:t>
            </a:r>
            <a:endParaRPr b="1" sz="1200">
              <a:solidFill>
                <a:srgbClr val="FF0000"/>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Work</a:t>
            </a:r>
            <a:endParaRPr/>
          </a:p>
        </p:txBody>
      </p:sp>
      <p:sp>
        <p:nvSpPr>
          <p:cNvPr id="73" name="Google Shape;73;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3C484E"/>
                </a:solidFill>
                <a:highlight>
                  <a:srgbClr val="FFFFFF"/>
                </a:highlight>
                <a:latin typeface="Roboto"/>
                <a:ea typeface="Roboto"/>
                <a:cs typeface="Roboto"/>
                <a:sym typeface="Roboto"/>
              </a:rPr>
              <a:t>A framework is a structure that you can build software on. It serves as a foundation, so you're not starting entirely from scratch. Frameworks are typically associated with a specific programming language and are suited to different types of tasks.</a:t>
            </a:r>
            <a:endParaRPr sz="1650">
              <a:solidFill>
                <a:srgbClr val="3C484E"/>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3C484E"/>
                </a:solidFill>
                <a:highlight>
                  <a:srgbClr val="FFFFFF"/>
                </a:highlight>
                <a:latin typeface="Roboto"/>
                <a:ea typeface="Roboto"/>
                <a:cs typeface="Roboto"/>
                <a:sym typeface="Roboto"/>
              </a:rPr>
              <a:t>Eg:-</a:t>
            </a:r>
            <a:endParaRPr sz="1650">
              <a:solidFill>
                <a:srgbClr val="3C484E"/>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3C484E"/>
                </a:solidFill>
                <a:highlight>
                  <a:srgbClr val="FFFFFF"/>
                </a:highlight>
                <a:latin typeface="Roboto"/>
                <a:ea typeface="Roboto"/>
                <a:cs typeface="Roboto"/>
                <a:sym typeface="Roboto"/>
              </a:rPr>
              <a:t>Jquery (</a:t>
            </a:r>
            <a:r>
              <a:rPr lang="en" sz="1650">
                <a:solidFill>
                  <a:srgbClr val="202124"/>
                </a:solidFill>
                <a:highlight>
                  <a:srgbClr val="FFFFFF"/>
                </a:highlight>
              </a:rPr>
              <a:t>jQuery is a lightweight, "write less, do more", JavaScript library.</a:t>
            </a:r>
            <a:r>
              <a:rPr lang="en" sz="1200">
                <a:solidFill>
                  <a:srgbClr val="202124"/>
                </a:solidFill>
                <a:highlight>
                  <a:srgbClr val="FFFFFF"/>
                </a:highlight>
              </a:rPr>
              <a:t> )</a:t>
            </a:r>
            <a:endParaRPr sz="1650">
              <a:solidFill>
                <a:srgbClr val="3C484E"/>
              </a:solidFill>
              <a:highlight>
                <a:srgbClr val="FFFFFF"/>
              </a:highlight>
              <a:latin typeface="Roboto"/>
              <a:ea typeface="Roboto"/>
              <a:cs typeface="Roboto"/>
              <a:sym typeface="Roboto"/>
            </a:endParaRPr>
          </a:p>
          <a:p>
            <a:pPr indent="0" lvl="0" marL="0" rtl="0" algn="l">
              <a:spcBef>
                <a:spcPts val="1200"/>
              </a:spcBef>
              <a:spcAft>
                <a:spcPts val="0"/>
              </a:spcAft>
              <a:buNone/>
            </a:pPr>
            <a:r>
              <a:rPr lang="en" sz="1650">
                <a:solidFill>
                  <a:srgbClr val="3C484E"/>
                </a:solidFill>
                <a:highlight>
                  <a:srgbClr val="FFFFFF"/>
                </a:highlight>
                <a:latin typeface="Roboto"/>
                <a:ea typeface="Roboto"/>
                <a:cs typeface="Roboto"/>
                <a:sym typeface="Roboto"/>
              </a:rPr>
              <a:t>Bootstrap (</a:t>
            </a:r>
            <a:r>
              <a:rPr lang="en" sz="1650">
                <a:solidFill>
                  <a:srgbClr val="202124"/>
                </a:solidFill>
                <a:highlight>
                  <a:srgbClr val="FFFFFF"/>
                </a:highlight>
              </a:rPr>
              <a:t>Bootstrap is a potent front-end framework </a:t>
            </a:r>
            <a:r>
              <a:rPr lang="en" sz="1650">
                <a:solidFill>
                  <a:srgbClr val="3D65C2"/>
                </a:solidFill>
                <a:highlight>
                  <a:srgbClr val="FFFFFF"/>
                </a:highlight>
              </a:rPr>
              <a:t> </a:t>
            </a:r>
            <a:r>
              <a:rPr b="1" lang="en" sz="1650">
                <a:solidFill>
                  <a:srgbClr val="3D65C2"/>
                </a:solidFill>
                <a:highlight>
                  <a:srgbClr val="FFFFFF"/>
                </a:highlight>
              </a:rPr>
              <a:t>HTML,CSS, javascript</a:t>
            </a:r>
            <a:r>
              <a:rPr lang="en" sz="1650">
                <a:solidFill>
                  <a:srgbClr val="202124"/>
                </a:solidFill>
                <a:highlight>
                  <a:srgbClr val="FFFFFF"/>
                </a:highlight>
              </a:rPr>
              <a:t>)</a:t>
            </a:r>
            <a:endParaRPr sz="1650">
              <a:solidFill>
                <a:srgbClr val="3C484E"/>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50">
                <a:solidFill>
                  <a:srgbClr val="3C484E"/>
                </a:solidFill>
                <a:highlight>
                  <a:srgbClr val="FFFFFF"/>
                </a:highlight>
                <a:latin typeface="Roboto"/>
                <a:ea typeface="Roboto"/>
                <a:cs typeface="Roboto"/>
                <a:sym typeface="Roboto"/>
              </a:rPr>
              <a:t>Angular js(</a:t>
            </a:r>
            <a:r>
              <a:rPr b="1" lang="en" sz="1650">
                <a:solidFill>
                  <a:srgbClr val="3D65C2"/>
                </a:solidFill>
                <a:highlight>
                  <a:srgbClr val="FFFFFF"/>
                </a:highlight>
                <a:uFill>
                  <a:noFill/>
                </a:uFill>
                <a:latin typeface="Roboto"/>
                <a:ea typeface="Roboto"/>
                <a:cs typeface="Roboto"/>
                <a:sym typeface="Roboto"/>
                <a:hlinkClick r:id="rId3">
                  <a:extLst>
                    <a:ext uri="{A12FA001-AC4F-418D-AE19-62706E023703}">
                      <ahyp:hlinkClr val="tx"/>
                    </a:ext>
                  </a:extLst>
                </a:hlinkClick>
              </a:rPr>
              <a:t>AngularJS</a:t>
            </a:r>
            <a:r>
              <a:rPr lang="en" sz="1650">
                <a:solidFill>
                  <a:srgbClr val="3C484E"/>
                </a:solidFill>
                <a:highlight>
                  <a:srgbClr val="FFFFFF"/>
                </a:highlight>
                <a:latin typeface="Roboto"/>
                <a:ea typeface="Roboto"/>
                <a:cs typeface="Roboto"/>
                <a:sym typeface="Roboto"/>
              </a:rPr>
              <a:t> is a front-end </a:t>
            </a:r>
            <a:r>
              <a:rPr b="1" lang="en" sz="1650">
                <a:solidFill>
                  <a:srgbClr val="3D65C2"/>
                </a:solidFill>
                <a:highlight>
                  <a:srgbClr val="FFFFFF"/>
                </a:highlight>
                <a:uFill>
                  <a:noFill/>
                </a:uFill>
                <a:latin typeface="Roboto"/>
                <a:ea typeface="Roboto"/>
                <a:cs typeface="Roboto"/>
                <a:sym typeface="Roboto"/>
                <a:hlinkClick r:id="rId4">
                  <a:extLst>
                    <a:ext uri="{A12FA001-AC4F-418D-AE19-62706E023703}">
                      <ahyp:hlinkClr val="tx"/>
                    </a:ext>
                  </a:extLst>
                </a:hlinkClick>
              </a:rPr>
              <a:t>JavaScript</a:t>
            </a:r>
            <a:r>
              <a:rPr lang="en" sz="1650">
                <a:solidFill>
                  <a:srgbClr val="3C484E"/>
                </a:solidFill>
                <a:highlight>
                  <a:srgbClr val="FFFFFF"/>
                </a:highlight>
                <a:latin typeface="Roboto"/>
                <a:ea typeface="Roboto"/>
                <a:cs typeface="Roboto"/>
                <a:sym typeface="Roboto"/>
              </a:rPr>
              <a:t> framework)</a:t>
            </a:r>
            <a:endParaRPr sz="1650">
              <a:solidFill>
                <a:srgbClr val="3C484E"/>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Web Works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1B1B1B"/>
                </a:solidFill>
                <a:highlight>
                  <a:srgbClr val="FFFFFF"/>
                </a:highlight>
                <a:latin typeface="Roboto"/>
                <a:ea typeface="Roboto"/>
                <a:cs typeface="Roboto"/>
                <a:sym typeface="Roboto"/>
              </a:rPr>
              <a:t>Computers connected to the web are called clients and servers. A simplified diagram of how they interact might look like this:</a:t>
            </a:r>
            <a:endParaRPr/>
          </a:p>
        </p:txBody>
      </p:sp>
      <p:pic>
        <p:nvPicPr>
          <p:cNvPr id="80" name="Google Shape;80;p17"/>
          <p:cNvPicPr preferRelativeResize="0"/>
          <p:nvPr/>
        </p:nvPicPr>
        <p:blipFill>
          <a:blip r:embed="rId3">
            <a:alphaModFix/>
          </a:blip>
          <a:stretch>
            <a:fillRect/>
          </a:stretch>
        </p:blipFill>
        <p:spPr>
          <a:xfrm>
            <a:off x="673100" y="2027774"/>
            <a:ext cx="7988701" cy="254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30600"/>
            <a:ext cx="8520600" cy="49125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sz="1200">
              <a:solidFill>
                <a:srgbClr val="1B1B1B"/>
              </a:solidFill>
              <a:highlight>
                <a:srgbClr val="FFFFFF"/>
              </a:highlight>
              <a:latin typeface="Roboto"/>
              <a:ea typeface="Roboto"/>
              <a:cs typeface="Roboto"/>
              <a:sym typeface="Roboto"/>
            </a:endParaRPr>
          </a:p>
          <a:p>
            <a:pPr indent="-304800" lvl="0" marL="457200" rtl="0" algn="l">
              <a:spcBef>
                <a:spcPts val="2400"/>
              </a:spcBef>
              <a:spcAft>
                <a:spcPts val="0"/>
              </a:spcAft>
              <a:buClr>
                <a:srgbClr val="1B1B1B"/>
              </a:buClr>
              <a:buSzPts val="1200"/>
              <a:buFont typeface="Roboto"/>
              <a:buChar char="●"/>
            </a:pPr>
            <a:r>
              <a:rPr lang="en" sz="1200">
                <a:solidFill>
                  <a:srgbClr val="1B1B1B"/>
                </a:solidFill>
                <a:highlight>
                  <a:srgbClr val="FFFFFF"/>
                </a:highlight>
                <a:latin typeface="Roboto"/>
                <a:ea typeface="Roboto"/>
                <a:cs typeface="Roboto"/>
                <a:sym typeface="Roboto"/>
              </a:rPr>
              <a:t>Clients are the typical web user's internet-connected devices (for example, your computer connected to your </a:t>
            </a:r>
            <a:r>
              <a:rPr lang="en" sz="1200">
                <a:solidFill>
                  <a:srgbClr val="1B1B1B"/>
                </a:solidFill>
                <a:highlight>
                  <a:srgbClr val="FFFFFF"/>
                </a:highlight>
                <a:latin typeface="Roboto"/>
                <a:ea typeface="Roboto"/>
                <a:cs typeface="Roboto"/>
                <a:sym typeface="Roboto"/>
              </a:rPr>
              <a:t>Wifi</a:t>
            </a:r>
            <a:r>
              <a:rPr lang="en" sz="1200">
                <a:solidFill>
                  <a:srgbClr val="1B1B1B"/>
                </a:solidFill>
                <a:highlight>
                  <a:srgbClr val="FFFFFF"/>
                </a:highlight>
                <a:latin typeface="Roboto"/>
                <a:ea typeface="Roboto"/>
                <a:cs typeface="Roboto"/>
                <a:sym typeface="Roboto"/>
              </a:rPr>
              <a:t>, or your phone connected to your mobile network) and web-accessing software available on those devices (usually a web browser like Firefox or Chrome).</a:t>
            </a:r>
            <a:endParaRPr sz="1200">
              <a:solidFill>
                <a:srgbClr val="1B1B1B"/>
              </a:solidFill>
              <a:highlight>
                <a:srgbClr val="FFFFFF"/>
              </a:highlight>
              <a:latin typeface="Roboto"/>
              <a:ea typeface="Roboto"/>
              <a:cs typeface="Roboto"/>
              <a:sym typeface="Roboto"/>
            </a:endParaRPr>
          </a:p>
          <a:p>
            <a:pPr indent="0" lvl="0" marL="457200" rtl="0" algn="l">
              <a:spcBef>
                <a:spcPts val="2400"/>
              </a:spcBef>
              <a:spcAft>
                <a:spcPts val="0"/>
              </a:spcAft>
              <a:buNone/>
            </a:pPr>
            <a:r>
              <a:t/>
            </a:r>
            <a:endParaRPr sz="1200">
              <a:solidFill>
                <a:srgbClr val="1B1B1B"/>
              </a:solidFill>
              <a:highlight>
                <a:srgbClr val="FFFFFF"/>
              </a:highlight>
              <a:latin typeface="Roboto"/>
              <a:ea typeface="Roboto"/>
              <a:cs typeface="Roboto"/>
              <a:sym typeface="Roboto"/>
            </a:endParaRPr>
          </a:p>
          <a:p>
            <a:pPr indent="-304800" lvl="0" marL="457200" rtl="0" algn="l">
              <a:spcBef>
                <a:spcPts val="2400"/>
              </a:spcBef>
              <a:spcAft>
                <a:spcPts val="0"/>
              </a:spcAft>
              <a:buClr>
                <a:srgbClr val="1B1B1B"/>
              </a:buClr>
              <a:buSzPts val="1200"/>
              <a:buFont typeface="Roboto"/>
              <a:buChar char="●"/>
            </a:pPr>
            <a:r>
              <a:rPr lang="en" sz="1200">
                <a:solidFill>
                  <a:srgbClr val="1B1B1B"/>
                </a:solidFill>
                <a:highlight>
                  <a:srgbClr val="FFFFFF"/>
                </a:highlight>
                <a:latin typeface="Roboto"/>
                <a:ea typeface="Roboto"/>
                <a:cs typeface="Roboto"/>
                <a:sym typeface="Roboto"/>
              </a:rPr>
              <a:t>Servers are computers that store </a:t>
            </a:r>
            <a:r>
              <a:rPr lang="en" sz="1200">
                <a:solidFill>
                  <a:srgbClr val="1B1B1B"/>
                </a:solidFill>
                <a:highlight>
                  <a:srgbClr val="FFFFFF"/>
                </a:highlight>
                <a:latin typeface="Roboto"/>
                <a:ea typeface="Roboto"/>
                <a:cs typeface="Roboto"/>
                <a:sym typeface="Roboto"/>
              </a:rPr>
              <a:t>web pages</a:t>
            </a:r>
            <a:r>
              <a:rPr lang="en" sz="1200">
                <a:solidFill>
                  <a:srgbClr val="1B1B1B"/>
                </a:solidFill>
                <a:highlight>
                  <a:srgbClr val="FFFFFF"/>
                </a:highlight>
                <a:latin typeface="Roboto"/>
                <a:ea typeface="Roboto"/>
                <a:cs typeface="Roboto"/>
                <a:sym typeface="Roboto"/>
              </a:rPr>
              <a:t>, sites, or apps. When a client device wants to access a webpage, a copy of the webpage is downloaded from the server onto the client machine to be displayed in the user's web browser.</a:t>
            </a:r>
            <a:endParaRPr sz="1200">
              <a:solidFill>
                <a:srgbClr val="1B1B1B"/>
              </a:solidFill>
              <a:highlight>
                <a:srgbClr val="FFFFFF"/>
              </a:highlight>
              <a:latin typeface="Roboto"/>
              <a:ea typeface="Roboto"/>
              <a:cs typeface="Roboto"/>
              <a:sym typeface="Roboto"/>
            </a:endParaRPr>
          </a:p>
          <a:p>
            <a:pPr indent="0" lvl="0" marL="457200" rtl="0" algn="l">
              <a:spcBef>
                <a:spcPts val="2400"/>
              </a:spcBef>
              <a:spcAft>
                <a:spcPts val="0"/>
              </a:spcAft>
              <a:buNone/>
            </a:pPr>
            <a:r>
              <a:rPr lang="en" sz="1200">
                <a:solidFill>
                  <a:srgbClr val="1B1B1B"/>
                </a:solidFill>
                <a:highlight>
                  <a:srgbClr val="FFFFFF"/>
                </a:highlight>
                <a:latin typeface="Roboto"/>
                <a:ea typeface="Roboto"/>
                <a:cs typeface="Roboto"/>
                <a:sym typeface="Roboto"/>
              </a:rPr>
              <a:t>In addition to the client and the server, we also need to say hello to:</a:t>
            </a:r>
            <a:endParaRPr sz="1200">
              <a:solidFill>
                <a:srgbClr val="1B1B1B"/>
              </a:solidFill>
              <a:highlight>
                <a:srgbClr val="FFFFFF"/>
              </a:highlight>
              <a:latin typeface="Roboto"/>
              <a:ea typeface="Roboto"/>
              <a:cs typeface="Roboto"/>
              <a:sym typeface="Roboto"/>
            </a:endParaRPr>
          </a:p>
          <a:p>
            <a:pPr indent="0" lvl="0" marL="457200" rtl="0" algn="l">
              <a:spcBef>
                <a:spcPts val="2400"/>
              </a:spcBef>
              <a:spcAft>
                <a:spcPts val="0"/>
              </a:spcAft>
              <a:buNone/>
            </a:pPr>
            <a:r>
              <a:rPr lang="en" sz="1200">
                <a:solidFill>
                  <a:srgbClr val="1B1B1B"/>
                </a:solidFill>
                <a:highlight>
                  <a:srgbClr val="FFFFFF"/>
                </a:highlight>
                <a:latin typeface="Roboto"/>
                <a:ea typeface="Roboto"/>
                <a:cs typeface="Roboto"/>
                <a:sym typeface="Roboto"/>
              </a:rPr>
              <a:t>URL stands for </a:t>
            </a:r>
            <a:r>
              <a:rPr i="1" lang="en" sz="1200">
                <a:solidFill>
                  <a:srgbClr val="1B1B1B"/>
                </a:solidFill>
                <a:highlight>
                  <a:srgbClr val="FFFFFF"/>
                </a:highlight>
                <a:latin typeface="Roboto"/>
                <a:ea typeface="Roboto"/>
                <a:cs typeface="Roboto"/>
                <a:sym typeface="Roboto"/>
              </a:rPr>
              <a:t>Uniform Resource Locator</a:t>
            </a:r>
            <a:r>
              <a:rPr lang="en" sz="1200">
                <a:solidFill>
                  <a:srgbClr val="1B1B1B"/>
                </a:solidFill>
                <a:highlight>
                  <a:srgbClr val="FFFFFF"/>
                </a:highlight>
                <a:latin typeface="Roboto"/>
                <a:ea typeface="Roboto"/>
                <a:cs typeface="Roboto"/>
                <a:sym typeface="Roboto"/>
              </a:rPr>
              <a:t>. A URL is nothing more than the address of a given unique resource on the Web. In theory, each valid URL points to a unique resource. </a:t>
            </a:r>
            <a:endParaRPr sz="1200">
              <a:solidFill>
                <a:srgbClr val="1B1B1B"/>
              </a:solidFill>
              <a:highlight>
                <a:srgbClr val="FFFFFF"/>
              </a:highlight>
              <a:latin typeface="Roboto"/>
              <a:ea typeface="Roboto"/>
              <a:cs typeface="Roboto"/>
              <a:sym typeface="Roboto"/>
            </a:endParaRPr>
          </a:p>
          <a:p>
            <a:pPr indent="0" lvl="0" marL="457200" rtl="0" algn="l">
              <a:spcBef>
                <a:spcPts val="24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401825" y="3930250"/>
            <a:ext cx="8247701" cy="107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80825"/>
            <a:ext cx="8520600" cy="4862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sz="1200">
              <a:solidFill>
                <a:srgbClr val="1B1B1B"/>
              </a:solidFill>
              <a:highlight>
                <a:srgbClr val="FFFFFF"/>
              </a:highlight>
              <a:latin typeface="Roboto"/>
              <a:ea typeface="Roboto"/>
              <a:cs typeface="Roboto"/>
              <a:sym typeface="Roboto"/>
            </a:endParaRPr>
          </a:p>
          <a:p>
            <a:pPr indent="-304800" lvl="0" marL="457200" rtl="0" algn="l">
              <a:spcBef>
                <a:spcPts val="2400"/>
              </a:spcBef>
              <a:spcAft>
                <a:spcPts val="0"/>
              </a:spcAft>
              <a:buClr>
                <a:srgbClr val="1B1B1B"/>
              </a:buClr>
              <a:buSzPts val="1200"/>
              <a:buFont typeface="Roboto"/>
              <a:buChar char="●"/>
            </a:pPr>
            <a:r>
              <a:rPr b="1" lang="en" sz="1200">
                <a:solidFill>
                  <a:schemeClr val="accent1"/>
                </a:solidFill>
                <a:highlight>
                  <a:srgbClr val="FFFFFF"/>
                </a:highlight>
                <a:latin typeface="Roboto"/>
                <a:ea typeface="Roboto"/>
                <a:cs typeface="Roboto"/>
                <a:sym typeface="Roboto"/>
              </a:rPr>
              <a:t>Your internet connection</a:t>
            </a:r>
            <a:r>
              <a:rPr lang="en" sz="1200">
                <a:solidFill>
                  <a:srgbClr val="1B1B1B"/>
                </a:solidFill>
                <a:highlight>
                  <a:srgbClr val="FFFFFF"/>
                </a:highlight>
                <a:latin typeface="Roboto"/>
                <a:ea typeface="Roboto"/>
                <a:cs typeface="Roboto"/>
                <a:sym typeface="Roboto"/>
              </a:rPr>
              <a:t>: Allows you to send and receive data on the web. It's basically like the street between your house and the shop.</a:t>
            </a:r>
            <a:endParaRPr sz="1200">
              <a:solidFill>
                <a:srgbClr val="1B1B1B"/>
              </a:solidFill>
              <a:highlight>
                <a:srgbClr val="FFFFFF"/>
              </a:highlight>
              <a:latin typeface="Roboto"/>
              <a:ea typeface="Roboto"/>
              <a:cs typeface="Roboto"/>
              <a:sym typeface="Roboto"/>
            </a:endParaRPr>
          </a:p>
          <a:p>
            <a:pPr indent="-304800" lvl="0" marL="457200" rtl="0" algn="l">
              <a:spcBef>
                <a:spcPts val="0"/>
              </a:spcBef>
              <a:spcAft>
                <a:spcPts val="0"/>
              </a:spcAft>
              <a:buClr>
                <a:srgbClr val="1B1B1B"/>
              </a:buClr>
              <a:buSzPts val="1200"/>
              <a:buFont typeface="Roboto"/>
              <a:buChar char="●"/>
            </a:pPr>
            <a:r>
              <a:rPr b="1" lang="en" sz="1200">
                <a:solidFill>
                  <a:schemeClr val="accent1"/>
                </a:solidFill>
                <a:highlight>
                  <a:srgbClr val="FFFFFF"/>
                </a:highlight>
                <a:latin typeface="Roboto"/>
                <a:ea typeface="Roboto"/>
                <a:cs typeface="Roboto"/>
                <a:sym typeface="Roboto"/>
              </a:rPr>
              <a:t>TCP/IP</a:t>
            </a:r>
            <a:r>
              <a:rPr lang="en" sz="1200">
                <a:solidFill>
                  <a:srgbClr val="1B1B1B"/>
                </a:solidFill>
                <a:highlight>
                  <a:srgbClr val="FFFFFF"/>
                </a:highlight>
                <a:latin typeface="Roboto"/>
                <a:ea typeface="Roboto"/>
                <a:cs typeface="Roboto"/>
                <a:sym typeface="Roboto"/>
              </a:rPr>
              <a:t>: Transmission Control Protocol and Internet Protocol are communication protocols that define how data should travel across the internet. This is like the transport mechanisms that let you place an order, go to the shop, and buy your goods. In our example, this is like a car or a bike (or however else you might get around).</a:t>
            </a:r>
            <a:endParaRPr sz="1200">
              <a:solidFill>
                <a:srgbClr val="1B1B1B"/>
              </a:solidFill>
              <a:highlight>
                <a:srgbClr val="FFFFFF"/>
              </a:highlight>
              <a:latin typeface="Roboto"/>
              <a:ea typeface="Roboto"/>
              <a:cs typeface="Roboto"/>
              <a:sym typeface="Roboto"/>
            </a:endParaRPr>
          </a:p>
          <a:p>
            <a:pPr indent="-304800" lvl="0" marL="457200" rtl="0" algn="l">
              <a:spcBef>
                <a:spcPts val="0"/>
              </a:spcBef>
              <a:spcAft>
                <a:spcPts val="0"/>
              </a:spcAft>
              <a:buClr>
                <a:srgbClr val="1B1B1B"/>
              </a:buClr>
              <a:buSzPts val="1200"/>
              <a:buFont typeface="Roboto"/>
              <a:buChar char="●"/>
            </a:pPr>
            <a:r>
              <a:rPr b="1" lang="en" sz="1200">
                <a:solidFill>
                  <a:schemeClr val="accent1"/>
                </a:solidFill>
                <a:highlight>
                  <a:srgbClr val="FFFFFF"/>
                </a:highlight>
                <a:latin typeface="Roboto"/>
                <a:ea typeface="Roboto"/>
                <a:cs typeface="Roboto"/>
                <a:sym typeface="Roboto"/>
              </a:rPr>
              <a:t>DNS</a:t>
            </a:r>
            <a:r>
              <a:rPr lang="en" sz="1200">
                <a:solidFill>
                  <a:srgbClr val="1B1B1B"/>
                </a:solidFill>
                <a:highlight>
                  <a:srgbClr val="FFFFFF"/>
                </a:highlight>
                <a:latin typeface="Roboto"/>
                <a:ea typeface="Roboto"/>
                <a:cs typeface="Roboto"/>
                <a:sym typeface="Roboto"/>
              </a:rPr>
              <a:t>: Domain Name System is like an address book for websites. When you type a web address in your browser, the browser looks at the DNS to find the website's IP address before it can retrieve the website. The browser needs to find out which server the website lives on, so it can send HTTP messages to the right place (see below). This is like looking up the address of the shop so you can access it.</a:t>
            </a:r>
            <a:endParaRPr sz="1200">
              <a:solidFill>
                <a:srgbClr val="1B1B1B"/>
              </a:solidFill>
              <a:highlight>
                <a:srgbClr val="FFFFFF"/>
              </a:highlight>
              <a:latin typeface="Roboto"/>
              <a:ea typeface="Roboto"/>
              <a:cs typeface="Roboto"/>
              <a:sym typeface="Roboto"/>
            </a:endParaRPr>
          </a:p>
          <a:p>
            <a:pPr indent="-304800" lvl="0" marL="457200" rtl="0" algn="l">
              <a:spcBef>
                <a:spcPts val="0"/>
              </a:spcBef>
              <a:spcAft>
                <a:spcPts val="0"/>
              </a:spcAft>
              <a:buClr>
                <a:srgbClr val="1B1B1B"/>
              </a:buClr>
              <a:buSzPts val="1200"/>
              <a:buFont typeface="Roboto"/>
              <a:buChar char="●"/>
            </a:pPr>
            <a:r>
              <a:rPr b="1" lang="en" sz="1200">
                <a:solidFill>
                  <a:schemeClr val="accent1"/>
                </a:solidFill>
                <a:highlight>
                  <a:srgbClr val="FFFFFF"/>
                </a:highlight>
                <a:latin typeface="Roboto"/>
                <a:ea typeface="Roboto"/>
                <a:cs typeface="Roboto"/>
                <a:sym typeface="Roboto"/>
              </a:rPr>
              <a:t>HTTP</a:t>
            </a:r>
            <a:r>
              <a:rPr lang="en" sz="1200">
                <a:solidFill>
                  <a:srgbClr val="1B1B1B"/>
                </a:solidFill>
                <a:highlight>
                  <a:srgbClr val="FFFFFF"/>
                </a:highlight>
                <a:latin typeface="Roboto"/>
                <a:ea typeface="Roboto"/>
                <a:cs typeface="Roboto"/>
                <a:sym typeface="Roboto"/>
              </a:rPr>
              <a:t>: Hypertext Transfer Protocol is an application </a:t>
            </a:r>
            <a:r>
              <a:rPr lang="en" sz="1200" u="sng">
                <a:solidFill>
                  <a:schemeClr val="hlink"/>
                </a:solidFill>
                <a:highlight>
                  <a:srgbClr val="FFFFFF"/>
                </a:highlight>
                <a:latin typeface="Roboto"/>
                <a:ea typeface="Roboto"/>
                <a:cs typeface="Roboto"/>
                <a:sym typeface="Roboto"/>
                <a:hlinkClick r:id="rId3"/>
              </a:rPr>
              <a:t>protocol</a:t>
            </a:r>
            <a:r>
              <a:rPr lang="en" sz="1200">
                <a:solidFill>
                  <a:srgbClr val="1B1B1B"/>
                </a:solidFill>
                <a:highlight>
                  <a:srgbClr val="FFFFFF"/>
                </a:highlight>
                <a:latin typeface="Roboto"/>
                <a:ea typeface="Roboto"/>
                <a:cs typeface="Roboto"/>
                <a:sym typeface="Roboto"/>
              </a:rPr>
              <a:t> that defines a language for clients and servers to speak to each other. This is like the language you use to order your goods.</a:t>
            </a:r>
            <a:endParaRPr sz="1200">
              <a:solidFill>
                <a:srgbClr val="1B1B1B"/>
              </a:solidFill>
              <a:highlight>
                <a:srgbClr val="FFFFFF"/>
              </a:highlight>
              <a:latin typeface="Roboto"/>
              <a:ea typeface="Roboto"/>
              <a:cs typeface="Roboto"/>
              <a:sym typeface="Roboto"/>
            </a:endParaRPr>
          </a:p>
          <a:p>
            <a:pPr indent="-304800" lvl="0" marL="457200" rtl="0" algn="l">
              <a:spcBef>
                <a:spcPts val="0"/>
              </a:spcBef>
              <a:spcAft>
                <a:spcPts val="0"/>
              </a:spcAft>
              <a:buClr>
                <a:srgbClr val="1B1B1B"/>
              </a:buClr>
              <a:buSzPts val="1200"/>
              <a:buFont typeface="Roboto"/>
              <a:buChar char="●"/>
            </a:pPr>
            <a:r>
              <a:rPr lang="en" sz="1200">
                <a:solidFill>
                  <a:srgbClr val="1B1B1B"/>
                </a:solidFill>
                <a:highlight>
                  <a:srgbClr val="FFFFFF"/>
                </a:highlight>
                <a:latin typeface="Roboto"/>
                <a:ea typeface="Roboto"/>
                <a:cs typeface="Roboto"/>
                <a:sym typeface="Roboto"/>
              </a:rPr>
              <a:t>Component files: A website is made up of many different files, which are like the different parts of the goods you buy from the shop. These files come in two main types:</a:t>
            </a:r>
            <a:endParaRPr sz="1200">
              <a:solidFill>
                <a:srgbClr val="1B1B1B"/>
              </a:solidFill>
              <a:highlight>
                <a:srgbClr val="FFFFFF"/>
              </a:highlight>
              <a:latin typeface="Roboto"/>
              <a:ea typeface="Roboto"/>
              <a:cs typeface="Roboto"/>
              <a:sym typeface="Roboto"/>
            </a:endParaRPr>
          </a:p>
          <a:p>
            <a:pPr indent="-304800" lvl="1" marL="914400" rtl="0" algn="l">
              <a:spcBef>
                <a:spcPts val="0"/>
              </a:spcBef>
              <a:spcAft>
                <a:spcPts val="0"/>
              </a:spcAft>
              <a:buClr>
                <a:srgbClr val="1B1B1B"/>
              </a:buClr>
              <a:buSzPts val="1200"/>
              <a:buFont typeface="Roboto"/>
              <a:buChar char="○"/>
            </a:pPr>
            <a:r>
              <a:rPr lang="en" sz="1200">
                <a:solidFill>
                  <a:srgbClr val="1B1B1B"/>
                </a:solidFill>
                <a:highlight>
                  <a:srgbClr val="FFFFFF"/>
                </a:highlight>
                <a:latin typeface="Roboto"/>
                <a:ea typeface="Roboto"/>
                <a:cs typeface="Roboto"/>
                <a:sym typeface="Roboto"/>
              </a:rPr>
              <a:t>Code files: Websites are built primarily from HTML, CSS, and JavaScript, though you'll meet other technologies a bit later.</a:t>
            </a:r>
            <a:endParaRPr sz="1200">
              <a:solidFill>
                <a:srgbClr val="1B1B1B"/>
              </a:solidFill>
              <a:highlight>
                <a:srgbClr val="FFFFFF"/>
              </a:highlight>
              <a:latin typeface="Roboto"/>
              <a:ea typeface="Roboto"/>
              <a:cs typeface="Roboto"/>
              <a:sym typeface="Roboto"/>
            </a:endParaRPr>
          </a:p>
          <a:p>
            <a:pPr indent="-304800" lvl="1" marL="914400" rtl="0" algn="l">
              <a:spcBef>
                <a:spcPts val="0"/>
              </a:spcBef>
              <a:spcAft>
                <a:spcPts val="0"/>
              </a:spcAft>
              <a:buClr>
                <a:srgbClr val="1B1B1B"/>
              </a:buClr>
              <a:buSzPts val="1200"/>
              <a:buFont typeface="Roboto"/>
              <a:buChar char="○"/>
            </a:pPr>
            <a:r>
              <a:rPr lang="en" sz="1200">
                <a:solidFill>
                  <a:srgbClr val="1B1B1B"/>
                </a:solidFill>
                <a:highlight>
                  <a:srgbClr val="FFFFFF"/>
                </a:highlight>
                <a:latin typeface="Roboto"/>
                <a:ea typeface="Roboto"/>
                <a:cs typeface="Roboto"/>
                <a:sym typeface="Roboto"/>
              </a:rPr>
              <a:t>Assets: This is a collective name for all the other stuff that makes up a website, such as images, music, video, Word documents, and PDFs.</a:t>
            </a:r>
            <a:endParaRPr sz="1200">
              <a:solidFill>
                <a:srgbClr val="1B1B1B"/>
              </a:solidFill>
              <a:highlight>
                <a:srgbClr val="FFFFFF"/>
              </a:highlight>
              <a:latin typeface="Roboto"/>
              <a:ea typeface="Roboto"/>
              <a:cs typeface="Roboto"/>
              <a:sym typeface="Roboto"/>
            </a:endParaRPr>
          </a:p>
          <a:p>
            <a:pPr indent="0" lvl="0" marL="0" rtl="0" algn="l">
              <a:spcBef>
                <a:spcPts val="2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71050" y="9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Remember</a:t>
            </a:r>
            <a:endParaRPr/>
          </a:p>
        </p:txBody>
      </p:sp>
      <p:sp>
        <p:nvSpPr>
          <p:cNvPr id="97" name="Google Shape;97;p20"/>
          <p:cNvSpPr txBox="1"/>
          <p:nvPr>
            <p:ph idx="1" type="body"/>
          </p:nvPr>
        </p:nvSpPr>
        <p:spPr>
          <a:xfrm>
            <a:off x="311700" y="862250"/>
            <a:ext cx="8520600" cy="4020600"/>
          </a:xfrm>
          <a:prstGeom prst="rect">
            <a:avLst/>
          </a:prstGeom>
        </p:spPr>
        <p:txBody>
          <a:bodyPr anchorCtr="0" anchor="t" bIns="91425" lIns="91425" spcFirstLastPara="1" rIns="91425" wrap="square" tIns="91425">
            <a:normAutofit fontScale="70000" lnSpcReduction="20000"/>
          </a:bodyPr>
          <a:lstStyle/>
          <a:p>
            <a:pPr indent="-331660" lvl="0" marL="457200" rtl="0" algn="l">
              <a:spcBef>
                <a:spcPts val="0"/>
              </a:spcBef>
              <a:spcAft>
                <a:spcPts val="0"/>
              </a:spcAft>
              <a:buSzPct val="100000"/>
              <a:buChar char="★"/>
            </a:pPr>
            <a:r>
              <a:rPr b="1" lang="en" sz="2318"/>
              <a:t>Html</a:t>
            </a:r>
            <a:r>
              <a:rPr lang="en" sz="2318"/>
              <a:t>: tool we use to create a website</a:t>
            </a:r>
            <a:endParaRPr sz="2318"/>
          </a:p>
          <a:p>
            <a:pPr indent="0" lvl="0" marL="0" rtl="0" algn="l">
              <a:spcBef>
                <a:spcPts val="1200"/>
              </a:spcBef>
              <a:spcAft>
                <a:spcPts val="0"/>
              </a:spcAft>
              <a:buNone/>
            </a:pPr>
            <a:r>
              <a:rPr lang="en" sz="2318"/>
              <a:t>	 Simply given instruction to a computer</a:t>
            </a:r>
            <a:endParaRPr sz="2318"/>
          </a:p>
          <a:p>
            <a:pPr indent="457200" lvl="0" marL="0" rtl="0" algn="l">
              <a:spcBef>
                <a:spcPts val="1200"/>
              </a:spcBef>
              <a:spcAft>
                <a:spcPts val="0"/>
              </a:spcAft>
              <a:buNone/>
            </a:pPr>
            <a:r>
              <a:rPr lang="en" sz="2318"/>
              <a:t>Eg:</a:t>
            </a:r>
            <a:endParaRPr sz="2318"/>
          </a:p>
          <a:p>
            <a:pPr indent="457200" lvl="0" marL="457200" rtl="0" algn="l">
              <a:spcBef>
                <a:spcPts val="1200"/>
              </a:spcBef>
              <a:spcAft>
                <a:spcPts val="0"/>
              </a:spcAft>
              <a:buNone/>
            </a:pPr>
            <a:r>
              <a:rPr lang="en" sz="2318"/>
              <a:t>Instruction to </a:t>
            </a:r>
            <a:r>
              <a:rPr lang="en" sz="2318"/>
              <a:t>create</a:t>
            </a:r>
            <a:r>
              <a:rPr lang="en" sz="2318"/>
              <a:t> a button</a:t>
            </a:r>
            <a:endParaRPr sz="2318"/>
          </a:p>
          <a:p>
            <a:pPr indent="457200" lvl="0" marL="914400" rtl="0" algn="l">
              <a:spcBef>
                <a:spcPts val="1200"/>
              </a:spcBef>
              <a:spcAft>
                <a:spcPts val="0"/>
              </a:spcAft>
              <a:buNone/>
            </a:pPr>
            <a:r>
              <a:rPr lang="en" sz="2318"/>
              <a:t>&lt;button&gt;hello&lt;/button&gt; </a:t>
            </a:r>
            <a:endParaRPr sz="2553"/>
          </a:p>
          <a:p>
            <a:pPr indent="-331660" lvl="0" marL="457200" rtl="0" algn="l">
              <a:spcBef>
                <a:spcPts val="1200"/>
              </a:spcBef>
              <a:spcAft>
                <a:spcPts val="0"/>
              </a:spcAft>
              <a:buSzPct val="100000"/>
              <a:buChar char="★"/>
            </a:pPr>
            <a:r>
              <a:rPr b="1" lang="en" sz="2318"/>
              <a:t>Element: </a:t>
            </a:r>
            <a:r>
              <a:rPr lang="en" sz="2318"/>
              <a:t>element is just a generic term that we used for display on webpage</a:t>
            </a:r>
            <a:endParaRPr sz="2318"/>
          </a:p>
          <a:p>
            <a:pPr indent="-331660" lvl="0" marL="457200" rtl="0" algn="l">
              <a:spcBef>
                <a:spcPts val="0"/>
              </a:spcBef>
              <a:spcAft>
                <a:spcPts val="0"/>
              </a:spcAft>
              <a:buSzPct val="100000"/>
              <a:buChar char="★"/>
            </a:pPr>
            <a:r>
              <a:rPr b="1" lang="en" sz="2318"/>
              <a:t>Syntax:</a:t>
            </a:r>
            <a:r>
              <a:rPr lang="en" sz="2318"/>
              <a:t>rules for </a:t>
            </a:r>
            <a:r>
              <a:rPr lang="en" sz="2318"/>
              <a:t>writing</a:t>
            </a:r>
            <a:r>
              <a:rPr lang="en" sz="2318"/>
              <a:t> code</a:t>
            </a:r>
            <a:endParaRPr sz="2318"/>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305900"/>
            <a:ext cx="8520600" cy="466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Html tag:</a:t>
            </a:r>
            <a:r>
              <a:rPr lang="en"/>
              <a:t>every element consist of two tags </a:t>
            </a:r>
            <a:endParaRPr/>
          </a:p>
        </p:txBody>
      </p:sp>
      <p:pic>
        <p:nvPicPr>
          <p:cNvPr id="103" name="Google Shape;103;p21"/>
          <p:cNvPicPr preferRelativeResize="0"/>
          <p:nvPr/>
        </p:nvPicPr>
        <p:blipFill>
          <a:blip r:embed="rId3">
            <a:alphaModFix/>
          </a:blip>
          <a:stretch>
            <a:fillRect/>
          </a:stretch>
        </p:blipFill>
        <p:spPr>
          <a:xfrm>
            <a:off x="1238250" y="1563425"/>
            <a:ext cx="6667500" cy="291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