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6" r:id="rId38"/>
    <p:sldId id="297" r:id="rId39"/>
    <p:sldId id="298" r:id="rId40"/>
    <p:sldId id="29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4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9D30D4-DF1C-40AC-AD81-774B9EBF77A7}"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31880-4127-4BEA-923D-898D7D520676}" type="slidenum">
              <a:rPr lang="en-US" smtClean="0"/>
              <a:t>‹#›</a:t>
            </a:fld>
            <a:endParaRPr lang="en-US"/>
          </a:p>
        </p:txBody>
      </p:sp>
    </p:spTree>
    <p:extLst>
      <p:ext uri="{BB962C8B-B14F-4D97-AF65-F5344CB8AC3E}">
        <p14:creationId xmlns:p14="http://schemas.microsoft.com/office/powerpoint/2010/main" val="380019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9D30D4-DF1C-40AC-AD81-774B9EBF77A7}"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31880-4127-4BEA-923D-898D7D520676}" type="slidenum">
              <a:rPr lang="en-US" smtClean="0"/>
              <a:t>‹#›</a:t>
            </a:fld>
            <a:endParaRPr lang="en-US"/>
          </a:p>
        </p:txBody>
      </p:sp>
    </p:spTree>
    <p:extLst>
      <p:ext uri="{BB962C8B-B14F-4D97-AF65-F5344CB8AC3E}">
        <p14:creationId xmlns:p14="http://schemas.microsoft.com/office/powerpoint/2010/main" val="395398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9D30D4-DF1C-40AC-AD81-774B9EBF77A7}"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31880-4127-4BEA-923D-898D7D520676}" type="slidenum">
              <a:rPr lang="en-US" smtClean="0"/>
              <a:t>‹#›</a:t>
            </a:fld>
            <a:endParaRPr lang="en-US"/>
          </a:p>
        </p:txBody>
      </p:sp>
    </p:spTree>
    <p:extLst>
      <p:ext uri="{BB962C8B-B14F-4D97-AF65-F5344CB8AC3E}">
        <p14:creationId xmlns:p14="http://schemas.microsoft.com/office/powerpoint/2010/main" val="156349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9D30D4-DF1C-40AC-AD81-774B9EBF77A7}"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31880-4127-4BEA-923D-898D7D520676}" type="slidenum">
              <a:rPr lang="en-US" smtClean="0"/>
              <a:t>‹#›</a:t>
            </a:fld>
            <a:endParaRPr lang="en-US"/>
          </a:p>
        </p:txBody>
      </p:sp>
    </p:spTree>
    <p:extLst>
      <p:ext uri="{BB962C8B-B14F-4D97-AF65-F5344CB8AC3E}">
        <p14:creationId xmlns:p14="http://schemas.microsoft.com/office/powerpoint/2010/main" val="2536904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9D30D4-DF1C-40AC-AD81-774B9EBF77A7}"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31880-4127-4BEA-923D-898D7D520676}" type="slidenum">
              <a:rPr lang="en-US" smtClean="0"/>
              <a:t>‹#›</a:t>
            </a:fld>
            <a:endParaRPr lang="en-US"/>
          </a:p>
        </p:txBody>
      </p:sp>
    </p:spTree>
    <p:extLst>
      <p:ext uri="{BB962C8B-B14F-4D97-AF65-F5344CB8AC3E}">
        <p14:creationId xmlns:p14="http://schemas.microsoft.com/office/powerpoint/2010/main" val="4117062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9D30D4-DF1C-40AC-AD81-774B9EBF77A7}"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31880-4127-4BEA-923D-898D7D520676}" type="slidenum">
              <a:rPr lang="en-US" smtClean="0"/>
              <a:t>‹#›</a:t>
            </a:fld>
            <a:endParaRPr lang="en-US"/>
          </a:p>
        </p:txBody>
      </p:sp>
    </p:spTree>
    <p:extLst>
      <p:ext uri="{BB962C8B-B14F-4D97-AF65-F5344CB8AC3E}">
        <p14:creationId xmlns:p14="http://schemas.microsoft.com/office/powerpoint/2010/main" val="3687758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9D30D4-DF1C-40AC-AD81-774B9EBF77A7}" type="datetimeFigureOut">
              <a:rPr lang="en-US" smtClean="0"/>
              <a:t>12/21/2020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031880-4127-4BEA-923D-898D7D520676}" type="slidenum">
              <a:rPr lang="en-US" smtClean="0"/>
              <a:t>‹#›</a:t>
            </a:fld>
            <a:endParaRPr lang="en-US"/>
          </a:p>
        </p:txBody>
      </p:sp>
    </p:spTree>
    <p:extLst>
      <p:ext uri="{BB962C8B-B14F-4D97-AF65-F5344CB8AC3E}">
        <p14:creationId xmlns:p14="http://schemas.microsoft.com/office/powerpoint/2010/main" val="2151555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9D30D4-DF1C-40AC-AD81-774B9EBF77A7}" type="datetimeFigureOut">
              <a:rPr lang="en-US" smtClean="0"/>
              <a:t>12/21/2020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031880-4127-4BEA-923D-898D7D520676}" type="slidenum">
              <a:rPr lang="en-US" smtClean="0"/>
              <a:t>‹#›</a:t>
            </a:fld>
            <a:endParaRPr lang="en-US"/>
          </a:p>
        </p:txBody>
      </p:sp>
    </p:spTree>
    <p:extLst>
      <p:ext uri="{BB962C8B-B14F-4D97-AF65-F5344CB8AC3E}">
        <p14:creationId xmlns:p14="http://schemas.microsoft.com/office/powerpoint/2010/main" val="965703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9D30D4-DF1C-40AC-AD81-774B9EBF77A7}" type="datetimeFigureOut">
              <a:rPr lang="en-US" smtClean="0"/>
              <a:t>12/21/2020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031880-4127-4BEA-923D-898D7D520676}" type="slidenum">
              <a:rPr lang="en-US" smtClean="0"/>
              <a:t>‹#›</a:t>
            </a:fld>
            <a:endParaRPr lang="en-US"/>
          </a:p>
        </p:txBody>
      </p:sp>
    </p:spTree>
    <p:extLst>
      <p:ext uri="{BB962C8B-B14F-4D97-AF65-F5344CB8AC3E}">
        <p14:creationId xmlns:p14="http://schemas.microsoft.com/office/powerpoint/2010/main" val="2670779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D30D4-DF1C-40AC-AD81-774B9EBF77A7}"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31880-4127-4BEA-923D-898D7D520676}" type="slidenum">
              <a:rPr lang="en-US" smtClean="0"/>
              <a:t>‹#›</a:t>
            </a:fld>
            <a:endParaRPr lang="en-US"/>
          </a:p>
        </p:txBody>
      </p:sp>
    </p:spTree>
    <p:extLst>
      <p:ext uri="{BB962C8B-B14F-4D97-AF65-F5344CB8AC3E}">
        <p14:creationId xmlns:p14="http://schemas.microsoft.com/office/powerpoint/2010/main" val="1873890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D30D4-DF1C-40AC-AD81-774B9EBF77A7}"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31880-4127-4BEA-923D-898D7D520676}" type="slidenum">
              <a:rPr lang="en-US" smtClean="0"/>
              <a:t>‹#›</a:t>
            </a:fld>
            <a:endParaRPr lang="en-US"/>
          </a:p>
        </p:txBody>
      </p:sp>
    </p:spTree>
    <p:extLst>
      <p:ext uri="{BB962C8B-B14F-4D97-AF65-F5344CB8AC3E}">
        <p14:creationId xmlns:p14="http://schemas.microsoft.com/office/powerpoint/2010/main" val="369726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9D30D4-DF1C-40AC-AD81-774B9EBF77A7}" type="datetimeFigureOut">
              <a:rPr lang="en-US" smtClean="0"/>
              <a:t>12/21/2020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031880-4127-4BEA-923D-898D7D520676}" type="slidenum">
              <a:rPr lang="en-US" smtClean="0"/>
              <a:t>‹#›</a:t>
            </a:fld>
            <a:endParaRPr lang="en-US"/>
          </a:p>
        </p:txBody>
      </p:sp>
    </p:spTree>
    <p:extLst>
      <p:ext uri="{BB962C8B-B14F-4D97-AF65-F5344CB8AC3E}">
        <p14:creationId xmlns:p14="http://schemas.microsoft.com/office/powerpoint/2010/main" val="4098720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File Handling in python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60721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After closing the file, we cannot perform any operation in the file. The file needs to be properly closed. If any exception occurs while performing some operations in the file then the program terminates without closing the file.</a:t>
            </a:r>
          </a:p>
          <a:p>
            <a:r>
              <a:rPr lang="en-US" dirty="0"/>
              <a:t>We should use the following method to overcome such type of problem.</a:t>
            </a:r>
          </a:p>
        </p:txBody>
      </p:sp>
    </p:spTree>
    <p:extLst>
      <p:ext uri="{BB962C8B-B14F-4D97-AF65-F5344CB8AC3E}">
        <p14:creationId xmlns:p14="http://schemas.microsoft.com/office/powerpoint/2010/main" val="525718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try</a:t>
            </a:r>
            <a:r>
              <a:rPr lang="en-US" dirty="0"/>
              <a:t>:  </a:t>
            </a:r>
          </a:p>
          <a:p>
            <a:r>
              <a:rPr lang="en-US" dirty="0"/>
              <a:t>   </a:t>
            </a:r>
            <a:r>
              <a:rPr lang="en-US" dirty="0" err="1"/>
              <a:t>fileptr</a:t>
            </a:r>
            <a:r>
              <a:rPr lang="en-US" dirty="0"/>
              <a:t> = open("file.txt")  </a:t>
            </a:r>
          </a:p>
          <a:p>
            <a:r>
              <a:rPr lang="en-US" dirty="0"/>
              <a:t>   # perform file operations  </a:t>
            </a:r>
          </a:p>
          <a:p>
            <a:r>
              <a:rPr lang="en-US" b="1" dirty="0"/>
              <a:t>finally</a:t>
            </a:r>
            <a:r>
              <a:rPr lang="en-US" dirty="0"/>
              <a:t>:  </a:t>
            </a:r>
          </a:p>
          <a:p>
            <a:r>
              <a:rPr lang="en-US" dirty="0"/>
              <a:t>   </a:t>
            </a:r>
            <a:r>
              <a:rPr lang="en-US" dirty="0" err="1"/>
              <a:t>fileptr.close</a:t>
            </a:r>
            <a:r>
              <a:rPr lang="en-US" dirty="0"/>
              <a:t>()  </a:t>
            </a:r>
          </a:p>
        </p:txBody>
      </p:sp>
    </p:spTree>
    <p:extLst>
      <p:ext uri="{BB962C8B-B14F-4D97-AF65-F5344CB8AC3E}">
        <p14:creationId xmlns:p14="http://schemas.microsoft.com/office/powerpoint/2010/main" val="2083889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with statement</a:t>
            </a:r>
          </a:p>
        </p:txBody>
      </p:sp>
      <p:sp>
        <p:nvSpPr>
          <p:cNvPr id="3" name="Content Placeholder 2"/>
          <p:cNvSpPr>
            <a:spLocks noGrp="1"/>
          </p:cNvSpPr>
          <p:nvPr>
            <p:ph idx="1"/>
          </p:nvPr>
        </p:nvSpPr>
        <p:spPr/>
        <p:txBody>
          <a:bodyPr/>
          <a:lstStyle/>
          <a:p>
            <a:r>
              <a:rPr lang="en-US" dirty="0"/>
              <a:t>It is used in the scenario where a pair of statements is to be executed with a block of code in between</a:t>
            </a:r>
            <a:r>
              <a:rPr lang="en-US" dirty="0" smtClean="0"/>
              <a:t>.</a:t>
            </a:r>
          </a:p>
          <a:p>
            <a:r>
              <a:rPr lang="en-US" dirty="0"/>
              <a:t>The syntax to open a file using with the statement is given below.</a:t>
            </a:r>
          </a:p>
          <a:p>
            <a:r>
              <a:rPr lang="en-US" dirty="0"/>
              <a:t>with open(&lt;file name&gt;, &lt;access mode&gt;) as &lt;file-pointer&gt;:    </a:t>
            </a:r>
          </a:p>
          <a:p>
            <a:r>
              <a:rPr lang="en-US" dirty="0"/>
              <a:t>    #statement suite </a:t>
            </a:r>
          </a:p>
          <a:p>
            <a:endParaRPr lang="en-US" dirty="0"/>
          </a:p>
        </p:txBody>
      </p:sp>
    </p:spTree>
    <p:extLst>
      <p:ext uri="{BB962C8B-B14F-4D97-AF65-F5344CB8AC3E}">
        <p14:creationId xmlns:p14="http://schemas.microsoft.com/office/powerpoint/2010/main" val="1894985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advantage of using with statement is that it provides the guarantee to close the file regardless of how the nested block exits.</a:t>
            </a:r>
          </a:p>
          <a:p>
            <a:r>
              <a:rPr lang="en-US" dirty="0"/>
              <a:t>It is always suggestible to use the </a:t>
            </a:r>
            <a:r>
              <a:rPr lang="en-US" b="1" dirty="0"/>
              <a:t>with</a:t>
            </a:r>
            <a:r>
              <a:rPr lang="en-US" dirty="0"/>
              <a:t> statement in the case of files because, if the break, return, or exception occurs in the nested block of code then it automatically closes the file, we don't need to write the </a:t>
            </a:r>
            <a:r>
              <a:rPr lang="en-US" b="1" dirty="0"/>
              <a:t>close()</a:t>
            </a:r>
            <a:r>
              <a:rPr lang="en-US" dirty="0"/>
              <a:t> function. It doesn't let the file to corrupt.</a:t>
            </a:r>
          </a:p>
        </p:txBody>
      </p:sp>
    </p:spTree>
    <p:extLst>
      <p:ext uri="{BB962C8B-B14F-4D97-AF65-F5344CB8AC3E}">
        <p14:creationId xmlns:p14="http://schemas.microsoft.com/office/powerpoint/2010/main" val="19351701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the file</a:t>
            </a:r>
          </a:p>
        </p:txBody>
      </p:sp>
      <p:sp>
        <p:nvSpPr>
          <p:cNvPr id="3" name="Content Placeholder 2"/>
          <p:cNvSpPr>
            <a:spLocks noGrp="1"/>
          </p:cNvSpPr>
          <p:nvPr>
            <p:ph idx="1"/>
          </p:nvPr>
        </p:nvSpPr>
        <p:spPr/>
        <p:txBody>
          <a:bodyPr/>
          <a:lstStyle/>
          <a:p>
            <a:r>
              <a:rPr lang="en-US" dirty="0"/>
              <a:t>To write some text to a file, we need to open the file using the open method with one of the following access modes.</a:t>
            </a:r>
          </a:p>
          <a:p>
            <a:r>
              <a:rPr lang="en-US" b="1" dirty="0"/>
              <a:t>w:</a:t>
            </a:r>
            <a:r>
              <a:rPr lang="en-US" dirty="0"/>
              <a:t> It will overwrite the file if any file exists. The file pointer is at the beginning of the file.</a:t>
            </a:r>
          </a:p>
          <a:p>
            <a:r>
              <a:rPr lang="en-US" b="1" dirty="0"/>
              <a:t>a:</a:t>
            </a:r>
            <a:r>
              <a:rPr lang="en-US" dirty="0"/>
              <a:t> It will append the existing file. The file pointer is at the end of the file. It creates a new file if no file exists.</a:t>
            </a:r>
          </a:p>
          <a:p>
            <a:r>
              <a:rPr lang="en-US" dirty="0"/>
              <a:t>Consider the following example.</a:t>
            </a:r>
          </a:p>
        </p:txBody>
      </p:sp>
    </p:spTree>
    <p:extLst>
      <p:ext uri="{BB962C8B-B14F-4D97-AF65-F5344CB8AC3E}">
        <p14:creationId xmlns:p14="http://schemas.microsoft.com/office/powerpoint/2010/main" val="42578650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 open the file.txt in append mode. Create a new file if no such file exists.  </a:t>
            </a:r>
          </a:p>
          <a:p>
            <a:r>
              <a:rPr lang="en-US" dirty="0" err="1"/>
              <a:t>fileptr</a:t>
            </a:r>
            <a:r>
              <a:rPr lang="en-US" dirty="0"/>
              <a:t> = open("file2.txt", "w")  </a:t>
            </a:r>
          </a:p>
          <a:p>
            <a:r>
              <a:rPr lang="en-US" dirty="0"/>
              <a:t>  </a:t>
            </a:r>
          </a:p>
          <a:p>
            <a:r>
              <a:rPr lang="en-US" dirty="0"/>
              <a:t># appending the content to the file  </a:t>
            </a:r>
          </a:p>
          <a:p>
            <a:r>
              <a:rPr lang="en-US" dirty="0" err="1"/>
              <a:t>fileptr.write</a:t>
            </a:r>
            <a:r>
              <a:rPr lang="en-US" dirty="0"/>
              <a:t>('''''Python is the modern day language. It makes things so simple. </a:t>
            </a:r>
          </a:p>
          <a:p>
            <a:r>
              <a:rPr lang="en-US" dirty="0"/>
              <a:t>It is the fastest-growing programing language''')  </a:t>
            </a:r>
          </a:p>
          <a:p>
            <a:r>
              <a:rPr lang="en-US" dirty="0"/>
              <a:t>  </a:t>
            </a:r>
          </a:p>
          <a:p>
            <a:r>
              <a:rPr lang="en-US" dirty="0"/>
              <a:t># closing the opened the file  </a:t>
            </a:r>
          </a:p>
          <a:p>
            <a:r>
              <a:rPr lang="en-US" dirty="0" err="1"/>
              <a:t>fileptr.close</a:t>
            </a:r>
            <a:r>
              <a:rPr lang="en-US" dirty="0"/>
              <a:t>()  </a:t>
            </a:r>
          </a:p>
        </p:txBody>
      </p:sp>
    </p:spTree>
    <p:extLst>
      <p:ext uri="{BB962C8B-B14F-4D97-AF65-F5344CB8AC3E}">
        <p14:creationId xmlns:p14="http://schemas.microsoft.com/office/powerpoint/2010/main" val="27256340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Example 2</a:t>
            </a:r>
          </a:p>
          <a:p>
            <a:r>
              <a:rPr lang="en-US" dirty="0"/>
              <a:t>#open the file.txt in write mode.    </a:t>
            </a:r>
          </a:p>
          <a:p>
            <a:r>
              <a:rPr lang="en-US" dirty="0" err="1"/>
              <a:t>fileptr</a:t>
            </a:r>
            <a:r>
              <a:rPr lang="en-US" dirty="0"/>
              <a:t> = open("file2.txt","a")  </a:t>
            </a:r>
          </a:p>
          <a:p>
            <a:r>
              <a:rPr lang="en-US" dirty="0"/>
              <a:t>    </a:t>
            </a:r>
          </a:p>
          <a:p>
            <a:r>
              <a:rPr lang="en-US" dirty="0"/>
              <a:t>#overwriting the content of the file    </a:t>
            </a:r>
          </a:p>
          <a:p>
            <a:r>
              <a:rPr lang="en-US" dirty="0" err="1"/>
              <a:t>fileptr.write</a:t>
            </a:r>
            <a:r>
              <a:rPr lang="en-US" dirty="0"/>
              <a:t>(" Python has an easy syntax and user-friendly interaction.")    </a:t>
            </a:r>
          </a:p>
          <a:p>
            <a:r>
              <a:rPr lang="en-US" dirty="0"/>
              <a:t>      </a:t>
            </a:r>
          </a:p>
          <a:p>
            <a:r>
              <a:rPr lang="en-US" dirty="0"/>
              <a:t>#closing the opened file     </a:t>
            </a:r>
          </a:p>
          <a:p>
            <a:r>
              <a:rPr lang="en-US" dirty="0" err="1"/>
              <a:t>fileptr.close</a:t>
            </a:r>
            <a:r>
              <a:rPr lang="en-US" dirty="0"/>
              <a:t>()  </a:t>
            </a:r>
          </a:p>
        </p:txBody>
      </p:sp>
    </p:spTree>
    <p:extLst>
      <p:ext uri="{BB962C8B-B14F-4D97-AF65-F5344CB8AC3E}">
        <p14:creationId xmlns:p14="http://schemas.microsoft.com/office/powerpoint/2010/main" val="7862727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We can see that the content of the file is modified. We have opened the file in </a:t>
            </a:r>
            <a:r>
              <a:rPr lang="en-US" b="1" dirty="0"/>
              <a:t>a</a:t>
            </a:r>
            <a:r>
              <a:rPr lang="en-US" dirty="0"/>
              <a:t> mode and it appended the content in the existing </a:t>
            </a:r>
            <a:r>
              <a:rPr lang="en-US" b="1" dirty="0"/>
              <a:t>file2.txt</a:t>
            </a:r>
            <a:r>
              <a:rPr lang="en-US" dirty="0"/>
              <a:t>.</a:t>
            </a:r>
          </a:p>
          <a:p>
            <a:r>
              <a:rPr lang="en-US" dirty="0"/>
              <a:t>To read a file using the Python script, the Python provides the </a:t>
            </a:r>
            <a:r>
              <a:rPr lang="en-US" b="1" dirty="0"/>
              <a:t>read()</a:t>
            </a:r>
            <a:r>
              <a:rPr lang="en-US" dirty="0"/>
              <a:t> method. The </a:t>
            </a:r>
            <a:r>
              <a:rPr lang="en-US" b="1" dirty="0"/>
              <a:t>read()</a:t>
            </a:r>
            <a:r>
              <a:rPr lang="en-US" dirty="0"/>
              <a:t> method reads a string from the file. It can read the data in the text as well as a binary format.</a:t>
            </a:r>
          </a:p>
          <a:p>
            <a:r>
              <a:rPr lang="en-US" dirty="0"/>
              <a:t>The syntax of the </a:t>
            </a:r>
            <a:r>
              <a:rPr lang="en-US" b="1" dirty="0"/>
              <a:t>read()</a:t>
            </a:r>
            <a:r>
              <a:rPr lang="en-US" dirty="0"/>
              <a:t> method is given below.</a:t>
            </a:r>
          </a:p>
          <a:p>
            <a:r>
              <a:rPr lang="en-US" b="1" dirty="0"/>
              <a:t>Syntax:</a:t>
            </a:r>
            <a:endParaRPr lang="en-US" dirty="0"/>
          </a:p>
          <a:p>
            <a:r>
              <a:rPr lang="en-US" dirty="0" err="1"/>
              <a:t>fileobj.read</a:t>
            </a:r>
            <a:r>
              <a:rPr lang="en-US" dirty="0"/>
              <a:t>(&lt;count&gt;)    </a:t>
            </a:r>
          </a:p>
          <a:p>
            <a:r>
              <a:rPr lang="en-US" dirty="0"/>
              <a:t>Here, the count is the number of bytes to be read from the file starting from the beginning of the file. If the count is not specified, then it may read the content of the file until the end.</a:t>
            </a:r>
          </a:p>
          <a:p>
            <a:r>
              <a:rPr lang="en-US" dirty="0"/>
              <a:t>Consider the following example.</a:t>
            </a:r>
          </a:p>
        </p:txBody>
      </p:sp>
    </p:spTree>
    <p:extLst>
      <p:ext uri="{BB962C8B-B14F-4D97-AF65-F5344CB8AC3E}">
        <p14:creationId xmlns:p14="http://schemas.microsoft.com/office/powerpoint/2010/main" val="10241931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#open the file.txt in read mode. causes error if no such file exists.    </a:t>
            </a:r>
          </a:p>
          <a:p>
            <a:r>
              <a:rPr lang="en-US" dirty="0" err="1"/>
              <a:t>fileptr</a:t>
            </a:r>
            <a:r>
              <a:rPr lang="en-US" dirty="0"/>
              <a:t> = open("file2.txt","r")  </a:t>
            </a:r>
          </a:p>
          <a:p>
            <a:r>
              <a:rPr lang="en-US" dirty="0"/>
              <a:t>#stores all the data of the file into the variable content    </a:t>
            </a:r>
          </a:p>
          <a:p>
            <a:r>
              <a:rPr lang="en-US" dirty="0"/>
              <a:t>content = </a:t>
            </a:r>
            <a:r>
              <a:rPr lang="en-US" dirty="0" err="1"/>
              <a:t>fileptr.read</a:t>
            </a:r>
            <a:r>
              <a:rPr lang="en-US" dirty="0"/>
              <a:t>(10)   </a:t>
            </a:r>
          </a:p>
          <a:p>
            <a:r>
              <a:rPr lang="en-US" dirty="0"/>
              <a:t># prints the type of the data stored in the file    </a:t>
            </a:r>
          </a:p>
          <a:p>
            <a:r>
              <a:rPr lang="en-US" b="1" dirty="0"/>
              <a:t>print</a:t>
            </a:r>
            <a:r>
              <a:rPr lang="en-US" dirty="0"/>
              <a:t>(type(content))      </a:t>
            </a:r>
          </a:p>
          <a:p>
            <a:r>
              <a:rPr lang="en-US" dirty="0"/>
              <a:t>#prints the content of the file    </a:t>
            </a:r>
          </a:p>
          <a:p>
            <a:r>
              <a:rPr lang="en-US" b="1" dirty="0"/>
              <a:t>print</a:t>
            </a:r>
            <a:r>
              <a:rPr lang="en-US" dirty="0"/>
              <a:t>(content)       </a:t>
            </a:r>
          </a:p>
          <a:p>
            <a:r>
              <a:rPr lang="en-US" dirty="0"/>
              <a:t>#closes the opened file    </a:t>
            </a:r>
          </a:p>
          <a:p>
            <a:r>
              <a:rPr lang="en-US" dirty="0" err="1"/>
              <a:t>fileptr.close</a:t>
            </a:r>
            <a:r>
              <a:rPr lang="en-US" dirty="0"/>
              <a:t>() </a:t>
            </a:r>
          </a:p>
        </p:txBody>
      </p:sp>
    </p:spTree>
    <p:extLst>
      <p:ext uri="{BB962C8B-B14F-4D97-AF65-F5344CB8AC3E}">
        <p14:creationId xmlns:p14="http://schemas.microsoft.com/office/powerpoint/2010/main" val="2096923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the above code, we have read the content of </a:t>
            </a:r>
            <a:r>
              <a:rPr lang="en-US" b="1" dirty="0"/>
              <a:t>file2.txt</a:t>
            </a:r>
            <a:r>
              <a:rPr lang="en-US" dirty="0"/>
              <a:t> by using the </a:t>
            </a:r>
            <a:r>
              <a:rPr lang="en-US" b="1" dirty="0"/>
              <a:t>read()</a:t>
            </a:r>
            <a:r>
              <a:rPr lang="en-US" dirty="0"/>
              <a:t> function. We have passed count value as ten which means it will read the first ten characters from the file.</a:t>
            </a:r>
          </a:p>
          <a:p>
            <a:r>
              <a:rPr lang="en-US" dirty="0"/>
              <a:t>If we use the following line, then it will print all content of the file.</a:t>
            </a:r>
          </a:p>
          <a:p>
            <a:r>
              <a:rPr lang="en-US" dirty="0"/>
              <a:t>content = </a:t>
            </a:r>
            <a:r>
              <a:rPr lang="en-US" dirty="0" err="1"/>
              <a:t>fileptr.read</a:t>
            </a:r>
            <a:r>
              <a:rPr lang="en-US" dirty="0"/>
              <a:t>()  </a:t>
            </a:r>
          </a:p>
          <a:p>
            <a:r>
              <a:rPr lang="en-US" b="1" dirty="0"/>
              <a:t>print</a:t>
            </a:r>
            <a:r>
              <a:rPr lang="en-US" dirty="0"/>
              <a:t>(content)   </a:t>
            </a:r>
          </a:p>
        </p:txBody>
      </p:sp>
    </p:spTree>
    <p:extLst>
      <p:ext uri="{BB962C8B-B14F-4D97-AF65-F5344CB8AC3E}">
        <p14:creationId xmlns:p14="http://schemas.microsoft.com/office/powerpoint/2010/main" val="30984101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Python, files are treated in two modes as text or binary. The file may be in the text or binary format, and each line of a file is ended with the special character</a:t>
            </a:r>
            <a:r>
              <a:rPr lang="en-US" dirty="0" smtClean="0"/>
              <a:t>.</a:t>
            </a:r>
          </a:p>
          <a:p>
            <a:endParaRPr lang="en-US" dirty="0"/>
          </a:p>
          <a:p>
            <a:r>
              <a:rPr lang="en-US" dirty="0"/>
              <a:t>a file operation can be done in the following order.</a:t>
            </a:r>
          </a:p>
          <a:p>
            <a:r>
              <a:rPr lang="en-US" dirty="0"/>
              <a:t>Open a file</a:t>
            </a:r>
          </a:p>
          <a:p>
            <a:r>
              <a:rPr lang="en-US" dirty="0"/>
              <a:t>Read or write - Performing operation</a:t>
            </a:r>
          </a:p>
          <a:p>
            <a:r>
              <a:rPr lang="en-US" dirty="0"/>
              <a:t>Close the file</a:t>
            </a:r>
          </a:p>
          <a:p>
            <a:endParaRPr lang="en-US" dirty="0"/>
          </a:p>
        </p:txBody>
      </p:sp>
    </p:spTree>
    <p:extLst>
      <p:ext uri="{BB962C8B-B14F-4D97-AF65-F5344CB8AC3E}">
        <p14:creationId xmlns:p14="http://schemas.microsoft.com/office/powerpoint/2010/main" val="763494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file through for loop</a:t>
            </a:r>
          </a:p>
        </p:txBody>
      </p:sp>
      <p:sp>
        <p:nvSpPr>
          <p:cNvPr id="3" name="Content Placeholder 2"/>
          <p:cNvSpPr>
            <a:spLocks noGrp="1"/>
          </p:cNvSpPr>
          <p:nvPr>
            <p:ph idx="1"/>
          </p:nvPr>
        </p:nvSpPr>
        <p:spPr/>
        <p:txBody>
          <a:bodyPr/>
          <a:lstStyle/>
          <a:p>
            <a:r>
              <a:rPr lang="en-US" dirty="0"/>
              <a:t>We can read the file using for loop. Consider the following example.</a:t>
            </a:r>
          </a:p>
          <a:p>
            <a:r>
              <a:rPr lang="en-US" dirty="0"/>
              <a:t>#open the file.txt in read mode. causes an error if no such file exists.    </a:t>
            </a:r>
          </a:p>
          <a:p>
            <a:r>
              <a:rPr lang="en-US" dirty="0" err="1"/>
              <a:t>fileptr</a:t>
            </a:r>
            <a:r>
              <a:rPr lang="en-US" dirty="0"/>
              <a:t> = open("file2.txt","r");     </a:t>
            </a:r>
          </a:p>
          <a:p>
            <a:r>
              <a:rPr lang="en-US" dirty="0"/>
              <a:t>#running a for loop     </a:t>
            </a:r>
          </a:p>
          <a:p>
            <a:r>
              <a:rPr lang="en-US" b="1" dirty="0"/>
              <a:t>for</a:t>
            </a:r>
            <a:r>
              <a:rPr lang="en-US" dirty="0"/>
              <a:t> </a:t>
            </a:r>
            <a:r>
              <a:rPr lang="en-US" dirty="0" err="1"/>
              <a:t>i</a:t>
            </a:r>
            <a:r>
              <a:rPr lang="en-US" dirty="0"/>
              <a:t> </a:t>
            </a:r>
            <a:r>
              <a:rPr lang="en-US" b="1" dirty="0"/>
              <a:t>in</a:t>
            </a:r>
            <a:r>
              <a:rPr lang="en-US" dirty="0"/>
              <a:t> </a:t>
            </a:r>
            <a:r>
              <a:rPr lang="en-US" dirty="0" err="1"/>
              <a:t>fileptr</a:t>
            </a:r>
            <a:r>
              <a:rPr lang="en-US" dirty="0"/>
              <a:t>:    </a:t>
            </a:r>
          </a:p>
          <a:p>
            <a:r>
              <a:rPr lang="en-US" dirty="0"/>
              <a:t>    </a:t>
            </a:r>
            <a:r>
              <a:rPr lang="en-US" b="1" dirty="0"/>
              <a:t>print</a:t>
            </a:r>
            <a:r>
              <a:rPr lang="en-US" dirty="0"/>
              <a:t>(</a:t>
            </a:r>
            <a:r>
              <a:rPr lang="en-US" dirty="0" err="1"/>
              <a:t>i</a:t>
            </a:r>
            <a:r>
              <a:rPr lang="en-US" dirty="0"/>
              <a:t>) # </a:t>
            </a:r>
            <a:r>
              <a:rPr lang="en-US" dirty="0" err="1"/>
              <a:t>i</a:t>
            </a:r>
            <a:r>
              <a:rPr lang="en-US" dirty="0"/>
              <a:t> contains each line of the file</a:t>
            </a:r>
          </a:p>
        </p:txBody>
      </p:sp>
    </p:spTree>
    <p:extLst>
      <p:ext uri="{BB962C8B-B14F-4D97-AF65-F5344CB8AC3E}">
        <p14:creationId xmlns:p14="http://schemas.microsoft.com/office/powerpoint/2010/main" val="2016839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Lines of the file</a:t>
            </a:r>
          </a:p>
        </p:txBody>
      </p:sp>
      <p:sp>
        <p:nvSpPr>
          <p:cNvPr id="3" name="Content Placeholder 2"/>
          <p:cNvSpPr>
            <a:spLocks noGrp="1"/>
          </p:cNvSpPr>
          <p:nvPr>
            <p:ph idx="1"/>
          </p:nvPr>
        </p:nvSpPr>
        <p:spPr/>
        <p:txBody>
          <a:bodyPr/>
          <a:lstStyle/>
          <a:p>
            <a:r>
              <a:rPr lang="en-US" dirty="0"/>
              <a:t>Python facilitates to read the file line by line by using a function </a:t>
            </a:r>
            <a:r>
              <a:rPr lang="en-US" b="1" dirty="0" err="1"/>
              <a:t>readline</a:t>
            </a:r>
            <a:r>
              <a:rPr lang="en-US" b="1" dirty="0"/>
              <a:t>()</a:t>
            </a:r>
            <a:r>
              <a:rPr lang="en-US" dirty="0"/>
              <a:t> method. The </a:t>
            </a:r>
            <a:r>
              <a:rPr lang="en-US" b="1" dirty="0" err="1"/>
              <a:t>readline</a:t>
            </a:r>
            <a:r>
              <a:rPr lang="en-US" b="1" dirty="0"/>
              <a:t>()</a:t>
            </a:r>
            <a:r>
              <a:rPr lang="en-US" dirty="0"/>
              <a:t> method reads the lines of the file from the beginning, i.e., if we use the </a:t>
            </a:r>
            <a:r>
              <a:rPr lang="en-US" dirty="0" err="1"/>
              <a:t>readline</a:t>
            </a:r>
            <a:r>
              <a:rPr lang="en-US" dirty="0"/>
              <a:t>() method two times, then we can get the first two lines of the file.</a:t>
            </a:r>
          </a:p>
          <a:p>
            <a:r>
              <a:rPr lang="en-US" dirty="0"/>
              <a:t>Consider the following example which contains a function </a:t>
            </a:r>
            <a:r>
              <a:rPr lang="en-US" b="1" dirty="0" err="1"/>
              <a:t>readline</a:t>
            </a:r>
            <a:r>
              <a:rPr lang="en-US" b="1" dirty="0"/>
              <a:t>()</a:t>
            </a:r>
            <a:r>
              <a:rPr lang="en-US" dirty="0"/>
              <a:t> that reads the first line of our file </a:t>
            </a:r>
            <a:r>
              <a:rPr lang="en-US" b="1" dirty="0"/>
              <a:t>"file2.txt"</a:t>
            </a:r>
            <a:r>
              <a:rPr lang="en-US" dirty="0"/>
              <a:t> containing three lines. Consider the following example.</a:t>
            </a:r>
          </a:p>
        </p:txBody>
      </p:sp>
      <p:pic>
        <p:nvPicPr>
          <p:cNvPr id="4097" name="Picture 1" descr="Python File Hand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248650" cy="180975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Python File Hand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2867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359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Example 1: Reading lines using </a:t>
            </a:r>
            <a:r>
              <a:rPr lang="en-US" dirty="0" err="1"/>
              <a:t>readline</a:t>
            </a:r>
            <a:r>
              <a:rPr lang="en-US" dirty="0"/>
              <a:t>() function</a:t>
            </a:r>
          </a:p>
          <a:p>
            <a:r>
              <a:rPr lang="en-US" dirty="0"/>
              <a:t>#open the file.txt in read mode. causes error if no such file exists.    </a:t>
            </a:r>
          </a:p>
          <a:p>
            <a:r>
              <a:rPr lang="en-US" dirty="0" err="1"/>
              <a:t>fileptr</a:t>
            </a:r>
            <a:r>
              <a:rPr lang="en-US" dirty="0"/>
              <a:t> = open("file2.txt","r");     </a:t>
            </a:r>
          </a:p>
          <a:p>
            <a:r>
              <a:rPr lang="en-US" dirty="0"/>
              <a:t>#stores all the data of the file into the variable content    </a:t>
            </a:r>
          </a:p>
          <a:p>
            <a:r>
              <a:rPr lang="en-US" dirty="0"/>
              <a:t>content = </a:t>
            </a:r>
            <a:r>
              <a:rPr lang="en-US" dirty="0" err="1"/>
              <a:t>fileptr.readline</a:t>
            </a:r>
            <a:r>
              <a:rPr lang="en-US" dirty="0"/>
              <a:t>()     </a:t>
            </a:r>
          </a:p>
          <a:p>
            <a:r>
              <a:rPr lang="en-US" dirty="0"/>
              <a:t>content1 = </a:t>
            </a:r>
            <a:r>
              <a:rPr lang="en-US" dirty="0" err="1"/>
              <a:t>fileptr.readline</a:t>
            </a:r>
            <a:r>
              <a:rPr lang="en-US" dirty="0"/>
              <a:t>()  </a:t>
            </a:r>
          </a:p>
          <a:p>
            <a:r>
              <a:rPr lang="en-US" dirty="0"/>
              <a:t>#prints the content of the file    </a:t>
            </a:r>
          </a:p>
          <a:p>
            <a:r>
              <a:rPr lang="en-US" b="1" dirty="0"/>
              <a:t>print</a:t>
            </a:r>
            <a:r>
              <a:rPr lang="en-US" dirty="0"/>
              <a:t>(content)     </a:t>
            </a:r>
          </a:p>
          <a:p>
            <a:r>
              <a:rPr lang="en-US" b="1" dirty="0"/>
              <a:t>print</a:t>
            </a:r>
            <a:r>
              <a:rPr lang="en-US" dirty="0"/>
              <a:t>(content1)  </a:t>
            </a:r>
          </a:p>
          <a:p>
            <a:r>
              <a:rPr lang="en-US" dirty="0"/>
              <a:t>#closes the opened file    </a:t>
            </a:r>
          </a:p>
          <a:p>
            <a:r>
              <a:rPr lang="en-US" dirty="0" err="1"/>
              <a:t>fileptr.close</a:t>
            </a:r>
            <a:r>
              <a:rPr lang="en-US" dirty="0"/>
              <a:t>()  </a:t>
            </a:r>
          </a:p>
        </p:txBody>
      </p:sp>
    </p:spTree>
    <p:extLst>
      <p:ext uri="{BB962C8B-B14F-4D97-AF65-F5344CB8AC3E}">
        <p14:creationId xmlns:p14="http://schemas.microsoft.com/office/powerpoint/2010/main" val="2026848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called the </a:t>
            </a:r>
            <a:r>
              <a:rPr lang="en-US" b="1" dirty="0" err="1"/>
              <a:t>readline</a:t>
            </a:r>
            <a:r>
              <a:rPr lang="en-US" b="1" dirty="0"/>
              <a:t>()</a:t>
            </a:r>
            <a:r>
              <a:rPr lang="en-US" dirty="0"/>
              <a:t> function two times that's why it read two lines from the file.</a:t>
            </a:r>
          </a:p>
          <a:p>
            <a:r>
              <a:rPr lang="en-US" dirty="0"/>
              <a:t>Python provides also the </a:t>
            </a:r>
            <a:r>
              <a:rPr lang="en-US" b="1" dirty="0" err="1"/>
              <a:t>readlines</a:t>
            </a:r>
            <a:r>
              <a:rPr lang="en-US" b="1" dirty="0"/>
              <a:t>()</a:t>
            </a:r>
            <a:r>
              <a:rPr lang="en-US" dirty="0"/>
              <a:t> method which is used for the reading lines. It returns the list of the lines till the end of </a:t>
            </a:r>
            <a:r>
              <a:rPr lang="en-US" b="1" dirty="0"/>
              <a:t>file(EOF)</a:t>
            </a:r>
            <a:r>
              <a:rPr lang="en-US" dirty="0"/>
              <a:t> is reached.</a:t>
            </a:r>
          </a:p>
        </p:txBody>
      </p:sp>
    </p:spTree>
    <p:extLst>
      <p:ext uri="{BB962C8B-B14F-4D97-AF65-F5344CB8AC3E}">
        <p14:creationId xmlns:p14="http://schemas.microsoft.com/office/powerpoint/2010/main" val="40678465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Example 2: Reading Lines Using </a:t>
            </a:r>
            <a:r>
              <a:rPr lang="en-US" dirty="0" err="1"/>
              <a:t>readlines</a:t>
            </a:r>
            <a:r>
              <a:rPr lang="en-US" dirty="0"/>
              <a:t>() function</a:t>
            </a:r>
          </a:p>
          <a:p>
            <a:r>
              <a:rPr lang="en-US" dirty="0"/>
              <a:t>#open the file.txt in read mode. causes error if no such file exists.    </a:t>
            </a:r>
          </a:p>
          <a:p>
            <a:r>
              <a:rPr lang="en-US" dirty="0" err="1"/>
              <a:t>fileptr</a:t>
            </a:r>
            <a:r>
              <a:rPr lang="en-US" dirty="0"/>
              <a:t> = open("file2.txt","r");     </a:t>
            </a:r>
          </a:p>
          <a:p>
            <a:r>
              <a:rPr lang="en-US" dirty="0"/>
              <a:t>    </a:t>
            </a:r>
          </a:p>
          <a:p>
            <a:r>
              <a:rPr lang="en-US" dirty="0"/>
              <a:t>#stores all the data of the file into the variable content    </a:t>
            </a:r>
          </a:p>
          <a:p>
            <a:r>
              <a:rPr lang="en-US" dirty="0"/>
              <a:t>content = </a:t>
            </a:r>
            <a:r>
              <a:rPr lang="en-US" dirty="0" err="1"/>
              <a:t>fileptr.readlines</a:t>
            </a:r>
            <a:r>
              <a:rPr lang="en-US" dirty="0"/>
              <a:t>()     </a:t>
            </a:r>
          </a:p>
          <a:p>
            <a:r>
              <a:rPr lang="en-US" dirty="0"/>
              <a:t>  </a:t>
            </a:r>
          </a:p>
          <a:p>
            <a:r>
              <a:rPr lang="en-US" dirty="0"/>
              <a:t>#prints the content of the file    </a:t>
            </a:r>
          </a:p>
          <a:p>
            <a:r>
              <a:rPr lang="en-US" b="1" dirty="0"/>
              <a:t>print</a:t>
            </a:r>
            <a:r>
              <a:rPr lang="en-US" dirty="0"/>
              <a:t>(content)     </a:t>
            </a:r>
          </a:p>
          <a:p>
            <a:r>
              <a:rPr lang="en-US" dirty="0"/>
              <a:t>    </a:t>
            </a:r>
          </a:p>
          <a:p>
            <a:r>
              <a:rPr lang="en-US" dirty="0"/>
              <a:t>#closes the opened file    </a:t>
            </a:r>
          </a:p>
          <a:p>
            <a:r>
              <a:rPr lang="en-US" dirty="0" err="1"/>
              <a:t>fileptr.close</a:t>
            </a:r>
            <a:r>
              <a:rPr lang="en-US" dirty="0"/>
              <a:t>()    </a:t>
            </a:r>
          </a:p>
        </p:txBody>
      </p:sp>
    </p:spTree>
    <p:extLst>
      <p:ext uri="{BB962C8B-B14F-4D97-AF65-F5344CB8AC3E}">
        <p14:creationId xmlns:p14="http://schemas.microsoft.com/office/powerpoint/2010/main" val="42320399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file</a:t>
            </a:r>
          </a:p>
        </p:txBody>
      </p:sp>
      <p:sp>
        <p:nvSpPr>
          <p:cNvPr id="3" name="Content Placeholder 2"/>
          <p:cNvSpPr>
            <a:spLocks noGrp="1"/>
          </p:cNvSpPr>
          <p:nvPr>
            <p:ph idx="1"/>
          </p:nvPr>
        </p:nvSpPr>
        <p:spPr/>
        <p:txBody>
          <a:bodyPr>
            <a:normAutofit lnSpcReduction="10000"/>
          </a:bodyPr>
          <a:lstStyle/>
          <a:p>
            <a:r>
              <a:rPr lang="en-US" dirty="0"/>
              <a:t>The new file can be created by using one of the following access modes with the function open().</a:t>
            </a:r>
          </a:p>
          <a:p>
            <a:r>
              <a:rPr lang="en-US" b="1" dirty="0"/>
              <a:t>x:</a:t>
            </a:r>
            <a:r>
              <a:rPr lang="en-US" dirty="0"/>
              <a:t> it creates a new file with the specified name. It causes an error a file exists with the same name.</a:t>
            </a:r>
          </a:p>
          <a:p>
            <a:r>
              <a:rPr lang="en-US" b="1" dirty="0"/>
              <a:t>a:</a:t>
            </a:r>
            <a:r>
              <a:rPr lang="en-US" dirty="0"/>
              <a:t> It creates a new file with the specified name if no such file exists. It appends the content to the file if the file already exists with the specified name.</a:t>
            </a:r>
          </a:p>
          <a:p>
            <a:r>
              <a:rPr lang="en-US" b="1" dirty="0"/>
              <a:t>w:</a:t>
            </a:r>
            <a:r>
              <a:rPr lang="en-US" dirty="0"/>
              <a:t> It creates a new file with the specified name if no such file exists. It overwrites the existing file.</a:t>
            </a:r>
          </a:p>
          <a:p>
            <a:r>
              <a:rPr lang="en-US" dirty="0"/>
              <a:t>Consider the following example.</a:t>
            </a:r>
          </a:p>
        </p:txBody>
      </p:sp>
    </p:spTree>
    <p:extLst>
      <p:ext uri="{BB962C8B-B14F-4D97-AF65-F5344CB8AC3E}">
        <p14:creationId xmlns:p14="http://schemas.microsoft.com/office/powerpoint/2010/main" val="23511385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fileptr</a:t>
            </a:r>
            <a:r>
              <a:rPr lang="en-US" dirty="0"/>
              <a:t> = open("</a:t>
            </a:r>
            <a:r>
              <a:rPr lang="en-US" dirty="0" smtClean="0"/>
              <a:t>file3.txt</a:t>
            </a:r>
            <a:r>
              <a:rPr lang="en-US" dirty="0"/>
              <a:t>","x")   </a:t>
            </a:r>
          </a:p>
          <a:p>
            <a:r>
              <a:rPr lang="en-US" b="1" dirty="0"/>
              <a:t>print</a:t>
            </a:r>
            <a:r>
              <a:rPr lang="en-US" dirty="0"/>
              <a:t>(</a:t>
            </a:r>
            <a:r>
              <a:rPr lang="en-US" dirty="0" err="1"/>
              <a:t>fileptr</a:t>
            </a:r>
            <a:r>
              <a:rPr lang="en-US" dirty="0"/>
              <a:t>)    </a:t>
            </a:r>
          </a:p>
          <a:p>
            <a:r>
              <a:rPr lang="en-US" b="1" dirty="0"/>
              <a:t>if</a:t>
            </a:r>
            <a:r>
              <a:rPr lang="en-US" dirty="0"/>
              <a:t> </a:t>
            </a:r>
            <a:r>
              <a:rPr lang="en-US" dirty="0" err="1"/>
              <a:t>fileptr</a:t>
            </a:r>
            <a:r>
              <a:rPr lang="en-US" dirty="0"/>
              <a:t>:    </a:t>
            </a:r>
          </a:p>
          <a:p>
            <a:r>
              <a:rPr lang="en-US" dirty="0"/>
              <a:t>    </a:t>
            </a:r>
            <a:r>
              <a:rPr lang="en-US" b="1" dirty="0"/>
              <a:t>print</a:t>
            </a:r>
            <a:r>
              <a:rPr lang="en-US" dirty="0"/>
              <a:t>("File created successfully")  </a:t>
            </a:r>
          </a:p>
        </p:txBody>
      </p:sp>
    </p:spTree>
    <p:extLst>
      <p:ext uri="{BB962C8B-B14F-4D97-AF65-F5344CB8AC3E}">
        <p14:creationId xmlns:p14="http://schemas.microsoft.com/office/powerpoint/2010/main" val="4263935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Pointer positions</a:t>
            </a:r>
          </a:p>
        </p:txBody>
      </p:sp>
      <p:sp>
        <p:nvSpPr>
          <p:cNvPr id="3" name="Content Placeholder 2"/>
          <p:cNvSpPr>
            <a:spLocks noGrp="1"/>
          </p:cNvSpPr>
          <p:nvPr>
            <p:ph idx="1"/>
          </p:nvPr>
        </p:nvSpPr>
        <p:spPr/>
        <p:txBody>
          <a:bodyPr>
            <a:normAutofit fontScale="62500" lnSpcReduction="20000"/>
          </a:bodyPr>
          <a:lstStyle/>
          <a:p>
            <a:r>
              <a:rPr lang="en-US" dirty="0"/>
              <a:t>Python provides the tell() method which is used to print the byte number at which the file pointer currently exists. Consider the following example.</a:t>
            </a:r>
          </a:p>
          <a:p>
            <a:r>
              <a:rPr lang="en-US" dirty="0"/>
              <a:t># open the file file2.txt in read mode    </a:t>
            </a:r>
          </a:p>
          <a:p>
            <a:r>
              <a:rPr lang="en-US" dirty="0" err="1"/>
              <a:t>fileptr</a:t>
            </a:r>
            <a:r>
              <a:rPr lang="en-US" dirty="0"/>
              <a:t> = open("file2.txt","r")    </a:t>
            </a:r>
          </a:p>
          <a:p>
            <a:r>
              <a:rPr lang="en-US" dirty="0"/>
              <a:t>  </a:t>
            </a:r>
          </a:p>
          <a:p>
            <a:r>
              <a:rPr lang="en-US" dirty="0"/>
              <a:t>#initially the </a:t>
            </a:r>
            <a:r>
              <a:rPr lang="en-US" dirty="0" err="1"/>
              <a:t>filepointer</a:t>
            </a:r>
            <a:r>
              <a:rPr lang="en-US" dirty="0"/>
              <a:t> is at 0     </a:t>
            </a:r>
          </a:p>
          <a:p>
            <a:r>
              <a:rPr lang="en-US" b="1" dirty="0"/>
              <a:t>print</a:t>
            </a:r>
            <a:r>
              <a:rPr lang="en-US" dirty="0"/>
              <a:t>("The </a:t>
            </a:r>
            <a:r>
              <a:rPr lang="en-US" dirty="0" err="1"/>
              <a:t>filepointer</a:t>
            </a:r>
            <a:r>
              <a:rPr lang="en-US" dirty="0"/>
              <a:t> is at byte :",</a:t>
            </a:r>
            <a:r>
              <a:rPr lang="en-US" dirty="0" err="1"/>
              <a:t>fileptr.tell</a:t>
            </a:r>
            <a:r>
              <a:rPr lang="en-US" dirty="0"/>
              <a:t>())    </a:t>
            </a:r>
          </a:p>
          <a:p>
            <a:r>
              <a:rPr lang="en-US" dirty="0"/>
              <a:t>    </a:t>
            </a:r>
          </a:p>
          <a:p>
            <a:r>
              <a:rPr lang="en-US" dirty="0"/>
              <a:t>#reading the content of the file    </a:t>
            </a:r>
          </a:p>
          <a:p>
            <a:r>
              <a:rPr lang="en-US" dirty="0"/>
              <a:t>content = </a:t>
            </a:r>
            <a:r>
              <a:rPr lang="en-US" dirty="0" err="1"/>
              <a:t>fileptr.read</a:t>
            </a:r>
            <a:r>
              <a:rPr lang="en-US" dirty="0"/>
              <a:t>();    </a:t>
            </a:r>
          </a:p>
          <a:p>
            <a:r>
              <a:rPr lang="en-US" dirty="0"/>
              <a:t>    </a:t>
            </a:r>
          </a:p>
          <a:p>
            <a:r>
              <a:rPr lang="en-US" dirty="0"/>
              <a:t>#after the read operation file pointer modifies. tell() returns the location of the </a:t>
            </a:r>
            <a:r>
              <a:rPr lang="en-US" dirty="0" err="1"/>
              <a:t>fileptr</a:t>
            </a:r>
            <a:r>
              <a:rPr lang="en-US" dirty="0"/>
              <a:t>.     </a:t>
            </a:r>
          </a:p>
          <a:p>
            <a:r>
              <a:rPr lang="en-US" dirty="0"/>
              <a:t>    </a:t>
            </a:r>
          </a:p>
          <a:p>
            <a:r>
              <a:rPr lang="en-US" b="1" dirty="0"/>
              <a:t>print</a:t>
            </a:r>
            <a:r>
              <a:rPr lang="en-US" dirty="0"/>
              <a:t>("After reading, the </a:t>
            </a:r>
            <a:r>
              <a:rPr lang="en-US" dirty="0" err="1"/>
              <a:t>filepointer</a:t>
            </a:r>
            <a:r>
              <a:rPr lang="en-US" dirty="0"/>
              <a:t> is at:",</a:t>
            </a:r>
            <a:r>
              <a:rPr lang="en-US" dirty="0" err="1"/>
              <a:t>fileptr.tell</a:t>
            </a:r>
            <a:r>
              <a:rPr lang="en-US" dirty="0"/>
              <a:t>())    </a:t>
            </a:r>
          </a:p>
        </p:txBody>
      </p:sp>
    </p:spTree>
    <p:extLst>
      <p:ext uri="{BB962C8B-B14F-4D97-AF65-F5344CB8AC3E}">
        <p14:creationId xmlns:p14="http://schemas.microsoft.com/office/powerpoint/2010/main" val="9643555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Modifying file pointer position</a:t>
            </a:r>
          </a:p>
        </p:txBody>
      </p:sp>
      <p:sp>
        <p:nvSpPr>
          <p:cNvPr id="3" name="Content Placeholder 2"/>
          <p:cNvSpPr>
            <a:spLocks noGrp="1"/>
          </p:cNvSpPr>
          <p:nvPr>
            <p:ph idx="1"/>
          </p:nvPr>
        </p:nvSpPr>
        <p:spPr/>
        <p:txBody>
          <a:bodyPr/>
          <a:lstStyle/>
          <a:p>
            <a:r>
              <a:rPr lang="en-US" dirty="0"/>
              <a:t>In real-world applications, sometimes we need to change the file pointer location externally since we may need to read or write the content at various locations.</a:t>
            </a:r>
          </a:p>
          <a:p>
            <a:r>
              <a:rPr lang="en-US" dirty="0"/>
              <a:t>For this purpose, the Python provides us the seek() method which enables us to modify the file pointer position externally.</a:t>
            </a:r>
          </a:p>
          <a:p>
            <a:r>
              <a:rPr lang="en-US" dirty="0"/>
              <a:t>The syntax to use the seek() method is given below</a:t>
            </a:r>
            <a:r>
              <a:rPr lang="en-US" dirty="0" smtClean="0"/>
              <a:t>.</a:t>
            </a:r>
          </a:p>
          <a:p>
            <a:r>
              <a:rPr lang="en-US" dirty="0"/>
              <a:t>&lt;file-</a:t>
            </a:r>
            <a:r>
              <a:rPr lang="en-US" dirty="0" err="1"/>
              <a:t>ptr</a:t>
            </a:r>
            <a:r>
              <a:rPr lang="en-US" dirty="0"/>
              <a:t>&gt;.seek(offset[, </a:t>
            </a:r>
            <a:r>
              <a:rPr lang="en-US" b="1" dirty="0"/>
              <a:t>from</a:t>
            </a:r>
            <a:r>
              <a:rPr lang="en-US" dirty="0"/>
              <a:t>)    </a:t>
            </a:r>
          </a:p>
          <a:p>
            <a:endParaRPr lang="en-US" dirty="0"/>
          </a:p>
        </p:txBody>
      </p:sp>
    </p:spTree>
    <p:extLst>
      <p:ext uri="{BB962C8B-B14F-4D97-AF65-F5344CB8AC3E}">
        <p14:creationId xmlns:p14="http://schemas.microsoft.com/office/powerpoint/2010/main" val="16957417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seek</a:t>
            </a:r>
            <a:r>
              <a:rPr lang="en-US" dirty="0"/>
              <a:t>() method accepts two parameters:</a:t>
            </a:r>
          </a:p>
          <a:p>
            <a:r>
              <a:rPr lang="en-US" b="1" dirty="0"/>
              <a:t>offset:</a:t>
            </a:r>
            <a:r>
              <a:rPr lang="en-US" dirty="0"/>
              <a:t> It refers to the new position of the file pointer within the file.</a:t>
            </a:r>
          </a:p>
          <a:p>
            <a:r>
              <a:rPr lang="en-US" b="1" dirty="0"/>
              <a:t>from:</a:t>
            </a:r>
            <a:r>
              <a:rPr lang="en-US" dirty="0"/>
              <a:t> It indicates the reference position from where the bytes are to be moved. If it is set to 0, the beginning of the file is used as the reference position. If it is set to 1, the current position of the file pointer is used as the reference position. If it is set to 2, the end of the file pointer is used as the reference position.</a:t>
            </a:r>
          </a:p>
          <a:p>
            <a:r>
              <a:rPr lang="en-US" dirty="0"/>
              <a:t>Consider the following example.</a:t>
            </a:r>
          </a:p>
        </p:txBody>
      </p:sp>
    </p:spTree>
    <p:extLst>
      <p:ext uri="{BB962C8B-B14F-4D97-AF65-F5344CB8AC3E}">
        <p14:creationId xmlns:p14="http://schemas.microsoft.com/office/powerpoint/2010/main" val="138999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Opening a file</a:t>
            </a:r>
          </a:p>
        </p:txBody>
      </p:sp>
      <p:sp>
        <p:nvSpPr>
          <p:cNvPr id="3" name="Content Placeholder 2"/>
          <p:cNvSpPr>
            <a:spLocks noGrp="1"/>
          </p:cNvSpPr>
          <p:nvPr>
            <p:ph idx="1"/>
          </p:nvPr>
        </p:nvSpPr>
        <p:spPr/>
        <p:txBody>
          <a:bodyPr/>
          <a:lstStyle/>
          <a:p>
            <a:r>
              <a:rPr lang="en-US" dirty="0"/>
              <a:t>Python provides an </a:t>
            </a:r>
            <a:r>
              <a:rPr lang="en-US" b="1" dirty="0"/>
              <a:t>open()</a:t>
            </a:r>
            <a:r>
              <a:rPr lang="en-US" dirty="0"/>
              <a:t> function that accepts two arguments, file name and access mode in which the file is accessed. The function returns a file object which can be used to perform various operations like reading, writing, etc</a:t>
            </a:r>
            <a:r>
              <a:rPr lang="en-US" dirty="0" smtClean="0"/>
              <a:t>.</a:t>
            </a:r>
          </a:p>
          <a:p>
            <a:endParaRPr lang="en-US" dirty="0"/>
          </a:p>
          <a:p>
            <a:r>
              <a:rPr lang="en-US" dirty="0"/>
              <a:t>file object = open(&lt;file-name&gt;, &lt;access-mode&gt;, &lt;buffering&gt;)     </a:t>
            </a:r>
          </a:p>
          <a:p>
            <a:endParaRPr lang="en-US" dirty="0"/>
          </a:p>
        </p:txBody>
      </p:sp>
    </p:spTree>
    <p:extLst>
      <p:ext uri="{BB962C8B-B14F-4D97-AF65-F5344CB8AC3E}">
        <p14:creationId xmlns:p14="http://schemas.microsoft.com/office/powerpoint/2010/main" val="26652157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 open the file file2.txt in read mode    </a:t>
            </a:r>
          </a:p>
          <a:p>
            <a:r>
              <a:rPr lang="en-US" dirty="0" err="1"/>
              <a:t>fileptr</a:t>
            </a:r>
            <a:r>
              <a:rPr lang="en-US" dirty="0"/>
              <a:t> = open("file2.txt","r")    </a:t>
            </a:r>
          </a:p>
          <a:p>
            <a:r>
              <a:rPr lang="en-US" dirty="0"/>
              <a:t>    </a:t>
            </a:r>
          </a:p>
          <a:p>
            <a:r>
              <a:rPr lang="en-US" dirty="0"/>
              <a:t>#initially the </a:t>
            </a:r>
            <a:r>
              <a:rPr lang="en-US" dirty="0" err="1"/>
              <a:t>filepointer</a:t>
            </a:r>
            <a:r>
              <a:rPr lang="en-US" dirty="0"/>
              <a:t> is at 0     </a:t>
            </a:r>
          </a:p>
          <a:p>
            <a:r>
              <a:rPr lang="en-US" b="1" dirty="0"/>
              <a:t>print</a:t>
            </a:r>
            <a:r>
              <a:rPr lang="en-US" dirty="0"/>
              <a:t>("The </a:t>
            </a:r>
            <a:r>
              <a:rPr lang="en-US" dirty="0" err="1"/>
              <a:t>filepointer</a:t>
            </a:r>
            <a:r>
              <a:rPr lang="en-US" dirty="0"/>
              <a:t> is at byte :",</a:t>
            </a:r>
            <a:r>
              <a:rPr lang="en-US" dirty="0" err="1"/>
              <a:t>fileptr.tell</a:t>
            </a:r>
            <a:r>
              <a:rPr lang="en-US" dirty="0"/>
              <a:t>())    </a:t>
            </a:r>
          </a:p>
          <a:p>
            <a:r>
              <a:rPr lang="en-US" dirty="0"/>
              <a:t>    </a:t>
            </a:r>
          </a:p>
          <a:p>
            <a:r>
              <a:rPr lang="en-US" dirty="0"/>
              <a:t>#changing the file pointer location to 10.    </a:t>
            </a:r>
          </a:p>
          <a:p>
            <a:r>
              <a:rPr lang="en-US" dirty="0" err="1"/>
              <a:t>fileptr.seek</a:t>
            </a:r>
            <a:r>
              <a:rPr lang="en-US" dirty="0"/>
              <a:t>(10);    </a:t>
            </a:r>
          </a:p>
          <a:p>
            <a:r>
              <a:rPr lang="en-US" dirty="0"/>
              <a:t>    </a:t>
            </a:r>
          </a:p>
          <a:p>
            <a:r>
              <a:rPr lang="en-US" dirty="0"/>
              <a:t>#tell() returns the location of the </a:t>
            </a:r>
            <a:r>
              <a:rPr lang="en-US" dirty="0" err="1"/>
              <a:t>fileptr</a:t>
            </a:r>
            <a:r>
              <a:rPr lang="en-US" dirty="0"/>
              <a:t>.     </a:t>
            </a:r>
          </a:p>
          <a:p>
            <a:r>
              <a:rPr lang="en-US" b="1" dirty="0"/>
              <a:t>print</a:t>
            </a:r>
            <a:r>
              <a:rPr lang="en-US" dirty="0"/>
              <a:t>("After reading, the </a:t>
            </a:r>
            <a:r>
              <a:rPr lang="en-US" dirty="0" err="1"/>
              <a:t>filepointer</a:t>
            </a:r>
            <a:r>
              <a:rPr lang="en-US" dirty="0"/>
              <a:t> is at:",</a:t>
            </a:r>
            <a:r>
              <a:rPr lang="en-US" dirty="0" err="1"/>
              <a:t>fileptr.tell</a:t>
            </a:r>
            <a:r>
              <a:rPr lang="en-US" dirty="0"/>
              <a:t>())    </a:t>
            </a:r>
          </a:p>
        </p:txBody>
      </p:sp>
    </p:spTree>
    <p:extLst>
      <p:ext uri="{BB962C8B-B14F-4D97-AF65-F5344CB8AC3E}">
        <p14:creationId xmlns:p14="http://schemas.microsoft.com/office/powerpoint/2010/main" val="14447019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OS module</a:t>
            </a:r>
          </a:p>
        </p:txBody>
      </p:sp>
      <p:sp>
        <p:nvSpPr>
          <p:cNvPr id="3" name="Content Placeholder 2"/>
          <p:cNvSpPr>
            <a:spLocks noGrp="1"/>
          </p:cNvSpPr>
          <p:nvPr>
            <p:ph idx="1"/>
          </p:nvPr>
        </p:nvSpPr>
        <p:spPr/>
        <p:txBody>
          <a:bodyPr>
            <a:normAutofit fontScale="70000" lnSpcReduction="20000"/>
          </a:bodyPr>
          <a:lstStyle/>
          <a:p>
            <a:r>
              <a:rPr lang="en-US" dirty="0"/>
              <a:t>Renaming the file</a:t>
            </a:r>
          </a:p>
          <a:p>
            <a:r>
              <a:rPr lang="en-US" dirty="0"/>
              <a:t>The Python </a:t>
            </a:r>
            <a:r>
              <a:rPr lang="en-US" b="1" dirty="0" err="1"/>
              <a:t>os</a:t>
            </a:r>
            <a:r>
              <a:rPr lang="en-US" dirty="0"/>
              <a:t> module enables interaction with the operating system. The </a:t>
            </a:r>
            <a:r>
              <a:rPr lang="en-US" dirty="0" err="1"/>
              <a:t>os</a:t>
            </a:r>
            <a:r>
              <a:rPr lang="en-US" dirty="0"/>
              <a:t> module provides the functions that are involved in file processing operations like renaming, deleting, etc. It provides us the rename() method to rename the specified file to a new name. The syntax to use the </a:t>
            </a:r>
            <a:r>
              <a:rPr lang="en-US" b="1" dirty="0"/>
              <a:t>rename()</a:t>
            </a:r>
            <a:r>
              <a:rPr lang="en-US" dirty="0"/>
              <a:t> method is given below.</a:t>
            </a:r>
          </a:p>
          <a:p>
            <a:r>
              <a:rPr lang="en-US" b="1" dirty="0"/>
              <a:t>Syntax:</a:t>
            </a:r>
            <a:endParaRPr lang="en-US" dirty="0"/>
          </a:p>
          <a:p>
            <a:r>
              <a:rPr lang="en-US" dirty="0"/>
              <a:t>rename(current-name, new-name)    </a:t>
            </a:r>
          </a:p>
          <a:p>
            <a:r>
              <a:rPr lang="en-US" dirty="0"/>
              <a:t>The first argument is the current file name and the second argument is the modified name. We can change the file name bypassing these two arguments.</a:t>
            </a:r>
          </a:p>
          <a:p>
            <a:r>
              <a:rPr lang="en-US" b="1" dirty="0"/>
              <a:t>Example 1:</a:t>
            </a:r>
            <a:endParaRPr lang="en-US" dirty="0"/>
          </a:p>
          <a:p>
            <a:r>
              <a:rPr lang="en-US" b="1" dirty="0"/>
              <a:t>import</a:t>
            </a:r>
            <a:r>
              <a:rPr lang="en-US" dirty="0"/>
              <a:t> </a:t>
            </a:r>
            <a:r>
              <a:rPr lang="en-US" dirty="0" err="1"/>
              <a:t>os</a:t>
            </a:r>
            <a:r>
              <a:rPr lang="en-US" dirty="0"/>
              <a:t>    </a:t>
            </a:r>
          </a:p>
          <a:p>
            <a:r>
              <a:rPr lang="en-US" dirty="0"/>
              <a:t>    </a:t>
            </a:r>
          </a:p>
          <a:p>
            <a:r>
              <a:rPr lang="en-US" dirty="0"/>
              <a:t>#rename file2.txt to file3.txt    </a:t>
            </a:r>
          </a:p>
          <a:p>
            <a:r>
              <a:rPr lang="en-US" dirty="0" err="1"/>
              <a:t>os.rename</a:t>
            </a:r>
            <a:r>
              <a:rPr lang="en-US" dirty="0"/>
              <a:t>("file2.txt","file3.txt")  </a:t>
            </a:r>
          </a:p>
        </p:txBody>
      </p:sp>
    </p:spTree>
    <p:extLst>
      <p:ext uri="{BB962C8B-B14F-4D97-AF65-F5344CB8AC3E}">
        <p14:creationId xmlns:p14="http://schemas.microsoft.com/office/powerpoint/2010/main" val="30487662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the file</a:t>
            </a:r>
          </a:p>
        </p:txBody>
      </p:sp>
      <p:sp>
        <p:nvSpPr>
          <p:cNvPr id="3" name="Content Placeholder 2"/>
          <p:cNvSpPr>
            <a:spLocks noGrp="1"/>
          </p:cNvSpPr>
          <p:nvPr>
            <p:ph idx="1"/>
          </p:nvPr>
        </p:nvSpPr>
        <p:spPr/>
        <p:txBody>
          <a:bodyPr/>
          <a:lstStyle/>
          <a:p>
            <a:r>
              <a:rPr lang="en-US" dirty="0"/>
              <a:t>The </a:t>
            </a:r>
            <a:r>
              <a:rPr lang="en-US" dirty="0" err="1"/>
              <a:t>os</a:t>
            </a:r>
            <a:r>
              <a:rPr lang="en-US" dirty="0"/>
              <a:t> module provides the </a:t>
            </a:r>
            <a:r>
              <a:rPr lang="en-US" b="1" dirty="0"/>
              <a:t>remove()</a:t>
            </a:r>
            <a:r>
              <a:rPr lang="en-US" dirty="0"/>
              <a:t> method which is used to remove the specified file. The syntax to use the </a:t>
            </a:r>
            <a:r>
              <a:rPr lang="en-US" b="1" dirty="0"/>
              <a:t>remove()</a:t>
            </a:r>
            <a:r>
              <a:rPr lang="en-US" dirty="0"/>
              <a:t> method is given below.</a:t>
            </a:r>
          </a:p>
          <a:p>
            <a:r>
              <a:rPr lang="en-US" dirty="0"/>
              <a:t>remove(file-name)   </a:t>
            </a:r>
          </a:p>
          <a:p>
            <a:r>
              <a:rPr lang="en-US" b="1" dirty="0"/>
              <a:t>Example 1</a:t>
            </a:r>
            <a:endParaRPr lang="en-US" dirty="0"/>
          </a:p>
          <a:p>
            <a:r>
              <a:rPr lang="en-US" b="1" dirty="0"/>
              <a:t>import</a:t>
            </a:r>
            <a:r>
              <a:rPr lang="en-US" dirty="0"/>
              <a:t> </a:t>
            </a:r>
            <a:r>
              <a:rPr lang="en-US" dirty="0" err="1"/>
              <a:t>os</a:t>
            </a:r>
            <a:r>
              <a:rPr lang="en-US" dirty="0"/>
              <a:t>;    </a:t>
            </a:r>
          </a:p>
          <a:p>
            <a:r>
              <a:rPr lang="en-US" dirty="0"/>
              <a:t>#deleting the file named file3.txt     </a:t>
            </a:r>
          </a:p>
          <a:p>
            <a:r>
              <a:rPr lang="en-US" dirty="0" err="1"/>
              <a:t>os.remove</a:t>
            </a:r>
            <a:r>
              <a:rPr lang="en-US" dirty="0"/>
              <a:t>("file3.txt")    </a:t>
            </a:r>
          </a:p>
        </p:txBody>
      </p:sp>
    </p:spTree>
    <p:extLst>
      <p:ext uri="{BB962C8B-B14F-4D97-AF65-F5344CB8AC3E}">
        <p14:creationId xmlns:p14="http://schemas.microsoft.com/office/powerpoint/2010/main" val="1446378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new directory</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The </a:t>
            </a:r>
            <a:r>
              <a:rPr lang="en-US" b="1" dirty="0" err="1"/>
              <a:t>mkdir</a:t>
            </a:r>
            <a:r>
              <a:rPr lang="en-US" b="1" dirty="0"/>
              <a:t>()</a:t>
            </a:r>
            <a:r>
              <a:rPr lang="en-US" dirty="0"/>
              <a:t> method is used to create the directories in the current working directory. The syntax to create the new directory is given below.</a:t>
            </a:r>
          </a:p>
          <a:p>
            <a:r>
              <a:rPr lang="en-US" b="1" dirty="0"/>
              <a:t>Syntax:</a:t>
            </a:r>
            <a:endParaRPr lang="en-US" dirty="0"/>
          </a:p>
          <a:p>
            <a:r>
              <a:rPr lang="en-US" dirty="0" err="1"/>
              <a:t>mkdir</a:t>
            </a:r>
            <a:r>
              <a:rPr lang="en-US" dirty="0"/>
              <a:t>(directory name)  </a:t>
            </a:r>
          </a:p>
          <a:p>
            <a:r>
              <a:rPr lang="en-US" b="1" dirty="0"/>
              <a:t>Example 1</a:t>
            </a:r>
            <a:endParaRPr lang="en-US" dirty="0"/>
          </a:p>
          <a:p>
            <a:r>
              <a:rPr lang="en-US" b="1" dirty="0"/>
              <a:t>import</a:t>
            </a:r>
            <a:r>
              <a:rPr lang="en-US" dirty="0"/>
              <a:t> </a:t>
            </a:r>
            <a:r>
              <a:rPr lang="en-US" dirty="0" err="1"/>
              <a:t>os</a:t>
            </a:r>
            <a:r>
              <a:rPr lang="en-US" dirty="0"/>
              <a:t>    </a:t>
            </a:r>
          </a:p>
          <a:p>
            <a:r>
              <a:rPr lang="en-US" dirty="0"/>
              <a:t>    </a:t>
            </a:r>
          </a:p>
          <a:p>
            <a:r>
              <a:rPr lang="en-US" dirty="0"/>
              <a:t>#creating a new directory with the name new    </a:t>
            </a:r>
          </a:p>
          <a:p>
            <a:r>
              <a:rPr lang="en-US" dirty="0" err="1"/>
              <a:t>os.mkdir</a:t>
            </a:r>
            <a:r>
              <a:rPr lang="en-US" dirty="0"/>
              <a:t>("new")    </a:t>
            </a:r>
          </a:p>
        </p:txBody>
      </p:sp>
    </p:spTree>
    <p:extLst>
      <p:ext uri="{BB962C8B-B14F-4D97-AF65-F5344CB8AC3E}">
        <p14:creationId xmlns:p14="http://schemas.microsoft.com/office/powerpoint/2010/main" val="41684913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getcwd</a:t>
            </a:r>
            <a:r>
              <a:rPr lang="en-US" dirty="0"/>
              <a:t>() method</a:t>
            </a:r>
          </a:p>
        </p:txBody>
      </p:sp>
      <p:sp>
        <p:nvSpPr>
          <p:cNvPr id="3" name="Content Placeholder 2"/>
          <p:cNvSpPr>
            <a:spLocks noGrp="1"/>
          </p:cNvSpPr>
          <p:nvPr>
            <p:ph idx="1"/>
          </p:nvPr>
        </p:nvSpPr>
        <p:spPr/>
        <p:txBody>
          <a:bodyPr/>
          <a:lstStyle/>
          <a:p>
            <a:r>
              <a:rPr lang="en-US" dirty="0"/>
              <a:t>This method returns the current working directory.</a:t>
            </a:r>
          </a:p>
          <a:p>
            <a:r>
              <a:rPr lang="en-US" dirty="0"/>
              <a:t>The syntax to use the </a:t>
            </a:r>
            <a:r>
              <a:rPr lang="en-US" dirty="0" err="1"/>
              <a:t>getcwd</a:t>
            </a:r>
            <a:r>
              <a:rPr lang="en-US" dirty="0"/>
              <a:t>() method is given below.</a:t>
            </a:r>
          </a:p>
          <a:p>
            <a:r>
              <a:rPr lang="en-US" b="1" dirty="0"/>
              <a:t>Syntax</a:t>
            </a:r>
            <a:endParaRPr lang="en-US" dirty="0"/>
          </a:p>
          <a:p>
            <a:r>
              <a:rPr lang="en-US" dirty="0" err="1"/>
              <a:t>os.getcwd</a:t>
            </a:r>
            <a:r>
              <a:rPr lang="en-US" dirty="0"/>
              <a:t>()  </a:t>
            </a:r>
          </a:p>
          <a:p>
            <a:r>
              <a:rPr lang="en-US" b="1" dirty="0"/>
              <a:t>Example</a:t>
            </a:r>
            <a:endParaRPr lang="en-US" dirty="0"/>
          </a:p>
          <a:p>
            <a:r>
              <a:rPr lang="en-US" b="1" dirty="0"/>
              <a:t>import</a:t>
            </a:r>
            <a:r>
              <a:rPr lang="en-US" dirty="0"/>
              <a:t> </a:t>
            </a:r>
            <a:r>
              <a:rPr lang="en-US" dirty="0" err="1"/>
              <a:t>os</a:t>
            </a:r>
            <a:r>
              <a:rPr lang="en-US" dirty="0"/>
              <a:t>  </a:t>
            </a:r>
          </a:p>
          <a:p>
            <a:r>
              <a:rPr lang="en-US" dirty="0" err="1"/>
              <a:t>os.getcwd</a:t>
            </a:r>
            <a:r>
              <a:rPr lang="en-US" dirty="0"/>
              <a:t>()  </a:t>
            </a:r>
          </a:p>
        </p:txBody>
      </p:sp>
    </p:spTree>
    <p:extLst>
      <p:ext uri="{BB962C8B-B14F-4D97-AF65-F5344CB8AC3E}">
        <p14:creationId xmlns:p14="http://schemas.microsoft.com/office/powerpoint/2010/main" val="21687481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Changing the current working directory</a:t>
            </a:r>
          </a:p>
          <a:p>
            <a:r>
              <a:rPr lang="en-US" dirty="0"/>
              <a:t>The </a:t>
            </a:r>
            <a:r>
              <a:rPr lang="en-US" dirty="0" err="1"/>
              <a:t>chdir</a:t>
            </a:r>
            <a:r>
              <a:rPr lang="en-US" dirty="0"/>
              <a:t>() method is used to change the current working directory to a specified directory.</a:t>
            </a:r>
          </a:p>
          <a:p>
            <a:r>
              <a:rPr lang="en-US" dirty="0"/>
              <a:t>The syntax to use the </a:t>
            </a:r>
            <a:r>
              <a:rPr lang="en-US" dirty="0" err="1"/>
              <a:t>chdir</a:t>
            </a:r>
            <a:r>
              <a:rPr lang="en-US" dirty="0"/>
              <a:t>() method is given below.</a:t>
            </a:r>
          </a:p>
          <a:p>
            <a:r>
              <a:rPr lang="en-US" b="1" dirty="0"/>
              <a:t>Syntax</a:t>
            </a:r>
            <a:endParaRPr lang="en-US" dirty="0"/>
          </a:p>
          <a:p>
            <a:r>
              <a:rPr lang="en-US" dirty="0" err="1"/>
              <a:t>chdir</a:t>
            </a:r>
            <a:r>
              <a:rPr lang="en-US" dirty="0"/>
              <a:t>("new-directory")    </a:t>
            </a:r>
          </a:p>
          <a:p>
            <a:r>
              <a:rPr lang="en-US" dirty="0"/>
              <a:t>Example</a:t>
            </a:r>
          </a:p>
          <a:p>
            <a:r>
              <a:rPr lang="en-US" b="1" dirty="0"/>
              <a:t>import</a:t>
            </a:r>
            <a:r>
              <a:rPr lang="en-US" dirty="0"/>
              <a:t> </a:t>
            </a:r>
            <a:r>
              <a:rPr lang="en-US" dirty="0" err="1"/>
              <a:t>os</a:t>
            </a:r>
            <a:r>
              <a:rPr lang="en-US" dirty="0"/>
              <a:t>   </a:t>
            </a:r>
          </a:p>
          <a:p>
            <a:r>
              <a:rPr lang="en-US" dirty="0"/>
              <a:t># Changing current directory with the new </a:t>
            </a:r>
            <a:r>
              <a:rPr lang="en-US" dirty="0" err="1"/>
              <a:t>directiory</a:t>
            </a:r>
            <a:r>
              <a:rPr lang="en-US" dirty="0"/>
              <a:t>  </a:t>
            </a:r>
          </a:p>
          <a:p>
            <a:r>
              <a:rPr lang="en-US" dirty="0" err="1"/>
              <a:t>os.chdir</a:t>
            </a:r>
            <a:r>
              <a:rPr lang="en-US" dirty="0"/>
              <a:t>("C:\\Users\\DEVANSH SHARMA\\Documents")  </a:t>
            </a:r>
          </a:p>
          <a:p>
            <a:r>
              <a:rPr lang="en-US" dirty="0"/>
              <a:t>#It will display the current working directory  </a:t>
            </a:r>
          </a:p>
          <a:p>
            <a:r>
              <a:rPr lang="en-US" dirty="0" err="1"/>
              <a:t>os.getcwd</a:t>
            </a:r>
            <a:r>
              <a:rPr lang="en-US" dirty="0"/>
              <a:t>()  </a:t>
            </a:r>
          </a:p>
        </p:txBody>
      </p:sp>
    </p:spTree>
    <p:extLst>
      <p:ext uri="{BB962C8B-B14F-4D97-AF65-F5344CB8AC3E}">
        <p14:creationId xmlns:p14="http://schemas.microsoft.com/office/powerpoint/2010/main" val="14469187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directory</a:t>
            </a:r>
            <a:br>
              <a:rPr lang="en-US" dirty="0"/>
            </a:br>
            <a:endParaRPr lang="en-US" dirty="0"/>
          </a:p>
        </p:txBody>
      </p:sp>
      <p:sp>
        <p:nvSpPr>
          <p:cNvPr id="3" name="Content Placeholder 2"/>
          <p:cNvSpPr>
            <a:spLocks noGrp="1"/>
          </p:cNvSpPr>
          <p:nvPr>
            <p:ph idx="1"/>
          </p:nvPr>
        </p:nvSpPr>
        <p:spPr/>
        <p:txBody>
          <a:bodyPr/>
          <a:lstStyle/>
          <a:p>
            <a:r>
              <a:rPr lang="en-US" dirty="0"/>
              <a:t>The </a:t>
            </a:r>
            <a:r>
              <a:rPr lang="en-US" dirty="0" err="1"/>
              <a:t>rmdir</a:t>
            </a:r>
            <a:r>
              <a:rPr lang="en-US" dirty="0"/>
              <a:t>() method is used to delete the specified directory.</a:t>
            </a:r>
          </a:p>
          <a:p>
            <a:r>
              <a:rPr lang="en-US" dirty="0"/>
              <a:t>The syntax to use the </a:t>
            </a:r>
            <a:r>
              <a:rPr lang="en-US" dirty="0" err="1"/>
              <a:t>rmdir</a:t>
            </a:r>
            <a:r>
              <a:rPr lang="en-US" dirty="0"/>
              <a:t>() method is given below.</a:t>
            </a:r>
          </a:p>
          <a:p>
            <a:r>
              <a:rPr lang="en-US" b="1" dirty="0"/>
              <a:t>Syntax</a:t>
            </a:r>
            <a:endParaRPr lang="en-US" dirty="0"/>
          </a:p>
          <a:p>
            <a:r>
              <a:rPr lang="en-US" dirty="0" err="1"/>
              <a:t>os.rmdir</a:t>
            </a:r>
            <a:r>
              <a:rPr lang="en-US" dirty="0"/>
              <a:t>(directory name)    </a:t>
            </a:r>
          </a:p>
          <a:p>
            <a:r>
              <a:rPr lang="en-US" b="1" dirty="0"/>
              <a:t>Example 1</a:t>
            </a:r>
            <a:endParaRPr lang="en-US" dirty="0"/>
          </a:p>
          <a:p>
            <a:r>
              <a:rPr lang="en-US" b="1" dirty="0"/>
              <a:t>import</a:t>
            </a:r>
            <a:r>
              <a:rPr lang="en-US" dirty="0"/>
              <a:t> </a:t>
            </a:r>
            <a:r>
              <a:rPr lang="en-US" dirty="0" err="1"/>
              <a:t>os</a:t>
            </a:r>
            <a:r>
              <a:rPr lang="en-US" dirty="0"/>
              <a:t>  </a:t>
            </a:r>
          </a:p>
          <a:p>
            <a:r>
              <a:rPr lang="en-US" dirty="0"/>
              <a:t>#removing the new directory     </a:t>
            </a:r>
          </a:p>
          <a:p>
            <a:r>
              <a:rPr lang="en-US" dirty="0" err="1"/>
              <a:t>os.rmdir</a:t>
            </a:r>
            <a:r>
              <a:rPr lang="en-US" dirty="0"/>
              <a:t>("</a:t>
            </a:r>
            <a:r>
              <a:rPr lang="en-US" dirty="0" err="1"/>
              <a:t>directory_name</a:t>
            </a:r>
            <a:r>
              <a:rPr lang="en-US" dirty="0"/>
              <a:t>")    </a:t>
            </a:r>
          </a:p>
        </p:txBody>
      </p:sp>
    </p:spTree>
    <p:extLst>
      <p:ext uri="{BB962C8B-B14F-4D97-AF65-F5344CB8AC3E}">
        <p14:creationId xmlns:p14="http://schemas.microsoft.com/office/powerpoint/2010/main" val="28267732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file related methods</a:t>
            </a:r>
          </a:p>
        </p:txBody>
      </p:sp>
      <p:graphicFrame>
        <p:nvGraphicFramePr>
          <p:cNvPr id="4" name="Content Placeholder 3"/>
          <p:cNvGraphicFramePr>
            <a:graphicFrameLocks noGrp="1"/>
          </p:cNvGraphicFramePr>
          <p:nvPr>
            <p:ph idx="1"/>
          </p:nvPr>
        </p:nvGraphicFramePr>
        <p:xfrm>
          <a:off x="3096510" y="1825625"/>
          <a:ext cx="5998980" cy="4351338"/>
        </p:xfrm>
        <a:graphic>
          <a:graphicData uri="http://schemas.openxmlformats.org/drawingml/2006/table">
            <a:tbl>
              <a:tblPr/>
              <a:tblGrid>
                <a:gridCol w="1999660"/>
                <a:gridCol w="1999660"/>
                <a:gridCol w="1999660"/>
              </a:tblGrid>
              <a:tr h="1197840">
                <a:tc>
                  <a:txBody>
                    <a:bodyPr/>
                    <a:lstStyle/>
                    <a:p>
                      <a:pPr algn="l" fontAlgn="t"/>
                      <a:r>
                        <a:rPr lang="en-US" sz="1400">
                          <a:solidFill>
                            <a:srgbClr val="000000"/>
                          </a:solidFill>
                          <a:effectLst/>
                          <a:latin typeface="verdana" panose="020B0604030504040204" pitchFamily="34" charset="0"/>
                        </a:rPr>
                        <a:t>1</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file.close()</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It closes the opened file. The file once closed, it can't be read or write anymore.</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537806">
                <a:tc>
                  <a:txBody>
                    <a:bodyPr/>
                    <a:lstStyle/>
                    <a:p>
                      <a:pPr algn="l" fontAlgn="t"/>
                      <a:r>
                        <a:rPr lang="en-US" sz="1400">
                          <a:solidFill>
                            <a:srgbClr val="000000"/>
                          </a:solidFill>
                          <a:effectLst/>
                          <a:latin typeface="verdana" panose="020B0604030504040204" pitchFamily="34" charset="0"/>
                        </a:rPr>
                        <a:t>2</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File.fush()</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It flushes the internal buffer.</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1417852">
                <a:tc>
                  <a:txBody>
                    <a:bodyPr/>
                    <a:lstStyle/>
                    <a:p>
                      <a:pPr algn="l" fontAlgn="t"/>
                      <a:r>
                        <a:rPr lang="en-US" sz="1400">
                          <a:solidFill>
                            <a:srgbClr val="000000"/>
                          </a:solidFill>
                          <a:effectLst/>
                          <a:latin typeface="verdana" panose="020B0604030504040204" pitchFamily="34" charset="0"/>
                        </a:rPr>
                        <a:t>3</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File.fileno()</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It returns the file descriptor used by the underlying implementation to request I/O from the OS.</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1197840">
                <a:tc>
                  <a:txBody>
                    <a:bodyPr/>
                    <a:lstStyle/>
                    <a:p>
                      <a:pPr algn="l" fontAlgn="t"/>
                      <a:r>
                        <a:rPr lang="en-US" sz="1400">
                          <a:solidFill>
                            <a:srgbClr val="000000"/>
                          </a:solidFill>
                          <a:effectLst/>
                          <a:latin typeface="verdana" panose="020B0604030504040204" pitchFamily="34" charset="0"/>
                        </a:rPr>
                        <a:t>4</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File.isatty()</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It returns true if the file is connected to a TTY device, otherwise returns false.</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1996087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2936775" y="1825625"/>
          <a:ext cx="6318450" cy="4351337"/>
        </p:xfrm>
        <a:graphic>
          <a:graphicData uri="http://schemas.openxmlformats.org/drawingml/2006/table">
            <a:tbl>
              <a:tblPr/>
              <a:tblGrid>
                <a:gridCol w="2106150"/>
                <a:gridCol w="2106150"/>
                <a:gridCol w="2106150"/>
              </a:tblGrid>
              <a:tr h="566446">
                <a:tc>
                  <a:txBody>
                    <a:bodyPr/>
                    <a:lstStyle/>
                    <a:p>
                      <a:pPr algn="l" fontAlgn="t"/>
                      <a:r>
                        <a:rPr lang="en-US" sz="1500">
                          <a:solidFill>
                            <a:srgbClr val="000000"/>
                          </a:solidFill>
                          <a:effectLst/>
                          <a:latin typeface="verdana" panose="020B0604030504040204" pitchFamily="34" charset="0"/>
                        </a:rPr>
                        <a:t>5</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File.next()</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It returns the next line from the file.</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566446">
                <a:tc>
                  <a:txBody>
                    <a:bodyPr/>
                    <a:lstStyle/>
                    <a:p>
                      <a:pPr algn="l" fontAlgn="t"/>
                      <a:r>
                        <a:rPr lang="en-US" sz="1500">
                          <a:solidFill>
                            <a:srgbClr val="000000"/>
                          </a:solidFill>
                          <a:effectLst/>
                          <a:latin typeface="verdana" panose="020B0604030504040204" pitchFamily="34" charset="0"/>
                        </a:rPr>
                        <a:t>6</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File.read([size])</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It reads the file for the specified size.</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1493358">
                <a:tc>
                  <a:txBody>
                    <a:bodyPr/>
                    <a:lstStyle/>
                    <a:p>
                      <a:pPr algn="l" fontAlgn="t"/>
                      <a:r>
                        <a:rPr lang="en-US" sz="1500">
                          <a:solidFill>
                            <a:srgbClr val="000000"/>
                          </a:solidFill>
                          <a:effectLst/>
                          <a:latin typeface="verdana" panose="020B0604030504040204" pitchFamily="34" charset="0"/>
                        </a:rPr>
                        <a:t>7</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File.readline([size])</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It reads one line from the file and places the file pointer to the beginning of the new line.</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1725087">
                <a:tc>
                  <a:txBody>
                    <a:bodyPr/>
                    <a:lstStyle/>
                    <a:p>
                      <a:pPr algn="l" fontAlgn="t"/>
                      <a:r>
                        <a:rPr lang="en-US" sz="1500">
                          <a:solidFill>
                            <a:srgbClr val="000000"/>
                          </a:solidFill>
                          <a:effectLst/>
                          <a:latin typeface="verdana" panose="020B0604030504040204" pitchFamily="34" charset="0"/>
                        </a:rPr>
                        <a:t>8</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File.readlines([sizehint])</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It returns a list containing all the lines of the file. It reads the file until the EOF occurs using </a:t>
                      </a:r>
                      <a:r>
                        <a:rPr lang="en-US" sz="1500" dirty="0" err="1">
                          <a:solidFill>
                            <a:srgbClr val="000000"/>
                          </a:solidFill>
                          <a:effectLst/>
                          <a:latin typeface="verdana" panose="020B0604030504040204" pitchFamily="34" charset="0"/>
                        </a:rPr>
                        <a:t>readline</a:t>
                      </a:r>
                      <a:r>
                        <a:rPr lang="en-US" sz="1500" dirty="0">
                          <a:solidFill>
                            <a:srgbClr val="000000"/>
                          </a:solidFill>
                          <a:effectLst/>
                          <a:latin typeface="verdana" panose="020B0604030504040204" pitchFamily="34" charset="0"/>
                        </a:rPr>
                        <a:t>() function.</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40338341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nvPr>
        </p:nvGraphicFramePr>
        <p:xfrm>
          <a:off x="3300664" y="1825625"/>
          <a:ext cx="5590671" cy="4351338"/>
        </p:xfrm>
        <a:graphic>
          <a:graphicData uri="http://schemas.openxmlformats.org/drawingml/2006/table">
            <a:tbl>
              <a:tblPr/>
              <a:tblGrid>
                <a:gridCol w="1863557"/>
                <a:gridCol w="1863557"/>
                <a:gridCol w="1863557"/>
              </a:tblGrid>
              <a:tr h="1321349">
                <a:tc>
                  <a:txBody>
                    <a:bodyPr/>
                    <a:lstStyle/>
                    <a:p>
                      <a:pPr algn="l" fontAlgn="t"/>
                      <a:r>
                        <a:rPr lang="en-US" sz="1300">
                          <a:solidFill>
                            <a:srgbClr val="000000"/>
                          </a:solidFill>
                          <a:effectLst/>
                          <a:latin typeface="verdana" panose="020B0604030504040204" pitchFamily="34" charset="0"/>
                        </a:rPr>
                        <a:t>9</a:t>
                      </a:r>
                    </a:p>
                  </a:txBody>
                  <a:tcPr marL="45564" marR="45564" marT="45564" marB="455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effectLst/>
                          <a:latin typeface="verdana" panose="020B0604030504040204" pitchFamily="34" charset="0"/>
                        </a:rPr>
                        <a:t>File.seek(offset[,from)</a:t>
                      </a:r>
                    </a:p>
                  </a:txBody>
                  <a:tcPr marL="45564" marR="45564" marT="45564" marB="455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effectLst/>
                          <a:latin typeface="verdana" panose="020B0604030504040204" pitchFamily="34" charset="0"/>
                        </a:rPr>
                        <a:t>It modifies the position of the file pointer to a specified offset with the specified reference.</a:t>
                      </a:r>
                    </a:p>
                  </a:txBody>
                  <a:tcPr marL="45564" marR="45564" marT="45564" marB="455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911275">
                <a:tc>
                  <a:txBody>
                    <a:bodyPr/>
                    <a:lstStyle/>
                    <a:p>
                      <a:pPr algn="l" fontAlgn="t"/>
                      <a:r>
                        <a:rPr lang="en-US" sz="1300">
                          <a:solidFill>
                            <a:srgbClr val="000000"/>
                          </a:solidFill>
                          <a:effectLst/>
                          <a:latin typeface="verdana" panose="020B0604030504040204" pitchFamily="34" charset="0"/>
                        </a:rPr>
                        <a:t>10</a:t>
                      </a:r>
                    </a:p>
                  </a:txBody>
                  <a:tcPr marL="45564" marR="45564" marT="45564" marB="455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effectLst/>
                          <a:latin typeface="verdana" panose="020B0604030504040204" pitchFamily="34" charset="0"/>
                        </a:rPr>
                        <a:t>File.tell()</a:t>
                      </a:r>
                    </a:p>
                  </a:txBody>
                  <a:tcPr marL="45564" marR="45564" marT="45564" marB="455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effectLst/>
                          <a:latin typeface="verdana" panose="020B0604030504040204" pitchFamily="34" charset="0"/>
                        </a:rPr>
                        <a:t>It returns the current position of the file pointer within the file.</a:t>
                      </a:r>
                    </a:p>
                  </a:txBody>
                  <a:tcPr marL="45564" marR="45564" marT="45564" marB="455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706238">
                <a:tc>
                  <a:txBody>
                    <a:bodyPr/>
                    <a:lstStyle/>
                    <a:p>
                      <a:pPr algn="l" fontAlgn="t"/>
                      <a:r>
                        <a:rPr lang="en-US" sz="1300">
                          <a:solidFill>
                            <a:srgbClr val="000000"/>
                          </a:solidFill>
                          <a:effectLst/>
                          <a:latin typeface="verdana" panose="020B0604030504040204" pitchFamily="34" charset="0"/>
                        </a:rPr>
                        <a:t>11</a:t>
                      </a:r>
                    </a:p>
                  </a:txBody>
                  <a:tcPr marL="45564" marR="45564" marT="45564" marB="455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effectLst/>
                          <a:latin typeface="verdana" panose="020B0604030504040204" pitchFamily="34" charset="0"/>
                        </a:rPr>
                        <a:t>File.truncate([size])</a:t>
                      </a:r>
                    </a:p>
                  </a:txBody>
                  <a:tcPr marL="45564" marR="45564" marT="45564" marB="455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effectLst/>
                          <a:latin typeface="verdana" panose="020B0604030504040204" pitchFamily="34" charset="0"/>
                        </a:rPr>
                        <a:t>It truncates the file to the optional specified size.</a:t>
                      </a:r>
                    </a:p>
                  </a:txBody>
                  <a:tcPr marL="45564" marR="45564" marT="45564" marB="455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706238">
                <a:tc>
                  <a:txBody>
                    <a:bodyPr/>
                    <a:lstStyle/>
                    <a:p>
                      <a:pPr algn="l" fontAlgn="t"/>
                      <a:r>
                        <a:rPr lang="en-US" sz="1300">
                          <a:solidFill>
                            <a:srgbClr val="000000"/>
                          </a:solidFill>
                          <a:effectLst/>
                          <a:latin typeface="verdana" panose="020B0604030504040204" pitchFamily="34" charset="0"/>
                        </a:rPr>
                        <a:t>12</a:t>
                      </a:r>
                    </a:p>
                  </a:txBody>
                  <a:tcPr marL="45564" marR="45564" marT="45564" marB="455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effectLst/>
                          <a:latin typeface="verdana" panose="020B0604030504040204" pitchFamily="34" charset="0"/>
                        </a:rPr>
                        <a:t>File.write(str)</a:t>
                      </a:r>
                    </a:p>
                  </a:txBody>
                  <a:tcPr marL="45564" marR="45564" marT="45564" marB="455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effectLst/>
                          <a:latin typeface="verdana" panose="020B0604030504040204" pitchFamily="34" charset="0"/>
                        </a:rPr>
                        <a:t>It writes the specified string to a file</a:t>
                      </a:r>
                    </a:p>
                  </a:txBody>
                  <a:tcPr marL="45564" marR="45564" marT="45564" marB="455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706238">
                <a:tc>
                  <a:txBody>
                    <a:bodyPr/>
                    <a:lstStyle/>
                    <a:p>
                      <a:pPr algn="l" fontAlgn="t"/>
                      <a:r>
                        <a:rPr lang="en-US" sz="1300">
                          <a:solidFill>
                            <a:srgbClr val="000000"/>
                          </a:solidFill>
                          <a:effectLst/>
                          <a:latin typeface="verdana" panose="020B0604030504040204" pitchFamily="34" charset="0"/>
                        </a:rPr>
                        <a:t>13</a:t>
                      </a:r>
                    </a:p>
                  </a:txBody>
                  <a:tcPr marL="45564" marR="45564" marT="45564" marB="455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effectLst/>
                          <a:latin typeface="verdana" panose="020B0604030504040204" pitchFamily="34" charset="0"/>
                        </a:rPr>
                        <a:t>File.writelines(seq)</a:t>
                      </a:r>
                    </a:p>
                  </a:txBody>
                  <a:tcPr marL="45564" marR="45564" marT="45564" marB="455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dirty="0">
                          <a:solidFill>
                            <a:srgbClr val="000000"/>
                          </a:solidFill>
                          <a:effectLst/>
                          <a:latin typeface="verdana" panose="020B0604030504040204" pitchFamily="34" charset="0"/>
                        </a:rPr>
                        <a:t>It writes a sequence of the strings to a file.</a:t>
                      </a:r>
                    </a:p>
                  </a:txBody>
                  <a:tcPr marL="45564" marR="45564" marT="45564" marB="455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9124140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14302532"/>
              </p:ext>
            </p:extLst>
          </p:nvPr>
        </p:nvGraphicFramePr>
        <p:xfrm>
          <a:off x="-1" y="205098"/>
          <a:ext cx="12192000" cy="10759745"/>
        </p:xfrm>
        <a:graphic>
          <a:graphicData uri="http://schemas.openxmlformats.org/drawingml/2006/table">
            <a:tbl>
              <a:tblPr/>
              <a:tblGrid>
                <a:gridCol w="4064000"/>
                <a:gridCol w="4064000"/>
                <a:gridCol w="4064000"/>
              </a:tblGrid>
              <a:tr h="2150802">
                <a:tc>
                  <a:txBody>
                    <a:bodyPr/>
                    <a:lstStyle/>
                    <a:p>
                      <a:pPr algn="l" fontAlgn="t"/>
                      <a:r>
                        <a:rPr lang="en-US" sz="1400">
                          <a:solidFill>
                            <a:srgbClr val="000000"/>
                          </a:solidFill>
                          <a:effectLst/>
                          <a:latin typeface="verdana" panose="020B0604030504040204" pitchFamily="34" charset="0"/>
                        </a:rPr>
                        <a:t>1</a:t>
                      </a:r>
                    </a:p>
                  </a:txBody>
                  <a:tcPr marL="23457" marR="23457" marT="23457" marB="2345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r</a:t>
                      </a:r>
                    </a:p>
                  </a:txBody>
                  <a:tcPr marL="23457" marR="23457" marT="23457" marB="2345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It opens the file to read-only mode. The file pointer exists at the beginning. The file is by default open in this mode if no access mode is passed.</a:t>
                      </a:r>
                    </a:p>
                  </a:txBody>
                  <a:tcPr marL="23457" marR="23457" marT="23457" marB="2345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3352691">
                <a:tc>
                  <a:txBody>
                    <a:bodyPr/>
                    <a:lstStyle/>
                    <a:p>
                      <a:pPr algn="l" fontAlgn="t"/>
                      <a:r>
                        <a:rPr lang="en-US" sz="1400">
                          <a:solidFill>
                            <a:srgbClr val="000000"/>
                          </a:solidFill>
                          <a:effectLst/>
                          <a:latin typeface="verdana" panose="020B0604030504040204" pitchFamily="34" charset="0"/>
                        </a:rPr>
                        <a:t>2</a:t>
                      </a:r>
                    </a:p>
                  </a:txBody>
                  <a:tcPr marL="23457" marR="23457" marT="23457" marB="2345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rb</a:t>
                      </a:r>
                    </a:p>
                  </a:txBody>
                  <a:tcPr marL="23457" marR="23457" marT="23457" marB="2345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It opens the file to read-only in binary format. The file pointer exists at the beginning of the file.</a:t>
                      </a:r>
                    </a:p>
                  </a:txBody>
                  <a:tcPr marL="23457" marR="23457" marT="23457" marB="2345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1253687">
                <a:tc>
                  <a:txBody>
                    <a:bodyPr/>
                    <a:lstStyle/>
                    <a:p>
                      <a:pPr algn="l" fontAlgn="t"/>
                      <a:r>
                        <a:rPr lang="en-US" sz="1400">
                          <a:solidFill>
                            <a:srgbClr val="000000"/>
                          </a:solidFill>
                          <a:effectLst/>
                          <a:latin typeface="verdana" panose="020B0604030504040204" pitchFamily="34" charset="0"/>
                        </a:rPr>
                        <a:t>3</a:t>
                      </a:r>
                    </a:p>
                  </a:txBody>
                  <a:tcPr marL="23457" marR="23457" marT="23457" marB="2345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r+</a:t>
                      </a:r>
                    </a:p>
                  </a:txBody>
                  <a:tcPr marL="23457" marR="23457" marT="23457" marB="2345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It opens the file to read and write both. The file pointer exists at the beginning of the file.</a:t>
                      </a:r>
                    </a:p>
                  </a:txBody>
                  <a:tcPr marL="23457" marR="23457" marT="23457" marB="2345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1552725">
                <a:tc>
                  <a:txBody>
                    <a:bodyPr/>
                    <a:lstStyle/>
                    <a:p>
                      <a:pPr algn="l" fontAlgn="t"/>
                      <a:r>
                        <a:rPr lang="en-US" sz="1400">
                          <a:solidFill>
                            <a:srgbClr val="000000"/>
                          </a:solidFill>
                          <a:effectLst/>
                          <a:latin typeface="verdana" panose="020B0604030504040204" pitchFamily="34" charset="0"/>
                        </a:rPr>
                        <a:t>4</a:t>
                      </a:r>
                    </a:p>
                  </a:txBody>
                  <a:tcPr marL="23457" marR="23457" marT="23457" marB="2345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rb+</a:t>
                      </a:r>
                    </a:p>
                  </a:txBody>
                  <a:tcPr marL="23457" marR="23457" marT="23457" marB="2345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It opens the file to read and write both in binary format. The file pointer exists at the beginning of the file.</a:t>
                      </a:r>
                    </a:p>
                  </a:txBody>
                  <a:tcPr marL="23457" marR="23457" marT="23457" marB="2345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2449840">
                <a:tc>
                  <a:txBody>
                    <a:bodyPr/>
                    <a:lstStyle/>
                    <a:p>
                      <a:pPr algn="l" fontAlgn="t"/>
                      <a:r>
                        <a:rPr lang="en-US" sz="1400">
                          <a:solidFill>
                            <a:srgbClr val="000000"/>
                          </a:solidFill>
                          <a:effectLst/>
                          <a:latin typeface="verdana" panose="020B0604030504040204" pitchFamily="34" charset="0"/>
                        </a:rPr>
                        <a:t>5</a:t>
                      </a:r>
                    </a:p>
                  </a:txBody>
                  <a:tcPr marL="23457" marR="23457" marT="23457" marB="2345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w</a:t>
                      </a:r>
                    </a:p>
                  </a:txBody>
                  <a:tcPr marL="23457" marR="23457" marT="23457" marB="2345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It opens the file to write only. It overwrites the file if previously exists or creates a new one if no file exists with the same name. The file pointer exists at the beginning of the file.</a:t>
                      </a:r>
                    </a:p>
                  </a:txBody>
                  <a:tcPr marL="23457" marR="23457" marT="23457" marB="2345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2314290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67031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12626704"/>
              </p:ext>
            </p:extLst>
          </p:nvPr>
        </p:nvGraphicFramePr>
        <p:xfrm>
          <a:off x="2170634" y="1825625"/>
          <a:ext cx="8272326" cy="4683270"/>
        </p:xfrm>
        <a:graphic>
          <a:graphicData uri="http://schemas.openxmlformats.org/drawingml/2006/table">
            <a:tbl>
              <a:tblPr/>
              <a:tblGrid>
                <a:gridCol w="2757442"/>
                <a:gridCol w="2757442"/>
                <a:gridCol w="2757442"/>
              </a:tblGrid>
              <a:tr h="1450446">
                <a:tc>
                  <a:txBody>
                    <a:bodyPr/>
                    <a:lstStyle/>
                    <a:p>
                      <a:pPr algn="l" fontAlgn="t"/>
                      <a:r>
                        <a:rPr lang="en-US" sz="1400">
                          <a:solidFill>
                            <a:srgbClr val="000000"/>
                          </a:solidFill>
                          <a:effectLst/>
                          <a:latin typeface="verdana" panose="020B0604030504040204" pitchFamily="34" charset="0"/>
                        </a:rPr>
                        <a:t>6</a:t>
                      </a:r>
                    </a:p>
                  </a:txBody>
                  <a:tcPr marL="28164" marR="28164" marT="28164" marB="281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wb</a:t>
                      </a:r>
                    </a:p>
                  </a:txBody>
                  <a:tcPr marL="28164" marR="28164" marT="28164" marB="281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It opens the file to write only in binary format. It overwrites the file if it exists previously or creates a new one if no file exists. The file pointer exists at the beginning of the file.</a:t>
                      </a:r>
                    </a:p>
                  </a:txBody>
                  <a:tcPr marL="28164" marR="28164" marT="28164" marB="281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1957398">
                <a:tc>
                  <a:txBody>
                    <a:bodyPr/>
                    <a:lstStyle/>
                    <a:p>
                      <a:pPr algn="l" fontAlgn="t"/>
                      <a:r>
                        <a:rPr lang="en-US" sz="1400">
                          <a:solidFill>
                            <a:srgbClr val="000000"/>
                          </a:solidFill>
                          <a:effectLst/>
                          <a:latin typeface="verdana" panose="020B0604030504040204" pitchFamily="34" charset="0"/>
                        </a:rPr>
                        <a:t>7</a:t>
                      </a:r>
                    </a:p>
                  </a:txBody>
                  <a:tcPr marL="28164" marR="28164" marT="28164" marB="281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w+</a:t>
                      </a:r>
                    </a:p>
                  </a:txBody>
                  <a:tcPr marL="28164" marR="28164" marT="28164" marB="281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It opens the file to write and read both. It is different from r+ in the sense that it overwrites the previous file if one exists whereas r+ doesn't overwrite the previously written file. It creates a new file if no file exists. The file pointer exists at the beginning of the file.</a:t>
                      </a:r>
                    </a:p>
                  </a:txBody>
                  <a:tcPr marL="28164" marR="28164" marT="28164" marB="281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943494">
                <a:tc>
                  <a:txBody>
                    <a:bodyPr/>
                    <a:lstStyle/>
                    <a:p>
                      <a:pPr algn="l" fontAlgn="t"/>
                      <a:r>
                        <a:rPr lang="en-US" sz="1400">
                          <a:solidFill>
                            <a:srgbClr val="000000"/>
                          </a:solidFill>
                          <a:effectLst/>
                          <a:latin typeface="verdana" panose="020B0604030504040204" pitchFamily="34" charset="0"/>
                        </a:rPr>
                        <a:t>8</a:t>
                      </a:r>
                    </a:p>
                  </a:txBody>
                  <a:tcPr marL="28164" marR="28164" marT="28164" marB="281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wb+</a:t>
                      </a:r>
                    </a:p>
                  </a:txBody>
                  <a:tcPr marL="28164" marR="28164" marT="28164" marB="281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It opens the file to write and read both in binary format. The file pointer exists at the beginning of the file.</a:t>
                      </a:r>
                    </a:p>
                  </a:txBody>
                  <a:tcPr marL="28164" marR="28164" marT="28164" marB="281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331285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98381284"/>
              </p:ext>
            </p:extLst>
          </p:nvPr>
        </p:nvGraphicFramePr>
        <p:xfrm>
          <a:off x="1478423" y="1643390"/>
          <a:ext cx="9614017" cy="4520097"/>
        </p:xfrm>
        <a:graphic>
          <a:graphicData uri="http://schemas.openxmlformats.org/drawingml/2006/table">
            <a:tbl>
              <a:tblPr/>
              <a:tblGrid>
                <a:gridCol w="5476483"/>
                <a:gridCol w="2068767"/>
                <a:gridCol w="2068767"/>
              </a:tblGrid>
              <a:tr h="1203017">
                <a:tc>
                  <a:txBody>
                    <a:bodyPr/>
                    <a:lstStyle/>
                    <a:p>
                      <a:pPr algn="l" fontAlgn="t"/>
                      <a:r>
                        <a:rPr lang="en-US" sz="1100">
                          <a:solidFill>
                            <a:srgbClr val="000000"/>
                          </a:solidFill>
                          <a:effectLst/>
                          <a:latin typeface="verdana" panose="020B0604030504040204" pitchFamily="34" charset="0"/>
                        </a:rPr>
                        <a:t>9</a:t>
                      </a:r>
                    </a:p>
                  </a:txBody>
                  <a:tcPr marL="25596" marR="25596" marT="25596" marB="255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a</a:t>
                      </a:r>
                    </a:p>
                  </a:txBody>
                  <a:tcPr marL="25596" marR="25596" marT="25596" marB="255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It opens the file in the append mode. The file pointer exists at the end of the previously written file if exists any. It creates a new file if no file exists with the same name.</a:t>
                      </a:r>
                    </a:p>
                  </a:txBody>
                  <a:tcPr marL="25596" marR="25596" marT="25596" marB="255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1318199">
                <a:tc>
                  <a:txBody>
                    <a:bodyPr/>
                    <a:lstStyle/>
                    <a:p>
                      <a:pPr algn="l" fontAlgn="t"/>
                      <a:r>
                        <a:rPr lang="en-US" sz="1100">
                          <a:solidFill>
                            <a:srgbClr val="000000"/>
                          </a:solidFill>
                          <a:effectLst/>
                          <a:latin typeface="verdana" panose="020B0604030504040204" pitchFamily="34" charset="0"/>
                        </a:rPr>
                        <a:t>10</a:t>
                      </a:r>
                    </a:p>
                  </a:txBody>
                  <a:tcPr marL="25596" marR="25596" marT="25596" marB="255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ab</a:t>
                      </a:r>
                    </a:p>
                  </a:txBody>
                  <a:tcPr marL="25596" marR="25596" marT="25596" marB="255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It opens the file in the append mode in binary format. The pointer exists at the end of the previously written file. It creates a new file in binary format if no file exists with the same name.</a:t>
                      </a:r>
                    </a:p>
                  </a:txBody>
                  <a:tcPr marL="25596" marR="25596" marT="25596" marB="255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1087834">
                <a:tc>
                  <a:txBody>
                    <a:bodyPr/>
                    <a:lstStyle/>
                    <a:p>
                      <a:pPr algn="l" fontAlgn="t"/>
                      <a:r>
                        <a:rPr lang="en-US" sz="1100">
                          <a:solidFill>
                            <a:srgbClr val="000000"/>
                          </a:solidFill>
                          <a:effectLst/>
                          <a:latin typeface="verdana" panose="020B0604030504040204" pitchFamily="34" charset="0"/>
                        </a:rPr>
                        <a:t>11</a:t>
                      </a:r>
                    </a:p>
                  </a:txBody>
                  <a:tcPr marL="25596" marR="25596" marT="25596" marB="255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a+</a:t>
                      </a:r>
                    </a:p>
                  </a:txBody>
                  <a:tcPr marL="25596" marR="25596" marT="25596" marB="255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It opens a file to append and read both. The file pointer remains at the end of the file if a file exists. It creates a new file if no file exists with the same name.</a:t>
                      </a:r>
                    </a:p>
                  </a:txBody>
                  <a:tcPr marL="25596" marR="25596" marT="25596" marB="255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742287">
                <a:tc>
                  <a:txBody>
                    <a:bodyPr/>
                    <a:lstStyle/>
                    <a:p>
                      <a:pPr algn="l" fontAlgn="t"/>
                      <a:r>
                        <a:rPr lang="en-US" sz="1100">
                          <a:solidFill>
                            <a:srgbClr val="000000"/>
                          </a:solidFill>
                          <a:effectLst/>
                          <a:latin typeface="verdana" panose="020B0604030504040204" pitchFamily="34" charset="0"/>
                        </a:rPr>
                        <a:t>12</a:t>
                      </a:r>
                    </a:p>
                  </a:txBody>
                  <a:tcPr marL="25596" marR="25596" marT="25596" marB="255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ab+</a:t>
                      </a:r>
                    </a:p>
                  </a:txBody>
                  <a:tcPr marL="25596" marR="25596" marT="25596" marB="255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dirty="0">
                          <a:solidFill>
                            <a:srgbClr val="000000"/>
                          </a:solidFill>
                          <a:effectLst/>
                          <a:latin typeface="verdana" panose="020B0604030504040204" pitchFamily="34" charset="0"/>
                        </a:rPr>
                        <a:t>It opens a file to append and read both in binary format. The file pointer remains at the end of the file.</a:t>
                      </a:r>
                    </a:p>
                  </a:txBody>
                  <a:tcPr marL="25596" marR="25596" marT="25596" marB="255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926772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a:t>
            </a:r>
            <a:r>
              <a:rPr lang="en-US" dirty="0"/>
              <a:t>the above code, we have passed </a:t>
            </a:r>
            <a:r>
              <a:rPr lang="en-US" b="1" dirty="0"/>
              <a:t>filename</a:t>
            </a:r>
            <a:r>
              <a:rPr lang="en-US" dirty="0"/>
              <a:t> as a first argument and opened file in read mode as we mentioned </a:t>
            </a:r>
            <a:r>
              <a:rPr lang="en-US" b="1" dirty="0"/>
              <a:t>r</a:t>
            </a:r>
            <a:r>
              <a:rPr lang="en-US" dirty="0"/>
              <a:t> as the second argument. The </a:t>
            </a:r>
            <a:r>
              <a:rPr lang="en-US" b="1" dirty="0" err="1"/>
              <a:t>fileptr</a:t>
            </a:r>
            <a:r>
              <a:rPr lang="en-US" dirty="0"/>
              <a:t> holds the file object and if the file is opened successfully, it will execute the print </a:t>
            </a:r>
            <a:r>
              <a:rPr lang="en-US" dirty="0" smtClean="0"/>
              <a:t>statement</a:t>
            </a:r>
          </a:p>
          <a:p>
            <a:endParaRPr lang="en-US" dirty="0"/>
          </a:p>
        </p:txBody>
      </p:sp>
    </p:spTree>
    <p:extLst>
      <p:ext uri="{BB962C8B-B14F-4D97-AF65-F5344CB8AC3E}">
        <p14:creationId xmlns:p14="http://schemas.microsoft.com/office/powerpoint/2010/main" val="2489304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close() method</a:t>
            </a:r>
          </a:p>
        </p:txBody>
      </p:sp>
      <p:sp>
        <p:nvSpPr>
          <p:cNvPr id="3" name="Content Placeholder 2"/>
          <p:cNvSpPr>
            <a:spLocks noGrp="1"/>
          </p:cNvSpPr>
          <p:nvPr>
            <p:ph idx="1"/>
          </p:nvPr>
        </p:nvSpPr>
        <p:spPr/>
        <p:txBody>
          <a:bodyPr/>
          <a:lstStyle/>
          <a:p>
            <a:r>
              <a:rPr lang="en-US" dirty="0"/>
              <a:t>Once all the operations are done on the file, we must close it through our Python script using the </a:t>
            </a:r>
            <a:r>
              <a:rPr lang="en-US" b="1" dirty="0"/>
              <a:t>close()</a:t>
            </a:r>
            <a:r>
              <a:rPr lang="en-US" dirty="0"/>
              <a:t> method. Any unwritten information gets destroyed once the </a:t>
            </a:r>
            <a:r>
              <a:rPr lang="en-US" b="1" dirty="0"/>
              <a:t>close()</a:t>
            </a:r>
            <a:r>
              <a:rPr lang="en-US" dirty="0"/>
              <a:t> method is called on a file object</a:t>
            </a:r>
            <a:r>
              <a:rPr lang="en-US" dirty="0" smtClean="0"/>
              <a:t>.</a:t>
            </a:r>
          </a:p>
          <a:p>
            <a:endParaRPr lang="en-US" dirty="0"/>
          </a:p>
          <a:p>
            <a:r>
              <a:rPr lang="en-US" b="1" dirty="0"/>
              <a:t>Syntax</a:t>
            </a:r>
            <a:endParaRPr lang="en-US" dirty="0"/>
          </a:p>
          <a:p>
            <a:r>
              <a:rPr lang="en-US" dirty="0" err="1"/>
              <a:t>fileobject.close</a:t>
            </a:r>
            <a:r>
              <a:rPr lang="en-US" dirty="0"/>
              <a:t>()   </a:t>
            </a:r>
          </a:p>
          <a:p>
            <a:endParaRPr lang="en-US" dirty="0"/>
          </a:p>
        </p:txBody>
      </p:sp>
    </p:spTree>
    <p:extLst>
      <p:ext uri="{BB962C8B-B14F-4D97-AF65-F5344CB8AC3E}">
        <p14:creationId xmlns:p14="http://schemas.microsoft.com/office/powerpoint/2010/main" val="3726147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opens the file file.txt in read mode    </a:t>
            </a:r>
          </a:p>
          <a:p>
            <a:r>
              <a:rPr lang="en-US" dirty="0" err="1"/>
              <a:t>fileptr</a:t>
            </a:r>
            <a:r>
              <a:rPr lang="en-US" dirty="0"/>
              <a:t> = open("</a:t>
            </a:r>
            <a:r>
              <a:rPr lang="en-US" dirty="0" err="1"/>
              <a:t>file.txt","r</a:t>
            </a:r>
            <a:r>
              <a:rPr lang="en-US" dirty="0"/>
              <a:t>")    </a:t>
            </a:r>
          </a:p>
          <a:p>
            <a:r>
              <a:rPr lang="en-US" dirty="0"/>
              <a:t>    </a:t>
            </a:r>
          </a:p>
          <a:p>
            <a:r>
              <a:rPr lang="en-US" b="1" dirty="0"/>
              <a:t>if</a:t>
            </a:r>
            <a:r>
              <a:rPr lang="en-US" dirty="0"/>
              <a:t> </a:t>
            </a:r>
            <a:r>
              <a:rPr lang="en-US" dirty="0" err="1"/>
              <a:t>fileptr</a:t>
            </a:r>
            <a:r>
              <a:rPr lang="en-US" dirty="0"/>
              <a:t>:    </a:t>
            </a:r>
          </a:p>
          <a:p>
            <a:r>
              <a:rPr lang="en-US" dirty="0"/>
              <a:t>    </a:t>
            </a:r>
            <a:r>
              <a:rPr lang="en-US" b="1" dirty="0"/>
              <a:t>print</a:t>
            </a:r>
            <a:r>
              <a:rPr lang="en-US" dirty="0"/>
              <a:t>("file is opened successfully")    </a:t>
            </a:r>
          </a:p>
          <a:p>
            <a:r>
              <a:rPr lang="en-US" dirty="0"/>
              <a:t>    </a:t>
            </a:r>
          </a:p>
          <a:p>
            <a:r>
              <a:rPr lang="en-US" dirty="0"/>
              <a:t>#closes the opened file    </a:t>
            </a:r>
          </a:p>
          <a:p>
            <a:r>
              <a:rPr lang="en-US" dirty="0" err="1"/>
              <a:t>fileptr.close</a:t>
            </a:r>
            <a:r>
              <a:rPr lang="en-US" dirty="0"/>
              <a:t>()  </a:t>
            </a:r>
          </a:p>
        </p:txBody>
      </p:sp>
    </p:spTree>
    <p:extLst>
      <p:ext uri="{BB962C8B-B14F-4D97-AF65-F5344CB8AC3E}">
        <p14:creationId xmlns:p14="http://schemas.microsoft.com/office/powerpoint/2010/main" val="1587502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1286</Words>
  <Application>Microsoft Office PowerPoint</Application>
  <PresentationFormat>Widescreen</PresentationFormat>
  <Paragraphs>293</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Verdana</vt:lpstr>
      <vt:lpstr>Office Theme</vt:lpstr>
      <vt:lpstr>File Handling in python</vt:lpstr>
      <vt:lpstr>PowerPoint Presentation</vt:lpstr>
      <vt:lpstr>Opening a file</vt:lpstr>
      <vt:lpstr>PowerPoint Presentation</vt:lpstr>
      <vt:lpstr>PowerPoint Presentation</vt:lpstr>
      <vt:lpstr>PowerPoint Presentation</vt:lpstr>
      <vt:lpstr>PowerPoint Presentation</vt:lpstr>
      <vt:lpstr>The close() method</vt:lpstr>
      <vt:lpstr>PowerPoint Presentation</vt:lpstr>
      <vt:lpstr>PowerPoint Presentation</vt:lpstr>
      <vt:lpstr>PowerPoint Presentation</vt:lpstr>
      <vt:lpstr>The with statement</vt:lpstr>
      <vt:lpstr>PowerPoint Presentation</vt:lpstr>
      <vt:lpstr>Writing the file</vt:lpstr>
      <vt:lpstr>PowerPoint Presentation</vt:lpstr>
      <vt:lpstr>PowerPoint Presentation</vt:lpstr>
      <vt:lpstr>PowerPoint Presentation</vt:lpstr>
      <vt:lpstr>PowerPoint Presentation</vt:lpstr>
      <vt:lpstr>PowerPoint Presentation</vt:lpstr>
      <vt:lpstr>Read file through for loop</vt:lpstr>
      <vt:lpstr>Read Lines of the file</vt:lpstr>
      <vt:lpstr>PowerPoint Presentation</vt:lpstr>
      <vt:lpstr>PowerPoint Presentation</vt:lpstr>
      <vt:lpstr>PowerPoint Presentation</vt:lpstr>
      <vt:lpstr>Creating a new file</vt:lpstr>
      <vt:lpstr>PowerPoint Presentation</vt:lpstr>
      <vt:lpstr>File Pointer positions</vt:lpstr>
      <vt:lpstr>Modifying file pointer position</vt:lpstr>
      <vt:lpstr>PowerPoint Presentation</vt:lpstr>
      <vt:lpstr>PowerPoint Presentation</vt:lpstr>
      <vt:lpstr>Python OS module</vt:lpstr>
      <vt:lpstr>Removing the file</vt:lpstr>
      <vt:lpstr>Creating the new directory </vt:lpstr>
      <vt:lpstr>The getcwd() method</vt:lpstr>
      <vt:lpstr>PowerPoint Presentation</vt:lpstr>
      <vt:lpstr>Deleting directory </vt:lpstr>
      <vt:lpstr>The file related methods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Handling in python</dc:title>
  <dc:creator>sneha</dc:creator>
  <cp:lastModifiedBy>sneha</cp:lastModifiedBy>
  <cp:revision>10</cp:revision>
  <dcterms:created xsi:type="dcterms:W3CDTF">2020-12-19T09:46:44Z</dcterms:created>
  <dcterms:modified xsi:type="dcterms:W3CDTF">2020-12-21T06:20:32Z</dcterms:modified>
</cp:coreProperties>
</file>