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7" roundtripDataSignature="AMtx7mijA5HFUNYb0i6gPwkPSto1q3g6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254BE8-67A7-4357-A5BA-953B4F92C286}">
  <a:tblStyle styleId="{0A254BE8-67A7-4357-A5BA-953B4F92C2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7" Type="http://customschemas.google.com/relationships/presentationmetadata" Target="metadata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Krithi Krishna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One Team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Data Types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Variables can store data of different types, and different types can do different things.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1568099" y="262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1219200"/>
                <a:gridCol w="7118750"/>
              </a:tblGrid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Text Type: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</a:t>
                      </a:r>
                      <a:endParaRPr sz="18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Numeric Types: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int, float, complex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Sequence Types: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list, tuple, range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Mapping Type: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dict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Set Types: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set, frozenset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Boolean Type: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Binary Types: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bytes, bytearray, memoryview</a:t>
                      </a:r>
                      <a:endParaRPr sz="18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Tuples</a:t>
            </a:r>
            <a:endParaRPr/>
          </a:p>
        </p:txBody>
      </p:sp>
      <p:sp>
        <p:nvSpPr>
          <p:cNvPr id="682" name="Google Shape;682;p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are used to store multiple items in a single variable.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tuple is a collection which is ordered and </a:t>
            </a:r>
            <a:r>
              <a:rPr b="1" lang="en-US"/>
              <a:t>unchangeable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are written with round brackets.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print(thistuple)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say that tuples are ordered, it means that the items have a defined order, and that order will not change.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are unchangeable, meaning that we cannot change, add or remove items after the tuple has been created.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tuple are indexed, tuples can have items with the same value: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4" name="Google Shape;694;p1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"cherry", "apple", "cherry")</a:t>
            </a:r>
            <a:br>
              <a:rPr lang="en-US"/>
            </a:br>
            <a:r>
              <a:rPr lang="en-US"/>
              <a:t>print(thistuple)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determine how many items a tuple has, use the len()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print(len(thistuple))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Tuple With One Item</a:t>
            </a:r>
            <a:endParaRPr/>
          </a:p>
        </p:txBody>
      </p:sp>
      <p:sp>
        <p:nvSpPr>
          <p:cNvPr id="700" name="Google Shape;700;p1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create a tuple with only one item, you have to add a comma after the item, otherwise Python will not recognize it as a tuple.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("apple",)</a:t>
            </a:r>
            <a:br>
              <a:rPr lang="en-US"/>
            </a:br>
            <a:r>
              <a:rPr lang="en-US"/>
              <a:t>print(type(thistuple))</a:t>
            </a:r>
            <a:br>
              <a:rPr lang="en-US"/>
            </a:br>
            <a:br>
              <a:rPr lang="en-US"/>
            </a:br>
            <a:r>
              <a:rPr lang="en-US"/>
              <a:t>#NOT a tuple</a:t>
            </a:r>
            <a:br>
              <a:rPr lang="en-US"/>
            </a:br>
            <a:r>
              <a:rPr lang="en-US"/>
              <a:t>thistuple = ("apple")</a:t>
            </a:r>
            <a:br>
              <a:rPr lang="en-US"/>
            </a:br>
            <a:r>
              <a:rPr lang="en-US"/>
              <a:t>print(type(thistuple))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6" name="Google Shape;706;p1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 items can be of any data type: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tuple1 = ("apple", "banana", "cherry")</a:t>
            </a:r>
            <a:br>
              <a:rPr lang="en-US"/>
            </a:br>
            <a:r>
              <a:rPr lang="en-US"/>
              <a:t>tuple2 = (1, 5, 7, 9, 3)</a:t>
            </a:r>
            <a:br>
              <a:rPr lang="en-US"/>
            </a:br>
            <a:r>
              <a:rPr lang="en-US"/>
              <a:t>tuple3 = (True, False, False)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tuple1 = ("abc", 34, True, 40, "male")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2" name="Google Shape;712;p1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Python's perspective, tuples are defined as objects with the data type 'tuple':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tuple() method to make a tuple: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tuple(("apple", "banana", "cherry")) # note the double round-brackets</a:t>
            </a:r>
            <a:br>
              <a:rPr lang="en-US"/>
            </a:br>
            <a:r>
              <a:rPr lang="en-US"/>
              <a:t>print(thistuple)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 Tuple Items</a:t>
            </a:r>
            <a:endParaRPr/>
          </a:p>
        </p:txBody>
      </p:sp>
      <p:sp>
        <p:nvSpPr>
          <p:cNvPr id="718" name="Google Shape;718;p1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access tuple items by referring to the index number, inside square brackets: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print(thistuple[1])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Negative Indexing</a:t>
            </a:r>
            <a:endParaRPr/>
          </a:p>
        </p:txBody>
      </p:sp>
      <p:sp>
        <p:nvSpPr>
          <p:cNvPr id="724" name="Google Shape;724;p1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Negative indexing means start from the end.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print(thistuple[-1])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thistuple = ("apple", "banana", "cherry", "orange", "kiwi", "melon", "mango")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print(thistuple[2:5])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#This will return the items from position 2 to 5.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#Remember that the first item is position 0,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#and note that the item in position 5 is NOT included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 "banana", "cherry", "orange", "kiwi", "melon", "mango")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print(thistuple[:4])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6" name="Google Shape;736;p1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"cherry", "orange", "kiwi", "melon", "mango")</a:t>
            </a:r>
            <a:br>
              <a:rPr lang="en-US"/>
            </a:br>
            <a:r>
              <a:rPr lang="en-US"/>
              <a:t>print(thistuple[2:])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get the data type of any object using the type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5</a:t>
            </a:r>
            <a:br>
              <a:rPr lang="en-US"/>
            </a:br>
            <a:r>
              <a:rPr lang="en-US"/>
              <a:t>print(type(x))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 if Item Exists</a:t>
            </a:r>
            <a:endParaRPr/>
          </a:p>
        </p:txBody>
      </p:sp>
      <p:sp>
        <p:nvSpPr>
          <p:cNvPr id="742" name="Google Shape;742;p1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determine if a specified item is present in a tuple use the in keyword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if "apple" in thistuple:</a:t>
            </a:r>
            <a:br>
              <a:rPr lang="en-US"/>
            </a:br>
            <a:r>
              <a:rPr lang="en-US"/>
              <a:t>  print("Yes, 'apple' is in the fruits tuple")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8" name="Google Shape;748;p1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 are unchangeable, meaing that you cannot change, add, or remove items once the tuple is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there is a workaround. You can convert the tuple into a list, change the list, and convert the list back into a tuple.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("apple", "banana", "cherry")</a:t>
            </a:r>
            <a:br>
              <a:rPr lang="en-US"/>
            </a:br>
            <a:r>
              <a:rPr lang="en-US"/>
              <a:t>y = list(x)</a:t>
            </a:r>
            <a:br>
              <a:rPr lang="en-US"/>
            </a:br>
            <a:r>
              <a:rPr lang="en-US"/>
              <a:t>y[1] = "kiwi"</a:t>
            </a:r>
            <a:br>
              <a:rPr lang="en-US"/>
            </a:br>
            <a:r>
              <a:rPr lang="en-US"/>
              <a:t>x = tuple(y)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Items</a:t>
            </a:r>
            <a:br>
              <a:rPr lang="en-US"/>
            </a:br>
            <a:endParaRPr/>
          </a:p>
        </p:txBody>
      </p:sp>
      <p:sp>
        <p:nvSpPr>
          <p:cNvPr id="754" name="Google Shape;754;p1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y = list(thistuple)</a:t>
            </a:r>
            <a:br>
              <a:rPr lang="en-US"/>
            </a:br>
            <a:r>
              <a:rPr lang="en-US"/>
              <a:t>y.append("orange")</a:t>
            </a:r>
            <a:br>
              <a:rPr lang="en-US"/>
            </a:br>
            <a:r>
              <a:rPr lang="en-US"/>
              <a:t>thistuple = tuple(y)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Remove Items</a:t>
            </a:r>
            <a:endParaRPr/>
          </a:p>
        </p:txBody>
      </p:sp>
      <p:sp>
        <p:nvSpPr>
          <p:cNvPr id="760" name="Google Shape;760;p1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y = list(thistuple)</a:t>
            </a:r>
            <a:br>
              <a:rPr lang="en-US"/>
            </a:br>
            <a:r>
              <a:rPr lang="en-US"/>
              <a:t>y.remove("apple")</a:t>
            </a:r>
            <a:br>
              <a:rPr lang="en-US"/>
            </a:br>
            <a:r>
              <a:rPr lang="en-US"/>
              <a:t>thistuple = tuple(y)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Print(thistuple)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66" name="Google Shape;766;p1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 keyword can delete the tuple completely: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thistuple = ("apple", "banana", "cherry")</a:t>
            </a:r>
            <a:br>
              <a:rPr lang="en-US"/>
            </a:br>
            <a:r>
              <a:rPr lang="en-US"/>
              <a:t>del thistuple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2" name="Google Shape;772;p1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create a tuple, we normally assign values to it. This is called "packing" a tuple: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Packing a tuple: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("apple", "banana", "cherry")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8" name="Google Shape;778;p1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also allowed to extract the values back into variables. This is called "unpacking":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("apple", "banana", "cherry")</a:t>
            </a:r>
            <a:br>
              <a:rPr lang="en-US"/>
            </a:br>
            <a:br>
              <a:rPr lang="en-US"/>
            </a:br>
            <a:r>
              <a:rPr lang="en-US"/>
              <a:t>(green, yellow, red) = fruits</a:t>
            </a:r>
            <a:br>
              <a:rPr lang="en-US"/>
            </a:br>
            <a:br>
              <a:rPr lang="en-US"/>
            </a:br>
            <a:r>
              <a:rPr lang="en-US"/>
              <a:t>print(green)</a:t>
            </a:r>
            <a:br>
              <a:rPr lang="en-US"/>
            </a:br>
            <a:r>
              <a:rPr lang="en-US"/>
              <a:t>print(yellow)</a:t>
            </a:r>
            <a:br>
              <a:rPr lang="en-US"/>
            </a:br>
            <a:r>
              <a:rPr lang="en-US"/>
              <a:t>print(red)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Asterix*</a:t>
            </a:r>
            <a:endParaRPr/>
          </a:p>
        </p:txBody>
      </p:sp>
      <p:sp>
        <p:nvSpPr>
          <p:cNvPr id="784" name="Google Shape;784;p1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number of variables is less than the number of values, you can add an * to the variable name and the values will be assigned to the variable as a list: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("apple", "banana", "cherry", "strawberry", "raspberry")</a:t>
            </a:r>
            <a:br>
              <a:rPr lang="en-US"/>
            </a:br>
            <a:br>
              <a:rPr lang="en-US"/>
            </a:br>
            <a:r>
              <a:rPr lang="en-US"/>
              <a:t>(green, yellow, *red) = fruits</a:t>
            </a:r>
            <a:br>
              <a:rPr lang="en-US"/>
            </a:br>
            <a:br>
              <a:rPr lang="en-US"/>
            </a:br>
            <a:r>
              <a:rPr lang="en-US"/>
              <a:t>print(green)</a:t>
            </a:r>
            <a:br>
              <a:rPr lang="en-US"/>
            </a:br>
            <a:r>
              <a:rPr lang="en-US"/>
              <a:t>print(yellow)</a:t>
            </a:r>
            <a:br>
              <a:rPr lang="en-US"/>
            </a:br>
            <a:r>
              <a:rPr lang="en-US"/>
              <a:t>print(red)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0" name="Google Shape;790;p1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("apple", "mango", "papaya", "pineapple", "cherry")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(green, *tropic, red) = fruits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print(green)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print(tropic)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print(red)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- Join Tuples</a:t>
            </a:r>
            <a:br>
              <a:rPr lang="en-US"/>
            </a:br>
            <a:endParaRPr/>
          </a:p>
        </p:txBody>
      </p:sp>
      <p:sp>
        <p:nvSpPr>
          <p:cNvPr id="796" name="Google Shape;796;p1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join two or more tuples you can use the + operator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tuple1 = ("a", "b" , "c")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tuple2 = (1, 2, 3)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tuple3 = tuple1 + tuple2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print(tuple3)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20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the data type of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print(type(x))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Sets</a:t>
            </a:r>
            <a:endParaRPr/>
          </a:p>
        </p:txBody>
      </p:sp>
      <p:sp>
        <p:nvSpPr>
          <p:cNvPr id="802" name="Google Shape;802;p1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are used to store multiple items in a single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set is a collection which is both </a:t>
            </a:r>
            <a:r>
              <a:rPr i="1" lang="en-US"/>
              <a:t>unordered</a:t>
            </a:r>
            <a:r>
              <a:rPr lang="en-US"/>
              <a:t> and </a:t>
            </a:r>
            <a:r>
              <a:rPr i="1" lang="en-US"/>
              <a:t>unindexed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are written with curly brackets.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"cherry"}</a:t>
            </a: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8" name="Google Shape;808;p1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Unordered means that the items in a set do not have a defined order.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are unchangeable, meaning that we cannot change the items after the set has been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cannot have two items with the same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"cherry", "apple"}</a:t>
            </a:r>
            <a:br>
              <a:rPr lang="en-US"/>
            </a:b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4" name="Google Shape;814;p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determine how many items a set has, use the len()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 items can be of any data type: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cannot access items in a set by referring to an index or a key.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you can loop through the set items using a for loop, ask if a specified value is present in a set, by using the in keyword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thisset = {"apple", "banana", "cherry"}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x in thisset: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print(x)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- Add Set Itemes</a:t>
            </a:r>
            <a:endParaRPr/>
          </a:p>
        </p:txBody>
      </p:sp>
      <p:sp>
        <p:nvSpPr>
          <p:cNvPr id="820" name="Google Shape;820;p1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a set is created, you cannot change its items, but you can add new items.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one item to a set use the add()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"cherry"}</a:t>
            </a:r>
            <a:br>
              <a:rPr lang="en-US"/>
            </a:br>
            <a:br>
              <a:rPr lang="en-US"/>
            </a:br>
            <a:r>
              <a:rPr lang="en-US"/>
              <a:t>thisset.add("orange")</a:t>
            </a:r>
            <a:br>
              <a:rPr lang="en-US"/>
            </a:b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3"/>
          <p:cNvSpPr txBox="1"/>
          <p:nvPr>
            <p:ph type="title"/>
          </p:nvPr>
        </p:nvSpPr>
        <p:spPr>
          <a:xfrm>
            <a:off x="838200" y="6007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6" name="Google Shape;826;p1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items from another set into the current set, use the  update()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"cherry"}</a:t>
            </a:r>
            <a:br>
              <a:rPr lang="en-US"/>
            </a:br>
            <a:r>
              <a:rPr lang="en-US"/>
              <a:t>tropical = {"pineapple", "mango", "papaya"}</a:t>
            </a:r>
            <a:br>
              <a:rPr lang="en-US"/>
            </a:br>
            <a:br>
              <a:rPr lang="en-US"/>
            </a:br>
            <a:r>
              <a:rPr lang="en-US"/>
              <a:t>thisset.update(tropical)</a:t>
            </a:r>
            <a:br>
              <a:rPr lang="en-US"/>
            </a:b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32" name="Google Shape;832;p1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remove an item in a set, use the  remove() method or discard()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"cherry"}</a:t>
            </a:r>
            <a:br>
              <a:rPr lang="en-US"/>
            </a:br>
            <a:br>
              <a:rPr lang="en-US"/>
            </a:br>
            <a:r>
              <a:rPr lang="en-US"/>
              <a:t>thisset.remove("banana")</a:t>
            </a:r>
            <a:br>
              <a:rPr lang="en-US"/>
            </a:b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38" name="Google Shape;838;p1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thisset = {"apple", "banana", "cherry"}</a:t>
            </a:r>
            <a:br>
              <a:rPr lang="en-US"/>
            </a:br>
            <a:br>
              <a:rPr lang="en-US"/>
            </a:br>
            <a:r>
              <a:rPr lang="en-US"/>
              <a:t>thisset.discard("banana")</a:t>
            </a:r>
            <a:br>
              <a:rPr lang="en-US"/>
            </a:br>
            <a:br>
              <a:rPr lang="en-US"/>
            </a:br>
            <a:r>
              <a:rPr lang="en-US"/>
              <a:t>print(thisset)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4" name="Google Shape;844;p1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also use the pop() method to remove an item, but this method will remove the </a:t>
            </a:r>
            <a:r>
              <a:rPr i="1" lang="en-US"/>
              <a:t>last</a:t>
            </a:r>
            <a:r>
              <a:rPr lang="en-US"/>
              <a:t> item. Remember that sets are unordered, so you will not know what item that gets removed.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keyword will delete the set completely: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Join Two Sets</a:t>
            </a:r>
            <a:endParaRPr/>
          </a:p>
        </p:txBody>
      </p:sp>
      <p:sp>
        <p:nvSpPr>
          <p:cNvPr id="850" name="Google Shape;850;p1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use the  union()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set1 = {"a", "b" , "c"}</a:t>
            </a:r>
            <a:br>
              <a:rPr lang="en-US"/>
            </a:br>
            <a:r>
              <a:rPr lang="en-US"/>
              <a:t>set2 = {1, 2, 3}</a:t>
            </a:r>
            <a:br>
              <a:rPr lang="en-US"/>
            </a:br>
            <a:br>
              <a:rPr lang="en-US"/>
            </a:br>
            <a:r>
              <a:rPr lang="en-US"/>
              <a:t>set3 = set1.union(set2)</a:t>
            </a:r>
            <a:br>
              <a:rPr lang="en-US"/>
            </a:br>
            <a:r>
              <a:rPr lang="en-US"/>
              <a:t>print(set3)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Keep ONLY the Duplicates</a:t>
            </a:r>
            <a:endParaRPr/>
          </a:p>
        </p:txBody>
      </p:sp>
      <p:sp>
        <p:nvSpPr>
          <p:cNvPr id="856" name="Google Shape;856;p1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Intersection_update() method will keep only the items that are present in both sets.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{"apple", "banana", "cherry"}</a:t>
            </a:r>
            <a:br>
              <a:rPr lang="en-US"/>
            </a:br>
            <a:r>
              <a:rPr lang="en-US"/>
              <a:t>y = {"google", "microsoft", "apple"}</a:t>
            </a:r>
            <a:br>
              <a:rPr lang="en-US"/>
            </a:br>
            <a:br>
              <a:rPr lang="en-US"/>
            </a:br>
            <a:r>
              <a:rPr lang="en-US"/>
              <a:t>x.intersection_update(y)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20.5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the data type of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print(type(x))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Keep All, But NOT the Duplicates</a:t>
            </a:r>
            <a:endParaRPr/>
          </a:p>
        </p:txBody>
      </p:sp>
      <p:sp>
        <p:nvSpPr>
          <p:cNvPr id="862" name="Google Shape;862;p1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{"apple", "banana", "cherry"}</a:t>
            </a:r>
            <a:br>
              <a:rPr lang="en-US"/>
            </a:br>
            <a:r>
              <a:rPr lang="en-US"/>
              <a:t>y = {"google", "microsoft", "apple"}</a:t>
            </a:r>
            <a:br>
              <a:rPr lang="en-US"/>
            </a:br>
            <a:br>
              <a:rPr lang="en-US"/>
            </a:br>
            <a:r>
              <a:rPr lang="en-US"/>
              <a:t>x.symmetric_difference_update(y)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8" name="Google Shape;868;p1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1j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the data type of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print(type(x))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want to specify the data type, you can use the following constructor functions: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= int(20)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#display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print(x)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#display the data type of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print(type(x))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"Hello World"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#display the data type of 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print(type(x))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Conversion</a:t>
            </a:r>
            <a:br>
              <a:rPr lang="en-US"/>
            </a:b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= 1    # int</a:t>
            </a:r>
            <a:br>
              <a:rPr lang="en-US"/>
            </a:br>
            <a:r>
              <a:rPr lang="en-US"/>
              <a:t>y = 2.8  # float</a:t>
            </a:r>
            <a:br>
              <a:rPr lang="en-US"/>
            </a:br>
            <a:r>
              <a:rPr lang="en-US"/>
              <a:t>z = 1j   # complex</a:t>
            </a:r>
            <a:br>
              <a:rPr lang="en-US"/>
            </a:br>
            <a:br>
              <a:rPr lang="en-US"/>
            </a:br>
            <a:r>
              <a:rPr lang="en-US"/>
              <a:t>#convert from int to float:</a:t>
            </a:r>
            <a:br>
              <a:rPr lang="en-US"/>
            </a:br>
            <a:r>
              <a:rPr lang="en-US"/>
              <a:t>a = float(x)</a:t>
            </a:r>
            <a:br>
              <a:rPr lang="en-US"/>
            </a:br>
            <a:br>
              <a:rPr lang="en-US"/>
            </a:br>
            <a:r>
              <a:rPr lang="en-US"/>
              <a:t>#convert from float to int:</a:t>
            </a:r>
            <a:br>
              <a:rPr lang="en-US"/>
            </a:br>
            <a:r>
              <a:rPr lang="en-US"/>
              <a:t>b = int(y)</a:t>
            </a:r>
            <a:br>
              <a:rPr lang="en-US"/>
            </a:br>
            <a:br>
              <a:rPr lang="en-US"/>
            </a:br>
            <a:r>
              <a:rPr lang="en-US"/>
              <a:t>#convert from int to complex:</a:t>
            </a:r>
            <a:br>
              <a:rPr lang="en-US"/>
            </a:br>
            <a:r>
              <a:rPr lang="en-US"/>
              <a:t>c = complex(x)</a:t>
            </a:r>
            <a:br>
              <a:rPr lang="en-US"/>
            </a:br>
            <a:br>
              <a:rPr lang="en-US"/>
            </a:br>
            <a:r>
              <a:rPr lang="en-US"/>
              <a:t>print(a)</a:t>
            </a:r>
            <a:br>
              <a:rPr lang="en-US"/>
            </a:br>
            <a:r>
              <a:rPr lang="en-US"/>
              <a:t>print(b)</a:t>
            </a:r>
            <a:br>
              <a:rPr lang="en-US"/>
            </a:br>
            <a:r>
              <a:rPr lang="en-US"/>
              <a:t>print(c)</a:t>
            </a:r>
            <a:br>
              <a:rPr lang="en-US"/>
            </a:br>
            <a:br>
              <a:rPr lang="en-US"/>
            </a:br>
            <a:r>
              <a:rPr lang="en-US"/>
              <a:t>print(type(a))</a:t>
            </a:r>
            <a:br>
              <a:rPr lang="en-US"/>
            </a:br>
            <a:r>
              <a:rPr lang="en-US"/>
              <a:t>print(type(b))</a:t>
            </a:r>
            <a:br>
              <a:rPr lang="en-US"/>
            </a:br>
            <a:r>
              <a:rPr lang="en-US"/>
              <a:t>print(type(c))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Strings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literals in python are surrounded by either single quotation marks, or double quotation marks.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Multiline Strings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assign a multiline string to a variable by using three quotes: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(single/double)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"""Lorem ipsum dolor sit amet,</a:t>
            </a:r>
            <a:br>
              <a:rPr lang="en-US"/>
            </a:br>
            <a:r>
              <a:rPr lang="en-US"/>
              <a:t>consectetur adipiscing elit,</a:t>
            </a:r>
            <a:br>
              <a:rPr lang="en-US"/>
            </a:br>
            <a:r>
              <a:rPr lang="en-US"/>
              <a:t>sed do eiusmod tempor incididunt</a:t>
            </a:r>
            <a:br>
              <a:rPr lang="en-US"/>
            </a:br>
            <a:r>
              <a:rPr lang="en-US"/>
              <a:t>ut labore et dolore magna aliqua."""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in Python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Variables are containers for storing data values.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5</a:t>
            </a:r>
            <a:br>
              <a:rPr lang="en-US"/>
            </a:br>
            <a:r>
              <a:rPr lang="en-US"/>
              <a:t>y = "John"</a:t>
            </a:r>
            <a:br>
              <a:rPr lang="en-US"/>
            </a:br>
            <a:r>
              <a:rPr lang="en-US"/>
              <a:t>print(x)</a:t>
            </a:r>
            <a:br>
              <a:rPr lang="en-US"/>
            </a:br>
            <a:r>
              <a:rPr lang="en-US"/>
              <a:t>print(y)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Variables do not need to be declared with any particular </a:t>
            </a:r>
            <a:r>
              <a:rPr i="1" lang="en-US"/>
              <a:t>type</a:t>
            </a:r>
            <a:r>
              <a:rPr lang="en-US"/>
              <a:t>, and can even change type after they have been 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Strings are Arrays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"Hello, World!"</a:t>
            </a:r>
            <a:br>
              <a:rPr lang="en-US"/>
            </a:br>
            <a:r>
              <a:rPr lang="en-US"/>
              <a:t>print(a[1])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 Length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the length of a string use len()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"Hello, World!"</a:t>
            </a:r>
            <a:br>
              <a:rPr lang="en-US"/>
            </a:br>
            <a:r>
              <a:rPr lang="en-US"/>
              <a:t>print(len(a))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 Methods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has a set of built-in methods that you can use on strings.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Strip()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removes any whitespace from the beginning or the end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 Hello, World! "</a:t>
            </a:r>
            <a:br>
              <a:rPr lang="en-US"/>
            </a:br>
            <a:r>
              <a:rPr lang="en-US"/>
              <a:t>print(a.strip()) # returns "Hello, World!"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 method-returns the string in lowercase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"Hello, World!"</a:t>
            </a:r>
            <a:br>
              <a:rPr lang="en-US"/>
            </a:br>
            <a:r>
              <a:rPr lang="en-US"/>
              <a:t>print(a.lower())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Upper method returns the string in uppercase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a=“hello”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Print(a.upper())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method replace a string with another string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"Hello, World!"</a:t>
            </a:r>
            <a:br>
              <a:rPr lang="en-US"/>
            </a:br>
            <a:r>
              <a:rPr lang="en-US"/>
              <a:t>print(a.replace("H", "J"))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split method split the strings into substrings it it find instances of the separator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"Hello, World!"</a:t>
            </a:r>
            <a:br>
              <a:rPr lang="en-US"/>
            </a:br>
            <a:r>
              <a:rPr lang="en-US"/>
              <a:t>print(a.split(",")) # returns ['Hello', ' World!']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check if a certain phrase or character is present in a string we can use in or not 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"The rain in Spain stays mainly in the plain"</a:t>
            </a:r>
            <a:br>
              <a:rPr lang="en-US"/>
            </a:br>
            <a:r>
              <a:rPr lang="en-US"/>
              <a:t>x = "ain" in txt</a:t>
            </a: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Concatenation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combine the strings and numbers using the format()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format method takes the passed arguments,format them,and places them in the string where  the placeholders{}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age = 36</a:t>
            </a:r>
            <a:br>
              <a:rPr lang="en-US"/>
            </a:br>
            <a:r>
              <a:rPr lang="en-US"/>
              <a:t>txt = "My name is John, and I am {}"</a:t>
            </a:r>
            <a:br>
              <a:rPr lang="en-US"/>
            </a:br>
            <a:r>
              <a:rPr lang="en-US"/>
              <a:t>print(txt.format(age))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quantity = 3</a:t>
            </a:r>
            <a:br>
              <a:rPr lang="en-US"/>
            </a:br>
            <a:r>
              <a:rPr lang="en-US"/>
              <a:t>itemno = 567</a:t>
            </a:r>
            <a:br>
              <a:rPr lang="en-US"/>
            </a:br>
            <a:r>
              <a:rPr lang="en-US"/>
              <a:t>price = 49.95</a:t>
            </a:r>
            <a:br>
              <a:rPr lang="en-US"/>
            </a:br>
            <a:r>
              <a:rPr lang="en-US"/>
              <a:t>myorder = "I want {} pieces of item {} for {} dollars."</a:t>
            </a:r>
            <a:br>
              <a:rPr lang="en-US"/>
            </a:br>
            <a:r>
              <a:rPr lang="en-US"/>
              <a:t>print(myorder.format(quantity, itemno, price))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use index numbers{0} to be sure the arguments are placed in the correct placeholders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quantity = 3</a:t>
            </a:r>
            <a:br>
              <a:rPr lang="en-US"/>
            </a:br>
            <a:r>
              <a:rPr lang="en-US"/>
              <a:t>itemno = 567</a:t>
            </a:r>
            <a:br>
              <a:rPr lang="en-US"/>
            </a:br>
            <a:r>
              <a:rPr lang="en-US"/>
              <a:t>price = 49.95</a:t>
            </a:r>
            <a:br>
              <a:rPr lang="en-US"/>
            </a:br>
            <a:r>
              <a:rPr lang="en-US"/>
              <a:t>myorder = "I want to pay {2} dollars for {0} pieces of item {1}."</a:t>
            </a:r>
            <a:br>
              <a:rPr lang="en-US"/>
            </a:br>
            <a:r>
              <a:rPr lang="en-US"/>
              <a:t>print(myorder.format(quantity, itemno, price))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4 # x is of type int</a:t>
            </a:r>
            <a:br>
              <a:rPr lang="en-US"/>
            </a:br>
            <a:r>
              <a:rPr lang="en-US"/>
              <a:t>x = "Sally" # x is now of type str</a:t>
            </a:r>
            <a:br>
              <a:rPr lang="en-US"/>
            </a:br>
            <a:r>
              <a:rPr lang="en-US"/>
              <a:t>print(x)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variables can be declared either by using single or double quotes: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"John"</a:t>
            </a:r>
            <a:br>
              <a:rPr lang="en-US"/>
            </a:br>
            <a:r>
              <a:rPr lang="en-US"/>
              <a:t># is the same as</a:t>
            </a:r>
            <a:br>
              <a:rPr lang="en-US"/>
            </a:br>
            <a:r>
              <a:rPr lang="en-US"/>
              <a:t>x = 'John'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Escape Character</a:t>
            </a:r>
            <a:br>
              <a:rPr lang="en-US"/>
            </a:b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insert characters that are illegal in a string, use an escape character.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"We are the so-called "Vikings" from the north.“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"We are the so-called \"Vikings\" from the north."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 "Hello\nWorld!"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print(txt)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Hello</a:t>
            </a:r>
            <a:br>
              <a:rPr lang="en-US"/>
            </a:br>
            <a:r>
              <a:rPr lang="en-US"/>
              <a:t>World!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 "Hello\tWorld!"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print(txt)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Hello   World!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 "Hello \bWorld!"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print(txt)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HelloWorld!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capitalize() Method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a string where the first character is uppercase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"hello, and welcome to my world."</a:t>
            </a:r>
            <a:br>
              <a:rPr lang="en-US"/>
            </a:br>
            <a:br>
              <a:rPr lang="en-US"/>
            </a:br>
            <a:r>
              <a:rPr lang="en-US"/>
              <a:t>x = txt.capitalize()</a:t>
            </a:r>
            <a:br>
              <a:rPr lang="en-US"/>
            </a:br>
            <a:br>
              <a:rPr lang="en-US"/>
            </a:br>
            <a:r>
              <a:rPr lang="en-US"/>
              <a:t>print (x)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casefold() Method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the string lower case: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similar to lower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 "Hello, And Welcome To My World!"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txt.casefold()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count() Method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the number of times the value "apple" appears in the string: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"I love apples, apple are my favorite fruit"</a:t>
            </a:r>
            <a:br>
              <a:rPr lang="en-US"/>
            </a:br>
            <a:br>
              <a:rPr lang="en-US"/>
            </a:br>
            <a:r>
              <a:rPr lang="en-US"/>
              <a:t>x = txt.count("apple")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isalnum() Method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True if all the characters are alphanumeric, meaning alphabet letter (a-z) and numbers (0-9).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"Company12"</a:t>
            </a:r>
            <a:br>
              <a:rPr lang="en-US"/>
            </a:br>
            <a:br>
              <a:rPr lang="en-US"/>
            </a:br>
            <a:r>
              <a:rPr lang="en-US"/>
              <a:t>x = txt.isalnum()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 "Company 12"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txt.isalnum()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isalpha() Method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True if all the characters are alphabet letters (a-z).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"CompanyX"</a:t>
            </a:r>
            <a:br>
              <a:rPr lang="en-US"/>
            </a:br>
            <a:br>
              <a:rPr lang="en-US"/>
            </a:br>
            <a:r>
              <a:rPr lang="en-US"/>
              <a:t>x = txt.isalpha()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"Company10"</a:t>
            </a:r>
            <a:br>
              <a:rPr lang="en-US"/>
            </a:br>
            <a:br>
              <a:rPr lang="en-US"/>
            </a:br>
            <a:r>
              <a:rPr lang="en-US"/>
              <a:t>x = txt.isalpha()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Python variables: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variable name must start with a letter or the underscore character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variable name cannot start with a number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variable name can only contain alpha-numeric characters and underscores (A-z, 0-9, and _ 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 names are case-sensitive (age, Age and AGE are three different variables)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String islower() Method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True if all the characters are in lower case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txt = "hello world!"</a:t>
            </a:r>
            <a:br>
              <a:rPr lang="en-US"/>
            </a:br>
            <a:br>
              <a:rPr lang="en-US"/>
            </a:br>
            <a:r>
              <a:rPr lang="en-US"/>
              <a:t>x = txt.islower()</a:t>
            </a:r>
            <a:br>
              <a:rPr lang="en-US"/>
            </a:br>
            <a:br>
              <a:rPr lang="en-US"/>
            </a:br>
            <a:r>
              <a:rPr lang="en-US"/>
              <a:t>print(x)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 "Hello world!"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 = "hello 123"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= "mynameisPeter"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print(a.islower())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print(b.islower())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print(c.islower())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Operators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divides the operators in the following groups: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Assignment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Comparison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Logical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Identity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Membership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Bitwise operators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Arithmetic Operators</a:t>
            </a:r>
            <a:endParaRPr/>
          </a:p>
        </p:txBody>
      </p:sp>
      <p:graphicFrame>
        <p:nvGraphicFramePr>
          <p:cNvPr id="338" name="Google Shape;338;p52"/>
          <p:cNvGraphicFramePr/>
          <p:nvPr/>
        </p:nvGraphicFramePr>
        <p:xfrm>
          <a:off x="2329132" y="1825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1886500"/>
                <a:gridCol w="2633750"/>
                <a:gridCol w="2260125"/>
                <a:gridCol w="753375"/>
              </a:tblGrid>
              <a:tr h="3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Operator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Name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Example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Addition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+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Subtraction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-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Multiplication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*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/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Division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/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%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Modulus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%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**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Exponentiation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**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//</a:t>
                      </a:r>
                      <a:endParaRPr/>
                    </a:p>
                  </a:txBody>
                  <a:tcPr marT="55075" marB="55075" marR="55075" marL="110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Floor division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 // y</a:t>
                      </a:r>
                      <a:endParaRPr/>
                    </a:p>
                  </a:txBody>
                  <a:tcPr marT="55075" marB="55075" marR="55075" marL="550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1300" marB="41300" marR="82625" marL="82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 // 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#the floor division // rounds the result down to the nearest whole number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 ** y) #same as 2*2*2*2*2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Assignment Operators</a:t>
            </a:r>
            <a:endParaRPr/>
          </a:p>
        </p:txBody>
      </p:sp>
      <p:graphicFrame>
        <p:nvGraphicFramePr>
          <p:cNvPr id="356" name="Google Shape;356;p55"/>
          <p:cNvGraphicFramePr/>
          <p:nvPr/>
        </p:nvGraphicFramePr>
        <p:xfrm>
          <a:off x="2825862" y="1825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2174775"/>
                <a:gridCol w="1744075"/>
                <a:gridCol w="1744075"/>
                <a:gridCol w="877350"/>
              </a:tblGrid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Operator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Example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Same As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5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5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+=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+=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+ 3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-=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- 3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*=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*=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*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/=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/=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/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%=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%=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%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//=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//=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//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**=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**=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**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&amp;=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&amp;=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&amp;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|=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|=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|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^=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^=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^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&gt;&gt;=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&gt;&gt;=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&gt;&gt;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&lt;&lt;=</a:t>
                      </a:r>
                      <a:endParaRPr/>
                    </a:p>
                  </a:txBody>
                  <a:tcPr marT="47825" marB="47825" marR="47825" marL="95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&lt;&lt;=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 = x &lt;&lt; 3</a:t>
                      </a:r>
                      <a:endParaRPr/>
                    </a:p>
                  </a:txBody>
                  <a:tcPr marT="47825" marB="47825" marR="47825" marL="47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5875" marB="35875" marR="71725" marL="717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Comparison Operators</a:t>
            </a:r>
            <a:endParaRPr/>
          </a:p>
        </p:txBody>
      </p:sp>
      <p:graphicFrame>
        <p:nvGraphicFramePr>
          <p:cNvPr id="362" name="Google Shape;362;p56"/>
          <p:cNvGraphicFramePr/>
          <p:nvPr/>
        </p:nvGraphicFramePr>
        <p:xfrm>
          <a:off x="1927022" y="1928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2087875"/>
                <a:gridCol w="2914900"/>
                <a:gridCol w="2501400"/>
                <a:gridCol w="833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==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==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!=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equal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!=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&gt;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&lt;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&gt;=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Greater than or equal to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&gt;=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&lt;=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Less than or equal to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&lt;=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print(x == 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returns False because 5 is not equal to 3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Logical Operators</a:t>
            </a:r>
            <a:endParaRPr/>
          </a:p>
        </p:txBody>
      </p:sp>
      <p:graphicFrame>
        <p:nvGraphicFramePr>
          <p:cNvPr id="374" name="Google Shape;374;p58"/>
          <p:cNvGraphicFramePr/>
          <p:nvPr/>
        </p:nvGraphicFramePr>
        <p:xfrm>
          <a:off x="1927022" y="2797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2087875"/>
                <a:gridCol w="2914900"/>
                <a:gridCol w="2501400"/>
                <a:gridCol w="833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 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both statements are true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&lt; 5 and  x &lt; 10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one of the statements is true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&lt; 5 or x &lt; 4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Reverse the result, returns False if the result is true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not(x &lt; 5 and x &lt; 10)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#Legal variable names:</a:t>
            </a:r>
            <a:br>
              <a:rPr lang="en-US"/>
            </a:br>
            <a:r>
              <a:rPr lang="en-US"/>
              <a:t>myvar = "John"</a:t>
            </a:r>
            <a:br>
              <a:rPr lang="en-US"/>
            </a:br>
            <a:r>
              <a:rPr lang="en-US"/>
              <a:t>my_var = "John"</a:t>
            </a:r>
            <a:br>
              <a:rPr lang="en-US"/>
            </a:br>
            <a:r>
              <a:rPr lang="en-US"/>
              <a:t>_my_var = "John"</a:t>
            </a:r>
            <a:br>
              <a:rPr lang="en-US"/>
            </a:br>
            <a:r>
              <a:rPr lang="en-US"/>
              <a:t>myVar = "John"</a:t>
            </a:r>
            <a:br>
              <a:rPr lang="en-US"/>
            </a:br>
            <a:r>
              <a:rPr lang="en-US"/>
              <a:t>MYVAR = "John"</a:t>
            </a:r>
            <a:br>
              <a:rPr lang="en-US"/>
            </a:br>
            <a:r>
              <a:rPr lang="en-US"/>
              <a:t>myvar2 = "John"</a:t>
            </a:r>
            <a:br>
              <a:rPr lang="en-US"/>
            </a:br>
            <a:br>
              <a:rPr lang="en-US"/>
            </a:br>
            <a:r>
              <a:rPr lang="en-US"/>
              <a:t>#Illegal variable names:</a:t>
            </a:r>
            <a:br>
              <a:rPr lang="en-US"/>
            </a:br>
            <a:r>
              <a:rPr lang="en-US"/>
              <a:t>2myvar = "John"</a:t>
            </a:r>
            <a:br>
              <a:rPr lang="en-US"/>
            </a:br>
            <a:r>
              <a:rPr lang="en-US"/>
              <a:t>my-var = "John"</a:t>
            </a:r>
            <a:br>
              <a:rPr lang="en-US"/>
            </a:br>
            <a:r>
              <a:rPr lang="en-US"/>
              <a:t>my var = "John"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Identity Operators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Identity operators are used to compare the objects, not if they are equal, but if they are actually the same object, with the same memory location: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59"/>
          <p:cNvGraphicFramePr/>
          <p:nvPr/>
        </p:nvGraphicFramePr>
        <p:xfrm>
          <a:off x="1927022" y="3132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2087875"/>
                <a:gridCol w="2914900"/>
                <a:gridCol w="2501400"/>
                <a:gridCol w="833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 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both variables are the same object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is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 not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both variables are not the same object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is not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= ["apple", "banana"]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 = ["apple", "banana"]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 = x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print(x is z)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returns True because z is the same object as x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print(x is y)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returns False because x is not the same object as y, even if they have the same content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= ["apple", "banana"]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 = ["apple", "banana"]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 = x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print(x is not z)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returns False because z is the same object as x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print(x is not y)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returns True because x is not the same object as y, even if they have the same content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Membership Operators</a:t>
            </a:r>
            <a:endParaRPr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Membership operators are used to test if a sequence is presented in an object: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400" name="Google Shape;400;p62"/>
          <p:cNvGraphicFramePr/>
          <p:nvPr/>
        </p:nvGraphicFramePr>
        <p:xfrm>
          <a:off x="1927022" y="285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{0A254BE8-67A7-4357-A5BA-953B4F92C286}</a:tableStyleId>
              </a:tblPr>
              <a:tblGrid>
                <a:gridCol w="2087875"/>
                <a:gridCol w="2914900"/>
                <a:gridCol w="2501400"/>
                <a:gridCol w="833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 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a sequence with the specified value is present in the object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in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in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a sequence with the specified value is not present in the object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not in y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["apple", "banana"]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print("banana" in 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returns True because a sequence with the value "banana" is in the list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2" name="Google Shape;412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["apple", "banana"]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print("pineapple" not in 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returns True because a sequence with the value "pineapple" is not in the list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Conditions and If statements</a:t>
            </a:r>
            <a:endParaRPr/>
          </a:p>
        </p:txBody>
      </p:sp>
      <p:sp>
        <p:nvSpPr>
          <p:cNvPr id="418" name="Google Shape;418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"if statement" is written by using the if keyword.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= 33</a:t>
            </a:r>
            <a:br>
              <a:rPr lang="en-US"/>
            </a:br>
            <a:r>
              <a:rPr lang="en-US"/>
              <a:t>b = 200</a:t>
            </a:r>
            <a:br>
              <a:rPr lang="en-US"/>
            </a:br>
            <a:r>
              <a:rPr lang="en-US"/>
              <a:t>if b &gt; a:</a:t>
            </a:r>
            <a:br>
              <a:rPr lang="en-US"/>
            </a:br>
            <a:r>
              <a:rPr lang="en-US"/>
              <a:t>  print("b is greater than a")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relies on indentation (whitespace at the beginning of a line) to define scope in the code. Other programming languages often use curly-brackets for this purpose.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4" name="Google Shape;424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statement, without indentation (will raise an error):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33</a:t>
            </a:r>
            <a:br>
              <a:rPr lang="en-US"/>
            </a:br>
            <a:r>
              <a:rPr lang="en-US"/>
              <a:t>b = 200</a:t>
            </a:r>
            <a:br>
              <a:rPr lang="en-US"/>
            </a:br>
            <a:r>
              <a:rPr lang="en-US"/>
              <a:t>if b &gt; a:</a:t>
            </a:r>
            <a:br>
              <a:rPr lang="en-US"/>
            </a:br>
            <a:r>
              <a:rPr lang="en-US"/>
              <a:t>print("b is greater than a") # you will get an error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Elif</a:t>
            </a:r>
            <a:endParaRPr/>
          </a:p>
        </p:txBody>
      </p:sp>
      <p:sp>
        <p:nvSpPr>
          <p:cNvPr id="430" name="Google Shape;430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 elif keyword is pythons way of saying "if the previous conditions were not true, then try this condition".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33</a:t>
            </a:r>
            <a:br>
              <a:rPr lang="en-US"/>
            </a:br>
            <a:r>
              <a:rPr lang="en-US"/>
              <a:t>b = 33</a:t>
            </a:r>
            <a:br>
              <a:rPr lang="en-US"/>
            </a:br>
            <a:r>
              <a:rPr lang="en-US"/>
              <a:t>if b &gt; a:</a:t>
            </a:r>
            <a:br>
              <a:rPr lang="en-US"/>
            </a:br>
            <a:r>
              <a:rPr lang="en-US"/>
              <a:t>  print("b is greater than a")</a:t>
            </a:r>
            <a:br>
              <a:rPr lang="en-US"/>
            </a:br>
            <a:r>
              <a:rPr lang="en-US"/>
              <a:t>elif a == b:</a:t>
            </a:r>
            <a:br>
              <a:rPr lang="en-US"/>
            </a:br>
            <a:r>
              <a:rPr lang="en-US"/>
              <a:t>  print("a and b are equal")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Else</a:t>
            </a:r>
            <a:endParaRPr/>
          </a:p>
        </p:txBody>
      </p:sp>
      <p:sp>
        <p:nvSpPr>
          <p:cNvPr id="436" name="Google Shape;436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 else keyword catches anything which isn't caught by the preceding conditions.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= 200</a:t>
            </a:r>
            <a:br>
              <a:rPr lang="en-US"/>
            </a:br>
            <a:r>
              <a:rPr lang="en-US"/>
              <a:t>b = 33</a:t>
            </a:r>
            <a:br>
              <a:rPr lang="en-US"/>
            </a:br>
            <a:r>
              <a:rPr lang="en-US"/>
              <a:t>if b &gt; a:</a:t>
            </a:r>
            <a:br>
              <a:rPr lang="en-US"/>
            </a:br>
            <a:r>
              <a:rPr lang="en-US"/>
              <a:t>  print("b is greater than a")</a:t>
            </a:r>
            <a:br>
              <a:rPr lang="en-US"/>
            </a:br>
            <a:r>
              <a:rPr lang="en-US"/>
              <a:t>elif a == b:</a:t>
            </a:r>
            <a:br>
              <a:rPr lang="en-US"/>
            </a:br>
            <a:r>
              <a:rPr lang="en-US"/>
              <a:t>  print("a and b are equal")</a:t>
            </a:r>
            <a:br>
              <a:rPr lang="en-US"/>
            </a:br>
            <a:r>
              <a:rPr lang="en-US"/>
              <a:t>else:</a:t>
            </a:r>
            <a:br>
              <a:rPr lang="en-US"/>
            </a:br>
            <a:r>
              <a:rPr lang="en-US"/>
              <a:t>  print("a is greater than b")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 Value to Multiple Variables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allows you to assign values to multiple variables in one line: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x, y, z = "Orange", "Banana", "Cherry"</a:t>
            </a:r>
            <a:br>
              <a:rPr lang="en-US"/>
            </a:br>
            <a:r>
              <a:rPr lang="en-US"/>
              <a:t>print(x)</a:t>
            </a:r>
            <a:br>
              <a:rPr lang="en-US"/>
            </a:br>
            <a:r>
              <a:rPr lang="en-US"/>
              <a:t>print(y)</a:t>
            </a:r>
            <a:br>
              <a:rPr lang="en-US"/>
            </a:br>
            <a:r>
              <a:rPr lang="en-US"/>
              <a:t>print(z)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While Loops</a:t>
            </a:r>
            <a:br>
              <a:rPr lang="en-US"/>
            </a:br>
            <a:endParaRPr/>
          </a:p>
        </p:txBody>
      </p:sp>
      <p:sp>
        <p:nvSpPr>
          <p:cNvPr id="442" name="Google Shape;442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 loop we can execute a set of statements as long as a condition is true.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i as long as i is less than 6: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= 1</a:t>
            </a:r>
            <a:br>
              <a:rPr lang="en-US"/>
            </a:br>
            <a:r>
              <a:rPr lang="en-US"/>
              <a:t>while i &lt; 6:</a:t>
            </a:r>
            <a:br>
              <a:rPr lang="en-US"/>
            </a:br>
            <a:r>
              <a:rPr lang="en-US"/>
              <a:t>  print(i)</a:t>
            </a:r>
            <a:br>
              <a:rPr lang="en-US"/>
            </a:br>
            <a:r>
              <a:rPr lang="en-US"/>
              <a:t>  i += 1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break Statement</a:t>
            </a:r>
            <a:endParaRPr/>
          </a:p>
        </p:txBody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break statement we can stop the loop even if the while condition is true: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= 1</a:t>
            </a:r>
            <a:br>
              <a:rPr lang="en-US"/>
            </a:br>
            <a:r>
              <a:rPr lang="en-US"/>
              <a:t>while i &lt; 6:</a:t>
            </a:r>
            <a:br>
              <a:rPr lang="en-US"/>
            </a:br>
            <a:r>
              <a:rPr lang="en-US"/>
              <a:t>  print(i)</a:t>
            </a:r>
            <a:br>
              <a:rPr lang="en-US"/>
            </a:br>
            <a:r>
              <a:rPr lang="en-US"/>
              <a:t>  if i == 3:</a:t>
            </a:r>
            <a:br>
              <a:rPr lang="en-US"/>
            </a:br>
            <a:r>
              <a:rPr lang="en-US"/>
              <a:t>    break</a:t>
            </a:r>
            <a:br>
              <a:rPr lang="en-US"/>
            </a:br>
            <a:r>
              <a:rPr lang="en-US"/>
              <a:t>  i += 1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continue Statement</a:t>
            </a:r>
            <a:endParaRPr/>
          </a:p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continue statement we can stop the current iteration, and continue with the next: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=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while i &lt; 6: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i +=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if i == 3: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continue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print(i)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Note that number 3 is missing in the result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 Lists</a:t>
            </a:r>
            <a:endParaRPr/>
          </a:p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Lists are used to store multiple items in a single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Lists are created using square brackets: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 "banana", "cherry"]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print(thislist)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items are ordered, changeable, and allow duplicate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items are indexed first item has index of [0]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add new items to a list, the new items will be placed at the end of the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list is changeable, meaning that we can change, add, and remove items in a list after it has been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lists are indexed, lists can have items with the same value(duplications)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Length</a:t>
            </a:r>
            <a:endParaRPr/>
          </a:p>
        </p:txBody>
      </p:sp>
      <p:sp>
        <p:nvSpPr>
          <p:cNvPr id="472" name="Google Shape;472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determine how many items in a list.use len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print(len(thislist))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8" name="Google Shape;478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items can be of any data type: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list1 = ["apple", "banana", "cherry"]</a:t>
            </a:r>
            <a:br>
              <a:rPr lang="en-US"/>
            </a:br>
            <a:r>
              <a:rPr lang="en-US"/>
              <a:t>list2 = [1, 5, 7, 9, 3]</a:t>
            </a:r>
            <a:br>
              <a:rPr lang="en-US"/>
            </a:br>
            <a:r>
              <a:rPr lang="en-US"/>
              <a:t>list3 = [True, False, False]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list1 = ["abc", 34, True, 40, "male"]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4" name="Google Shape;484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Python's perspective, lists are defined as objects with the data type 'list':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&lt;class 'list'&gt;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mylist = ["apple", "banana", "cherry"]</a:t>
            </a:r>
            <a:br>
              <a:rPr lang="en-US"/>
            </a:br>
            <a:r>
              <a:rPr lang="en-US"/>
              <a:t>print(type(mylist))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list() Constructor</a:t>
            </a:r>
            <a:endParaRPr/>
          </a:p>
        </p:txBody>
      </p:sp>
      <p:sp>
        <p:nvSpPr>
          <p:cNvPr id="490" name="Google Shape;490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also possible to use the list() constructor when creating a new list.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list(("apple", "banana", "cherry")) # note the double round-brackets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6" name="Google Shape;496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Items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items are indexed and you can access them by referring to the index number: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print(thislist[1])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assign the </a:t>
            </a:r>
            <a:r>
              <a:rPr i="1" lang="en-US"/>
              <a:t>same</a:t>
            </a:r>
            <a:r>
              <a:rPr lang="en-US"/>
              <a:t> value to multiple variables in one line: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y = z = "Orange"</a:t>
            </a:r>
            <a:br>
              <a:rPr lang="en-US"/>
            </a:br>
            <a:r>
              <a:rPr lang="en-US"/>
              <a:t>print(x)</a:t>
            </a:r>
            <a:br>
              <a:rPr lang="en-US"/>
            </a:br>
            <a:r>
              <a:rPr lang="en-US"/>
              <a:t>print(y)</a:t>
            </a:r>
            <a:br>
              <a:rPr lang="en-US"/>
            </a:br>
            <a:r>
              <a:rPr lang="en-US"/>
              <a:t>print(z)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2" name="Google Shape;502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Indexing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indexing means start from the end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print(thislist[-1])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8" name="Google Shape;508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Range of Indexes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specify a range of indexes by specifying where to start and where to end the range.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specifying a range, the return value will be a new list with the specified items.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4" name="Google Shape;514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 "banana", "cherry", "orange", "kiwi", "melon", "mango"]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print(thislist[2:5])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#This will return the items from position 2 to 5.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#Remember that the first item is position 0,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#and note that the item in position 5 is NOT included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0" name="Google Shape;520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"cherry", "orange", "kiwi", "melon", "mango"]</a:t>
            </a:r>
            <a:br>
              <a:rPr lang="en-US"/>
            </a:br>
            <a:r>
              <a:rPr lang="en-US"/>
              <a:t>print(thislist[:4])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example returns the items from the beginning to, but NOT included, "kiwi":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6" name="Google Shape;526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"cherry", "orange", "kiwi", "melon", "mango"]</a:t>
            </a:r>
            <a:br>
              <a:rPr lang="en-US"/>
            </a:br>
            <a:r>
              <a:rPr lang="en-US"/>
              <a:t>print(thislist[2:])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example returns the items from "cherry" and to the end: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 if Item Exists</a:t>
            </a:r>
            <a:endParaRPr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in keyword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 "apple" in thislist:</a:t>
            </a:r>
            <a:br>
              <a:rPr lang="en-US"/>
            </a:br>
            <a:r>
              <a:rPr lang="en-US"/>
              <a:t>  print("Yes")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- Change List Items</a:t>
            </a:r>
            <a:endParaRPr/>
          </a:p>
        </p:txBody>
      </p:sp>
      <p:sp>
        <p:nvSpPr>
          <p:cNvPr id="538" name="Google Shape;538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Item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change the value of a specific item, refer to the index number: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thislist[1] = "blackcurrant"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4" name="Google Shape;544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insert more than one item, create a list with the new values, and specify the index number where you want the new values to be inserted: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thislist[1] = ["blackcurrant", "watermelon"]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0" name="Google Shape;550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insert a new list item without replacing the existing.use insert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thislist.insert(2, "watermelon")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6" name="Google Shape;556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an item to the end of the list, use the append()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thislist.append("orange")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combine text and a variable python uses the + character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"awesome"</a:t>
            </a:r>
            <a:br>
              <a:rPr lang="en-US"/>
            </a:br>
            <a:r>
              <a:rPr lang="en-US"/>
              <a:t>print("Python is " + x)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2" name="Google Shape;562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append elements from </a:t>
            </a:r>
            <a:r>
              <a:rPr i="1" lang="en-US"/>
              <a:t>another list</a:t>
            </a:r>
            <a:r>
              <a:rPr lang="en-US"/>
              <a:t> to the current list, use the extend() method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tropical = ["mango", "pineapple", "papaya"]</a:t>
            </a:r>
            <a:br>
              <a:rPr lang="en-US"/>
            </a:br>
            <a:r>
              <a:rPr lang="en-US"/>
              <a:t>thislist.extend(tropical)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8" name="Google Shape;568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Remove() method removes the specified item.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thislist.remove("banana")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4" name="Google Shape;574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Pop() method removes the specified index.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thislist.pop(1)</a:t>
            </a:r>
            <a:br>
              <a:rPr lang="en-US"/>
            </a:br>
            <a:r>
              <a:rPr lang="en-US"/>
              <a:t>print(thislist)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do not specify the index, the pop() method removes the last item.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thislist.pop()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 keyword</a:t>
            </a:r>
            <a:endParaRPr/>
          </a:p>
        </p:txBody>
      </p:sp>
      <p:sp>
        <p:nvSpPr>
          <p:cNvPr id="580" name="Google Shape;580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 keyword also removes the specified index: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del thislist[0]</a:t>
            </a:r>
            <a:br>
              <a:rPr lang="en-US"/>
            </a:br>
            <a:r>
              <a:rPr lang="en-US"/>
              <a:t>print(thislist)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can also delete the list completely.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 "banana", "cherry"]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 thislist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print(thislist) #this will cause an error because you have succsesfully deleted "thislist".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6" name="Google Shape;586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clear() method empties the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Clear the list content: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thislist.clear()</a:t>
            </a:r>
            <a:br>
              <a:rPr lang="en-US"/>
            </a:br>
            <a:r>
              <a:rPr lang="en-US"/>
              <a:t>print(thislist)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- Sort Lists</a:t>
            </a:r>
            <a:endParaRPr/>
          </a:p>
        </p:txBody>
      </p:sp>
      <p:sp>
        <p:nvSpPr>
          <p:cNvPr id="592" name="Google Shape;592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Sort() method that will sort the list alphanumerically, ascending, by default: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["orange", "mango", "kiwi", "pineapple", "banana"]</a:t>
            </a:r>
            <a:br>
              <a:rPr lang="en-US"/>
            </a:br>
            <a:r>
              <a:rPr lang="en-US"/>
              <a:t>thislist.sort()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8" name="Google Shape;598;p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[100, 50, 65, 82, 23]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thislist.sort()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4" name="Google Shape;604;p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sort descending, use the keyword argument reverse=True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["orange", "mango", "kiwi", "pineapple", "banana"]</a:t>
            </a:r>
            <a:br>
              <a:rPr lang="en-US"/>
            </a:br>
            <a:r>
              <a:rPr lang="en-US"/>
              <a:t>thislist.sort(reverse = True)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0" name="Google Shape;610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Sort() method is case sensitive, resulting in all capital letters being sorted after lower case letters: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Luckily we can use built-in functions as key functions when sorting a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if you want a case-insensitive sort function, use str.lower as a key function: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6" name="Google Shape;616;p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 a case-insensitive sort of the list: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["banana", "Orange", "Kiwi", "cherry"]</a:t>
            </a:r>
            <a:br>
              <a:rPr lang="en-US"/>
            </a:br>
            <a:r>
              <a:rPr lang="en-US"/>
              <a:t>thislist.sort(key = str.lower)</a:t>
            </a:r>
            <a:br>
              <a:rPr lang="en-US"/>
            </a:br>
            <a:r>
              <a:rPr lang="en-US"/>
              <a:t>print(thislist)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use + character to add a variable to another variable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 "Python is "</a:t>
            </a:r>
            <a:br>
              <a:rPr lang="en-US"/>
            </a:br>
            <a:r>
              <a:rPr lang="en-US"/>
              <a:t>y = "awesome"</a:t>
            </a:r>
            <a:br>
              <a:rPr lang="en-US"/>
            </a:br>
            <a:r>
              <a:rPr lang="en-US"/>
              <a:t>z =  x + y</a:t>
            </a:r>
            <a:br>
              <a:rPr lang="en-US"/>
            </a:br>
            <a:r>
              <a:rPr lang="en-US"/>
              <a:t>print(z)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try to combine a string and a number, Python will give you an error: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2" name="Google Shape;622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 copy of a list with the  copy()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thislist = ["apple", "banana", "cherry"]</a:t>
            </a:r>
            <a:br>
              <a:rPr lang="en-US"/>
            </a:br>
            <a:r>
              <a:rPr lang="en-US"/>
              <a:t>mylist = thislist.copy()</a:t>
            </a:r>
            <a:br>
              <a:rPr lang="en-US"/>
            </a:br>
            <a:r>
              <a:rPr lang="en-US"/>
              <a:t>print(mylist)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8" name="Google Shape;628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Join Two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several ways to join, or concatenate, two or more lists in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of the easiest ways are by using the + operator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list1 = ["a", "b", "c"]</a:t>
            </a:r>
            <a:br>
              <a:rPr lang="en-US"/>
            </a:br>
            <a:r>
              <a:rPr lang="en-US"/>
              <a:t>list2 = [1, 2, 3]</a:t>
            </a:r>
            <a:br>
              <a:rPr lang="en-US"/>
            </a:br>
            <a:br>
              <a:rPr lang="en-US"/>
            </a:br>
            <a:r>
              <a:rPr lang="en-US"/>
              <a:t>list3 = list1 + list2</a:t>
            </a:r>
            <a:br>
              <a:rPr lang="en-US"/>
            </a:br>
            <a:r>
              <a:rPr lang="en-US"/>
              <a:t>print(list3)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Another way to join two lists are by appending all the items from list2 into list1, one by one: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For Loops</a:t>
            </a:r>
            <a:endParaRPr/>
          </a:p>
        </p:txBody>
      </p:sp>
      <p:sp>
        <p:nvSpPr>
          <p:cNvPr id="634" name="Google Shape;634;p1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loop is used for iterating over a sequence (that is either a list, a tuple, a dictionary, a set, or a string).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each fruit in a fruit list: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["apple", "banana", "cherry"]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x in fruits: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print(x)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Looping Through a String</a:t>
            </a:r>
            <a:endParaRPr/>
          </a:p>
        </p:txBody>
      </p:sp>
      <p:sp>
        <p:nvSpPr>
          <p:cNvPr id="640" name="Google Shape;640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 strings are iterable objects, they contain a sequence of characters: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Loop through the letters in the word "banana":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 x in "banana":</a:t>
            </a:r>
            <a:br>
              <a:rPr lang="en-US"/>
            </a:br>
            <a:r>
              <a:rPr lang="en-US"/>
              <a:t>  print(x)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break Statement</a:t>
            </a:r>
            <a:endParaRPr/>
          </a:p>
        </p:txBody>
      </p:sp>
      <p:sp>
        <p:nvSpPr>
          <p:cNvPr id="646" name="Google Shape;646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stop the loop before it has looped through all the items: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["apple", "banana", "cherry"]</a:t>
            </a:r>
            <a:br>
              <a:rPr lang="en-US"/>
            </a:br>
            <a:r>
              <a:rPr lang="en-US"/>
              <a:t>for x in fruits:</a:t>
            </a:r>
            <a:br>
              <a:rPr lang="en-US"/>
            </a:br>
            <a:r>
              <a:rPr lang="en-US"/>
              <a:t>  print(x)</a:t>
            </a:r>
            <a:br>
              <a:rPr lang="en-US"/>
            </a:br>
            <a:r>
              <a:rPr lang="en-US"/>
              <a:t>  if x == "banana":</a:t>
            </a:r>
            <a:br>
              <a:rPr lang="en-US"/>
            </a:br>
            <a:r>
              <a:rPr lang="en-US"/>
              <a:t>    break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2" name="Google Shape;652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Exit the loop when x  is "banana", but this time the break comes before the print: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["apple", "banana", "cherry"]</a:t>
            </a:r>
            <a:br>
              <a:rPr lang="en-US"/>
            </a:br>
            <a:r>
              <a:rPr lang="en-US"/>
              <a:t>for x in fruits:</a:t>
            </a:r>
            <a:br>
              <a:rPr lang="en-US"/>
            </a:br>
            <a:r>
              <a:rPr lang="en-US"/>
              <a:t>  if x == "banana":</a:t>
            </a:r>
            <a:br>
              <a:rPr lang="en-US"/>
            </a:br>
            <a:r>
              <a:rPr lang="en-US"/>
              <a:t>    break</a:t>
            </a:r>
            <a:br>
              <a:rPr lang="en-US"/>
            </a:br>
            <a:r>
              <a:rPr lang="en-US"/>
              <a:t>  print(x)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continue Statement</a:t>
            </a:r>
            <a:endParaRPr/>
          </a:p>
        </p:txBody>
      </p:sp>
      <p:sp>
        <p:nvSpPr>
          <p:cNvPr id="658" name="Google Shape;658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the continue statement we can stop the current iteration of the loop, and continue with the next: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fruits = ["apple", "banana", "cherry"]</a:t>
            </a:r>
            <a:br>
              <a:rPr lang="en-US"/>
            </a:br>
            <a:r>
              <a:rPr lang="en-US"/>
              <a:t>for x in fruits:</a:t>
            </a:r>
            <a:br>
              <a:rPr lang="en-US"/>
            </a:br>
            <a:r>
              <a:rPr lang="en-US"/>
              <a:t>  if x == "banana":</a:t>
            </a:r>
            <a:br>
              <a:rPr lang="en-US"/>
            </a:br>
            <a:r>
              <a:rPr lang="en-US"/>
              <a:t>    continue</a:t>
            </a:r>
            <a:br>
              <a:rPr lang="en-US"/>
            </a:br>
            <a:r>
              <a:rPr lang="en-US"/>
              <a:t>  print(x)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range() Function</a:t>
            </a:r>
            <a:endParaRPr/>
          </a:p>
        </p:txBody>
      </p:sp>
      <p:sp>
        <p:nvSpPr>
          <p:cNvPr id="664" name="Google Shape;664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loop through a set of code a specified number of times, we can use the range()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Range function returns a sequence of numbers, starting from 0 by default, and increments by 1 (by default), and ends at a specified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 x in range(6):</a:t>
            </a:r>
            <a:br>
              <a:rPr lang="en-US"/>
            </a:br>
            <a:r>
              <a:rPr lang="en-US"/>
              <a:t>  print(x)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0" name="Google Shape;670;p10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start parameter: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 x in range(2, 6):</a:t>
            </a:r>
            <a:br>
              <a:rPr lang="en-US"/>
            </a:br>
            <a:r>
              <a:rPr lang="en-US"/>
              <a:t>  print(x)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possible to specify the increment value by adding a third parameter: range(2,30,3)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 x in range(2, 30, 3):</a:t>
            </a:r>
            <a:br>
              <a:rPr lang="en-US"/>
            </a:br>
            <a:r>
              <a:rPr lang="en-US"/>
              <a:t>  print(x)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pass Statement</a:t>
            </a:r>
            <a:endParaRPr/>
          </a:p>
        </p:txBody>
      </p:sp>
      <p:sp>
        <p:nvSpPr>
          <p:cNvPr id="676" name="Google Shape;676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loop with no content, put in the pass tatement to avoid getting an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 x in [0, 1, 2]:</a:t>
            </a:r>
            <a:br>
              <a:rPr lang="en-US"/>
            </a:br>
            <a:r>
              <a:rPr lang="en-US"/>
              <a:t>  pass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2020-11-21T05:24:37Z</dcterms:created>
  <dc:creator>sneha</dc:creator>
</cp:coreProperties>
</file>