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enAb4LGqe3kGaGWF7v83vdZph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307195-697F-4AAA-A4E0-5B2FE2F90FE4}">
  <a:tblStyle styleId="{3B307195-697F-4AAA-A4E0-5B2FE2F90F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5183188" y="987425"/>
            <a:ext cx="6172200" cy="4873625"/>
          </a:xfrm>
          <a:prstGeom prst="rect">
            <a:avLst/>
          </a:prstGeom>
          <a:noFill/>
          <a:ln>
            <a:noFill/>
          </a:ln>
        </p:spPr>
      </p:sp>
      <p:sp>
        <p:nvSpPr>
          <p:cNvPr id="64" name="Google Shape;64;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PYTHON DATES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Computing date differences:</a:t>
            </a:r>
            <a:br>
              <a:rPr lang="en-IN"/>
            </a:b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timedelta module is used to compute differences between dates: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from datetime import datetime, timedelta</a:t>
            </a:r>
            <a:endParaRPr/>
          </a:p>
          <a:p>
            <a:pPr indent="0" lvl="0" marL="0" rtl="0" algn="l">
              <a:lnSpc>
                <a:spcPct val="90000"/>
              </a:lnSpc>
              <a:spcBef>
                <a:spcPts val="1000"/>
              </a:spcBef>
              <a:spcAft>
                <a:spcPts val="0"/>
              </a:spcAft>
              <a:buClr>
                <a:schemeClr val="dk1"/>
              </a:buClr>
              <a:buSzPts val="2800"/>
              <a:buNone/>
            </a:pPr>
            <a:r>
              <a:rPr lang="en-IN"/>
              <a:t>  now = datetime.now()</a:t>
            </a:r>
            <a:endParaRPr/>
          </a:p>
          <a:p>
            <a:pPr indent="0" lvl="0" marL="0" rtl="0" algn="l">
              <a:lnSpc>
                <a:spcPct val="90000"/>
              </a:lnSpc>
              <a:spcBef>
                <a:spcPts val="1000"/>
              </a:spcBef>
              <a:spcAft>
                <a:spcPts val="0"/>
              </a:spcAft>
              <a:buClr>
                <a:schemeClr val="dk1"/>
              </a:buClr>
              <a:buSzPts val="2800"/>
              <a:buNone/>
            </a:pPr>
            <a:r>
              <a:rPr lang="en-IN"/>
              <a:t> then = datetime(2019, 5, 23)</a:t>
            </a:r>
            <a:endParaRPr/>
          </a:p>
          <a:p>
            <a:pPr indent="0" lvl="0" marL="0" rtl="0" algn="l">
              <a:lnSpc>
                <a:spcPct val="90000"/>
              </a:lnSpc>
              <a:spcBef>
                <a:spcPts val="1000"/>
              </a:spcBef>
              <a:spcAft>
                <a:spcPts val="0"/>
              </a:spcAft>
              <a:buClr>
                <a:schemeClr val="dk1"/>
              </a:buClr>
              <a:buSzPts val="2800"/>
              <a:buNone/>
            </a:pPr>
            <a:r>
              <a:rPr lang="en-IN"/>
              <a:t> delta = now-then</a:t>
            </a:r>
            <a:endParaRPr/>
          </a:p>
          <a:p>
            <a:pPr indent="0" lvl="0" marL="0" rtl="0" algn="l">
              <a:lnSpc>
                <a:spcPct val="90000"/>
              </a:lnSpc>
              <a:spcBef>
                <a:spcPts val="1000"/>
              </a:spcBef>
              <a:spcAft>
                <a:spcPts val="0"/>
              </a:spcAft>
              <a:buClr>
                <a:schemeClr val="dk1"/>
              </a:buClr>
              <a:buSzPts val="2800"/>
              <a:buNone/>
            </a:pPr>
            <a:r>
              <a:rPr lang="en-IN"/>
              <a:t> print(delta)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delta is of type timedelta:</a:t>
            </a:r>
            <a:endParaRPr/>
          </a:p>
          <a:p>
            <a:pPr indent="-228600" lvl="0" marL="228600" rtl="0" algn="l">
              <a:lnSpc>
                <a:spcPct val="90000"/>
              </a:lnSpc>
              <a:spcBef>
                <a:spcPts val="1000"/>
              </a:spcBef>
              <a:spcAft>
                <a:spcPts val="0"/>
              </a:spcAft>
              <a:buClr>
                <a:schemeClr val="dk1"/>
              </a:buClr>
              <a:buSzPts val="2800"/>
              <a:buChar char="•"/>
            </a:pPr>
            <a:r>
              <a:rPr lang="en-IN"/>
              <a:t>from datetime import datetime, timedelta</a:t>
            </a:r>
            <a:endParaRPr/>
          </a:p>
          <a:p>
            <a:pPr indent="0" lvl="0" marL="0" rtl="0" algn="l">
              <a:lnSpc>
                <a:spcPct val="90000"/>
              </a:lnSpc>
              <a:spcBef>
                <a:spcPts val="1000"/>
              </a:spcBef>
              <a:spcAft>
                <a:spcPts val="0"/>
              </a:spcAft>
              <a:buClr>
                <a:schemeClr val="dk1"/>
              </a:buClr>
              <a:buSzPts val="2800"/>
              <a:buNone/>
            </a:pPr>
            <a:r>
              <a:rPr lang="en-IN"/>
              <a:t> now = datetime.now()</a:t>
            </a:r>
            <a:endParaRPr/>
          </a:p>
          <a:p>
            <a:pPr indent="0" lvl="0" marL="0" rtl="0" algn="l">
              <a:lnSpc>
                <a:spcPct val="90000"/>
              </a:lnSpc>
              <a:spcBef>
                <a:spcPts val="1000"/>
              </a:spcBef>
              <a:spcAft>
                <a:spcPts val="0"/>
              </a:spcAft>
              <a:buClr>
                <a:schemeClr val="dk1"/>
              </a:buClr>
              <a:buSzPts val="2800"/>
              <a:buNone/>
            </a:pPr>
            <a:r>
              <a:rPr lang="en-IN"/>
              <a:t>then = datetime(2019, 5, 23)</a:t>
            </a:r>
            <a:endParaRPr/>
          </a:p>
          <a:p>
            <a:pPr indent="0" lvl="0" marL="0" rtl="0" algn="l">
              <a:lnSpc>
                <a:spcPct val="90000"/>
              </a:lnSpc>
              <a:spcBef>
                <a:spcPts val="1000"/>
              </a:spcBef>
              <a:spcAft>
                <a:spcPts val="0"/>
              </a:spcAft>
              <a:buClr>
                <a:schemeClr val="dk1"/>
              </a:buClr>
              <a:buSzPts val="2800"/>
              <a:buNone/>
            </a:pPr>
            <a:r>
              <a:rPr lang="en-IN"/>
              <a:t>delta = now-then</a:t>
            </a:r>
            <a:endParaRPr/>
          </a:p>
          <a:p>
            <a:pPr indent="0" lvl="0" marL="0" rtl="0" algn="l">
              <a:lnSpc>
                <a:spcPct val="90000"/>
              </a:lnSpc>
              <a:spcBef>
                <a:spcPts val="1000"/>
              </a:spcBef>
              <a:spcAft>
                <a:spcPts val="0"/>
              </a:spcAft>
              <a:buClr>
                <a:schemeClr val="dk1"/>
              </a:buClr>
              <a:buSzPts val="2800"/>
              <a:buNone/>
            </a:pPr>
            <a:r>
              <a:rPr lang="en-IN"/>
              <a:t>print(delta.days)</a:t>
            </a:r>
            <a:endParaRPr/>
          </a:p>
          <a:p>
            <a:pPr indent="0" lvl="0" marL="0" rtl="0" algn="l">
              <a:lnSpc>
                <a:spcPct val="90000"/>
              </a:lnSpc>
              <a:spcBef>
                <a:spcPts val="1000"/>
              </a:spcBef>
              <a:spcAft>
                <a:spcPts val="0"/>
              </a:spcAft>
              <a:buClr>
                <a:schemeClr val="dk1"/>
              </a:buClr>
              <a:buSzPts val="2800"/>
              <a:buNone/>
            </a:pPr>
            <a:r>
              <a:rPr lang="en-IN"/>
              <a:t># 60</a:t>
            </a:r>
            <a:endParaRPr/>
          </a:p>
          <a:p>
            <a:pPr indent="0" lvl="0" marL="0" rtl="0" algn="l">
              <a:lnSpc>
                <a:spcPct val="90000"/>
              </a:lnSpc>
              <a:spcBef>
                <a:spcPts val="1000"/>
              </a:spcBef>
              <a:spcAft>
                <a:spcPts val="0"/>
              </a:spcAft>
              <a:buClr>
                <a:schemeClr val="dk1"/>
              </a:buClr>
              <a:buSzPts val="2800"/>
              <a:buNone/>
            </a:pPr>
            <a:r>
              <a:rPr lang="en-IN"/>
              <a:t>print(delta.seconds)</a:t>
            </a:r>
            <a:endParaRPr/>
          </a:p>
          <a:p>
            <a:pPr indent="0" lvl="0" marL="0" rtl="0" algn="l">
              <a:lnSpc>
                <a:spcPct val="90000"/>
              </a:lnSpc>
              <a:spcBef>
                <a:spcPts val="1000"/>
              </a:spcBef>
              <a:spcAft>
                <a:spcPts val="0"/>
              </a:spcAft>
              <a:buClr>
                <a:schemeClr val="dk1"/>
              </a:buClr>
              <a:buSzPts val="2800"/>
              <a:buNone/>
            </a:pPr>
            <a:r>
              <a:rPr lang="en-IN"/>
              <a:t># 40826</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 day's after date:</a:t>
            </a:r>
            <a:br>
              <a:rPr lang="en-IN"/>
            </a:b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from datetime import date, timedelta</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current_date = date.today().isoformat()   </a:t>
            </a:r>
            <a:endParaRPr/>
          </a:p>
          <a:p>
            <a:pPr indent="0" lvl="0" marL="0" rtl="0" algn="l">
              <a:lnSpc>
                <a:spcPct val="90000"/>
              </a:lnSpc>
              <a:spcBef>
                <a:spcPts val="1000"/>
              </a:spcBef>
              <a:spcAft>
                <a:spcPts val="0"/>
              </a:spcAft>
              <a:buClr>
                <a:schemeClr val="dk1"/>
              </a:buClr>
              <a:buSzPts val="2800"/>
              <a:buNone/>
            </a:pPr>
            <a:r>
              <a:rPr lang="en-IN"/>
              <a:t>days_after = (date.today()+timedelta(days=30)).isoformat()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print("\nCurrent Date: ",current_date)</a:t>
            </a:r>
            <a:endParaRPr/>
          </a:p>
          <a:p>
            <a:pPr indent="0" lvl="0" marL="0" rtl="0" algn="l">
              <a:lnSpc>
                <a:spcPct val="90000"/>
              </a:lnSpc>
              <a:spcBef>
                <a:spcPts val="1000"/>
              </a:spcBef>
              <a:spcAft>
                <a:spcPts val="0"/>
              </a:spcAft>
              <a:buClr>
                <a:schemeClr val="dk1"/>
              </a:buClr>
              <a:buSzPts val="2800"/>
              <a:buNone/>
            </a:pPr>
            <a:r>
              <a:rPr lang="en-IN"/>
              <a:t>print("30 days after current date : ",days_after)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Current Date:  2019-11-02</a:t>
            </a:r>
            <a:endParaRPr/>
          </a:p>
          <a:p>
            <a:pPr indent="-228600" lvl="0" marL="228600" rtl="0" algn="l">
              <a:lnSpc>
                <a:spcPct val="90000"/>
              </a:lnSpc>
              <a:spcBef>
                <a:spcPts val="1000"/>
              </a:spcBef>
              <a:spcAft>
                <a:spcPts val="0"/>
              </a:spcAft>
              <a:buClr>
                <a:schemeClr val="dk1"/>
              </a:buClr>
              <a:buSzPts val="2800"/>
              <a:buChar char="•"/>
            </a:pPr>
            <a:r>
              <a:rPr lang="en-IN"/>
              <a:t>30 days after current date :  2019-12-02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 day's before date:</a:t>
            </a:r>
            <a:br>
              <a:rPr lang="en-IN"/>
            </a:b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IN"/>
              <a:t>from datetime import date, timedelta</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current_date = date.today().isoformat()   </a:t>
            </a:r>
            <a:endParaRPr/>
          </a:p>
          <a:p>
            <a:pPr indent="0" lvl="0" marL="0" rtl="0" algn="l">
              <a:lnSpc>
                <a:spcPct val="90000"/>
              </a:lnSpc>
              <a:spcBef>
                <a:spcPts val="1000"/>
              </a:spcBef>
              <a:spcAft>
                <a:spcPts val="0"/>
              </a:spcAft>
              <a:buClr>
                <a:schemeClr val="dk1"/>
              </a:buClr>
              <a:buSzPct val="100000"/>
              <a:buNone/>
            </a:pPr>
            <a:r>
              <a:rPr lang="en-IN"/>
              <a:t>days_before = (date.today()-timedelta(days=30)).isoformat()</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print("\nCurrent Date: ",current_date)</a:t>
            </a:r>
            <a:endParaRPr/>
          </a:p>
          <a:p>
            <a:pPr indent="0" lvl="0" marL="0" rtl="0" algn="l">
              <a:lnSpc>
                <a:spcPct val="90000"/>
              </a:lnSpc>
              <a:spcBef>
                <a:spcPts val="1000"/>
              </a:spcBef>
              <a:spcAft>
                <a:spcPts val="0"/>
              </a:spcAft>
              <a:buClr>
                <a:schemeClr val="dk1"/>
              </a:buClr>
              <a:buSzPct val="100000"/>
              <a:buNone/>
            </a:pPr>
            <a:r>
              <a:rPr lang="en-IN"/>
              <a:t>print("30 days before current date: ",days_before)</a:t>
            </a:r>
            <a:endParaRPr/>
          </a:p>
          <a:p>
            <a:pPr indent="0" lvl="0" marL="0" rtl="0" algn="l">
              <a:lnSpc>
                <a:spcPct val="90000"/>
              </a:lnSpc>
              <a:spcBef>
                <a:spcPts val="1000"/>
              </a:spcBef>
              <a:spcAft>
                <a:spcPts val="0"/>
              </a:spcAft>
              <a:buClr>
                <a:schemeClr val="dk1"/>
              </a:buClr>
              <a:buSzPct val="100000"/>
              <a:buNone/>
            </a:pPr>
            <a:r>
              <a:rPr lang="en-IN"/>
              <a:t>Output:</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Current Date:  2019-11-02</a:t>
            </a:r>
            <a:endParaRPr/>
          </a:p>
          <a:p>
            <a:pPr indent="0" lvl="0" marL="0" rtl="0" algn="l">
              <a:lnSpc>
                <a:spcPct val="90000"/>
              </a:lnSpc>
              <a:spcBef>
                <a:spcPts val="1000"/>
              </a:spcBef>
              <a:spcAft>
                <a:spcPts val="0"/>
              </a:spcAft>
              <a:buClr>
                <a:schemeClr val="dk1"/>
              </a:buClr>
              <a:buSzPct val="100000"/>
              <a:buNone/>
            </a:pPr>
            <a:r>
              <a:rPr lang="en-IN"/>
              <a:t>30 days before current date:  2019-10-03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How to get the current time?</a:t>
            </a:r>
            <a:br>
              <a:rPr lang="en-IN"/>
            </a:b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localtime() functions of the time module are used to get the current time tuple. Consider the following example.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import</a:t>
            </a:r>
            <a:r>
              <a:rPr lang="en-IN"/>
              <a:t> time;    </a:t>
            </a:r>
            <a:endParaRPr/>
          </a:p>
          <a:p>
            <a:pPr indent="-228600" lvl="0" marL="228600" rtl="0" algn="l">
              <a:lnSpc>
                <a:spcPct val="90000"/>
              </a:lnSpc>
              <a:spcBef>
                <a:spcPts val="1000"/>
              </a:spcBef>
              <a:spcAft>
                <a:spcPts val="0"/>
              </a:spcAft>
              <a:buClr>
                <a:schemeClr val="dk1"/>
              </a:buClr>
              <a:buSzPts val="2800"/>
              <a:buChar char="•"/>
            </a:pPr>
            <a:r>
              <a:rPr lang="en-IN"/>
              <a:t>    </a:t>
            </a:r>
            <a:endParaRPr/>
          </a:p>
          <a:p>
            <a:pPr indent="-228600" lvl="0" marL="228600" rtl="0" algn="l">
              <a:lnSpc>
                <a:spcPct val="90000"/>
              </a:lnSpc>
              <a:spcBef>
                <a:spcPts val="1000"/>
              </a:spcBef>
              <a:spcAft>
                <a:spcPts val="0"/>
              </a:spcAft>
              <a:buClr>
                <a:schemeClr val="dk1"/>
              </a:buClr>
              <a:buSzPts val="2800"/>
              <a:buChar char="•"/>
            </a:pPr>
            <a:r>
              <a:rPr lang="en-IN"/>
              <a:t>#returns a time tuple     </a:t>
            </a:r>
            <a:endParaRPr/>
          </a:p>
          <a:p>
            <a:pPr indent="-228600" lvl="0" marL="228600" rtl="0" algn="l">
              <a:lnSpc>
                <a:spcPct val="90000"/>
              </a:lnSpc>
              <a:spcBef>
                <a:spcPts val="1000"/>
              </a:spcBef>
              <a:spcAft>
                <a:spcPts val="0"/>
              </a:spcAft>
              <a:buClr>
                <a:schemeClr val="dk1"/>
              </a:buClr>
              <a:buSzPts val="2800"/>
              <a:buChar char="•"/>
            </a:pPr>
            <a:r>
              <a:rPr lang="en-IN"/>
              <a:t>    </a:t>
            </a:r>
            <a:endParaRPr/>
          </a:p>
          <a:p>
            <a:pPr indent="-228600" lvl="0" marL="228600" rtl="0" algn="l">
              <a:lnSpc>
                <a:spcPct val="90000"/>
              </a:lnSpc>
              <a:spcBef>
                <a:spcPts val="1000"/>
              </a:spcBef>
              <a:spcAft>
                <a:spcPts val="0"/>
              </a:spcAft>
              <a:buClr>
                <a:schemeClr val="dk1"/>
              </a:buClr>
              <a:buSzPts val="2800"/>
              <a:buChar char="•"/>
            </a:pPr>
            <a:r>
              <a:rPr b="1" lang="en-IN"/>
              <a:t>print</a:t>
            </a:r>
            <a:r>
              <a:rPr lang="en-IN"/>
              <a:t>(time.localtime(time.time()))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time is treated as the tuple of 9 numbers. Let's look at the members of the time tuple.</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76" name="Google Shape;176;p16"/>
          <p:cNvGraphicFramePr/>
          <p:nvPr/>
        </p:nvGraphicFramePr>
        <p:xfrm>
          <a:off x="1619258" y="2660322"/>
          <a:ext cx="3000000" cy="3000000"/>
        </p:xfrm>
        <a:graphic>
          <a:graphicData uri="http://schemas.openxmlformats.org/drawingml/2006/table">
            <a:tbl>
              <a:tblPr>
                <a:noFill/>
                <a:tableStyleId>{3B307195-697F-4AAA-A4E0-5B2FE2F90FE4}</a:tableStyleId>
              </a:tblPr>
              <a:tblGrid>
                <a:gridCol w="2493275"/>
                <a:gridCol w="2493275"/>
                <a:gridCol w="2493275"/>
              </a:tblGrid>
              <a:tr h="396975">
                <a:tc>
                  <a:txBody>
                    <a:bodyPr/>
                    <a:lstStyle/>
                    <a:p>
                      <a:pPr indent="0" lvl="0" marL="0" marR="0" rtl="0" algn="l">
                        <a:spcBef>
                          <a:spcPts val="0"/>
                        </a:spcBef>
                        <a:spcAft>
                          <a:spcPts val="0"/>
                        </a:spcAft>
                        <a:buNone/>
                      </a:pPr>
                      <a:r>
                        <a:rPr lang="en-IN" sz="1800">
                          <a:solidFill>
                            <a:srgbClr val="000000"/>
                          </a:solidFill>
                          <a:latin typeface="times new roman"/>
                          <a:ea typeface="times new roman"/>
                          <a:cs typeface="times new roman"/>
                          <a:sym typeface="times new roman"/>
                        </a:rPr>
                        <a:t>Index</a:t>
                      </a:r>
                      <a:endParaRPr/>
                    </a:p>
                  </a:txBody>
                  <a:tcPr marT="91450" marB="91450" marR="91450" marL="91450">
                    <a:lnL cap="flat" cmpd="sng" w="9525">
                      <a:solidFill>
                        <a:srgbClr val="10C21B"/>
                      </a:solidFill>
                      <a:prstDash val="solid"/>
                      <a:round/>
                      <a:headEnd len="sm" w="sm" type="none"/>
                      <a:tailEnd len="sm" w="sm" type="none"/>
                    </a:lnL>
                    <a:lnR cap="flat" cmpd="sng" w="9525">
                      <a:solidFill>
                        <a:srgbClr val="10C21B"/>
                      </a:solidFill>
                      <a:prstDash val="solid"/>
                      <a:round/>
                      <a:headEnd len="sm" w="sm" type="none"/>
                      <a:tailEnd len="sm" w="sm" type="none"/>
                    </a:lnR>
                    <a:lnT cap="flat" cmpd="sng" w="9525">
                      <a:solidFill>
                        <a:srgbClr val="10C21B"/>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1800">
                          <a:solidFill>
                            <a:srgbClr val="000000"/>
                          </a:solidFill>
                          <a:latin typeface="times new roman"/>
                          <a:ea typeface="times new roman"/>
                          <a:cs typeface="times new roman"/>
                          <a:sym typeface="times new roman"/>
                        </a:rPr>
                        <a:t>Attribute</a:t>
                      </a:r>
                      <a:endParaRPr/>
                    </a:p>
                  </a:txBody>
                  <a:tcPr marT="91450" marB="91450" marR="91450" marL="91450">
                    <a:lnL cap="flat" cmpd="sng" w="9525">
                      <a:solidFill>
                        <a:srgbClr val="10C21B"/>
                      </a:solidFill>
                      <a:prstDash val="solid"/>
                      <a:round/>
                      <a:headEnd len="sm" w="sm" type="none"/>
                      <a:tailEnd len="sm" w="sm" type="none"/>
                    </a:lnL>
                    <a:lnR cap="flat" cmpd="sng" w="9525">
                      <a:solidFill>
                        <a:srgbClr val="10C21B"/>
                      </a:solidFill>
                      <a:prstDash val="solid"/>
                      <a:round/>
                      <a:headEnd len="sm" w="sm" type="none"/>
                      <a:tailEnd len="sm" w="sm" type="none"/>
                    </a:lnR>
                    <a:lnT cap="flat" cmpd="sng" w="9525">
                      <a:solidFill>
                        <a:srgbClr val="10C21B"/>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IN" sz="1800">
                          <a:solidFill>
                            <a:srgbClr val="000000"/>
                          </a:solidFill>
                          <a:latin typeface="times new roman"/>
                          <a:ea typeface="times new roman"/>
                          <a:cs typeface="times new roman"/>
                          <a:sym typeface="times new roman"/>
                        </a:rPr>
                        <a:t>Values</a:t>
                      </a:r>
                      <a:endParaRPr/>
                    </a:p>
                  </a:txBody>
                  <a:tcPr marT="91450" marB="91450" marR="91450" marL="91450">
                    <a:lnL cap="flat" cmpd="sng" w="9525">
                      <a:solidFill>
                        <a:srgbClr val="10C21B"/>
                      </a:solidFill>
                      <a:prstDash val="solid"/>
                      <a:round/>
                      <a:headEnd len="sm" w="sm" type="none"/>
                      <a:tailEnd len="sm" w="sm" type="none"/>
                    </a:lnL>
                    <a:lnR cap="flat" cmpd="sng" w="9525">
                      <a:solidFill>
                        <a:srgbClr val="10C21B"/>
                      </a:solidFill>
                      <a:prstDash val="solid"/>
                      <a:round/>
                      <a:headEnd len="sm" w="sm" type="none"/>
                      <a:tailEnd len="sm" w="sm" type="none"/>
                    </a:lnR>
                    <a:lnT cap="flat" cmpd="sng" w="9525">
                      <a:solidFill>
                        <a:srgbClr val="10C21B"/>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582225">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0</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Year</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4 digit (for example 2018)</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1</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Month</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1 to 12</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2</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Day</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1 to 31</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3</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Hour</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0 to 23</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4</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Minute</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0 to 59</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5</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Second</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0 to 60</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6</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Day of weak</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0 to 6</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7</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Day of year</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1 to 366</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344050">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8</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Daylight savings</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solidFill>
                            <a:srgbClr val="000000"/>
                          </a:solidFill>
                          <a:latin typeface="verdana"/>
                          <a:ea typeface="verdana"/>
                          <a:cs typeface="verdana"/>
                          <a:sym typeface="verdana"/>
                        </a:rPr>
                        <a:t>-1, 0, 1 , or -1</a:t>
                      </a:r>
                      <a:endParaRPr/>
                    </a:p>
                  </a:txBody>
                  <a:tcPr marT="60950" marB="60950" marR="60950" marL="6095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Getting formatted time</a:t>
            </a:r>
            <a:br>
              <a:rPr lang="en-IN"/>
            </a:br>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time can be formatted by using the </a:t>
            </a:r>
            <a:r>
              <a:rPr b="1" lang="en-IN"/>
              <a:t>asctime()</a:t>
            </a:r>
            <a:r>
              <a:rPr lang="en-IN"/>
              <a:t> function of the time module. It returns the formatted time for the time tuple being passed.</a:t>
            </a:r>
            <a:endParaRPr/>
          </a:p>
          <a:p>
            <a:pPr indent="-228600" lvl="0" marL="228600" rtl="0" algn="l">
              <a:lnSpc>
                <a:spcPct val="90000"/>
              </a:lnSpc>
              <a:spcBef>
                <a:spcPts val="1000"/>
              </a:spcBef>
              <a:spcAft>
                <a:spcPts val="0"/>
              </a:spcAft>
              <a:buClr>
                <a:schemeClr val="dk1"/>
              </a:buClr>
              <a:buSzPts val="2800"/>
              <a:buChar char="•"/>
            </a:pPr>
            <a:r>
              <a:rPr b="1" lang="en-IN"/>
              <a:t>Example</a:t>
            </a:r>
            <a:endParaRPr/>
          </a:p>
          <a:p>
            <a:pPr indent="-228600" lvl="0" marL="228600" rtl="0" algn="l">
              <a:lnSpc>
                <a:spcPct val="90000"/>
              </a:lnSpc>
              <a:spcBef>
                <a:spcPts val="1000"/>
              </a:spcBef>
              <a:spcAft>
                <a:spcPts val="0"/>
              </a:spcAft>
              <a:buClr>
                <a:schemeClr val="dk1"/>
              </a:buClr>
              <a:buSzPts val="2800"/>
              <a:buChar char="•"/>
            </a:pPr>
            <a:r>
              <a:rPr b="1" lang="en-IN"/>
              <a:t>import</a:t>
            </a:r>
            <a:r>
              <a:rPr lang="en-IN"/>
              <a:t> time    </a:t>
            </a:r>
            <a:endParaRPr/>
          </a:p>
          <a:p>
            <a:pPr indent="-228600" lvl="0" marL="228600" rtl="0" algn="l">
              <a:lnSpc>
                <a:spcPct val="90000"/>
              </a:lnSpc>
              <a:spcBef>
                <a:spcPts val="1000"/>
              </a:spcBef>
              <a:spcAft>
                <a:spcPts val="0"/>
              </a:spcAft>
              <a:buClr>
                <a:schemeClr val="dk1"/>
              </a:buClr>
              <a:buSzPts val="2800"/>
              <a:buChar char="•"/>
            </a:pPr>
            <a:r>
              <a:rPr lang="en-IN"/>
              <a:t>  #returns the formatted time      </a:t>
            </a:r>
            <a:endParaRPr/>
          </a:p>
          <a:p>
            <a:pPr indent="-228600" lvl="0" marL="228600" rtl="0" algn="l">
              <a:lnSpc>
                <a:spcPct val="90000"/>
              </a:lnSpc>
              <a:spcBef>
                <a:spcPts val="1000"/>
              </a:spcBef>
              <a:spcAft>
                <a:spcPts val="0"/>
              </a:spcAft>
              <a:buClr>
                <a:schemeClr val="dk1"/>
              </a:buClr>
              <a:buSzPts val="2800"/>
              <a:buChar char="•"/>
            </a:pPr>
            <a:r>
              <a:rPr lang="en-IN"/>
              <a:t>  </a:t>
            </a:r>
            <a:endParaRPr/>
          </a:p>
          <a:p>
            <a:pPr indent="-228600" lvl="0" marL="228600" rtl="0" algn="l">
              <a:lnSpc>
                <a:spcPct val="90000"/>
              </a:lnSpc>
              <a:spcBef>
                <a:spcPts val="1000"/>
              </a:spcBef>
              <a:spcAft>
                <a:spcPts val="0"/>
              </a:spcAft>
              <a:buClr>
                <a:schemeClr val="dk1"/>
              </a:buClr>
              <a:buSzPts val="2800"/>
              <a:buChar char="•"/>
            </a:pPr>
            <a:r>
              <a:rPr b="1" lang="en-IN"/>
              <a:t>print</a:t>
            </a:r>
            <a:r>
              <a:rPr lang="en-IN"/>
              <a:t>(time.asctime(time.localtime(time.time())))  </a:t>
            </a:r>
            <a:endParaRPr/>
          </a:p>
          <a:p>
            <a:pPr indent="-228600" lvl="0" marL="228600" rtl="0" algn="l">
              <a:lnSpc>
                <a:spcPct val="90000"/>
              </a:lnSpc>
              <a:spcBef>
                <a:spcPts val="1000"/>
              </a:spcBef>
              <a:spcAft>
                <a:spcPts val="0"/>
              </a:spcAft>
              <a:buClr>
                <a:schemeClr val="dk1"/>
              </a:buClr>
              <a:buSzPts val="2800"/>
              <a:buChar char="•"/>
            </a:pPr>
            <a:r>
              <a:rPr lang="en-IN"/>
              <a:t>OP-Tue Dec 18 15:31:39 2018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calendar module</a:t>
            </a:r>
            <a:br>
              <a:rPr lang="en-IN"/>
            </a:b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import</a:t>
            </a:r>
            <a:r>
              <a:rPr lang="en-IN"/>
              <a:t> calendar;    </a:t>
            </a:r>
            <a:endParaRPr/>
          </a:p>
          <a:p>
            <a:pPr indent="-228600" lvl="0" marL="228600" rtl="0" algn="l">
              <a:lnSpc>
                <a:spcPct val="90000"/>
              </a:lnSpc>
              <a:spcBef>
                <a:spcPts val="1000"/>
              </a:spcBef>
              <a:spcAft>
                <a:spcPts val="0"/>
              </a:spcAft>
              <a:buClr>
                <a:schemeClr val="dk1"/>
              </a:buClr>
              <a:buSzPts val="2800"/>
              <a:buChar char="•"/>
            </a:pPr>
            <a:r>
              <a:rPr lang="en-IN"/>
              <a:t>cal = calendar.month(2020,3)    </a:t>
            </a:r>
            <a:endParaRPr/>
          </a:p>
          <a:p>
            <a:pPr indent="-228600" lvl="0" marL="228600" rtl="0" algn="l">
              <a:lnSpc>
                <a:spcPct val="90000"/>
              </a:lnSpc>
              <a:spcBef>
                <a:spcPts val="1000"/>
              </a:spcBef>
              <a:spcAft>
                <a:spcPts val="0"/>
              </a:spcAft>
              <a:buClr>
                <a:schemeClr val="dk1"/>
              </a:buClr>
              <a:buSzPts val="2800"/>
              <a:buChar char="•"/>
            </a:pPr>
            <a:r>
              <a:rPr lang="en-IN"/>
              <a:t>#printing the calendar of MARCH 2018    </a:t>
            </a:r>
            <a:endParaRPr/>
          </a:p>
          <a:p>
            <a:pPr indent="-228600" lvl="0" marL="228600" rtl="0" algn="l">
              <a:lnSpc>
                <a:spcPct val="90000"/>
              </a:lnSpc>
              <a:spcBef>
                <a:spcPts val="1000"/>
              </a:spcBef>
              <a:spcAft>
                <a:spcPts val="0"/>
              </a:spcAft>
              <a:buClr>
                <a:schemeClr val="dk1"/>
              </a:buClr>
              <a:buSzPts val="2800"/>
              <a:buChar char="•"/>
            </a:pPr>
            <a:r>
              <a:rPr b="1" lang="en-IN"/>
              <a:t>print</a:t>
            </a:r>
            <a:r>
              <a:rPr lang="en-IN"/>
              <a:t>(cal)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Printing the calendar of whole year</a:t>
            </a:r>
            <a:br>
              <a:rPr lang="en-IN"/>
            </a:b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prcal() method of calendar module is used to print the calendar of the entire year. The year of which the calendar is to be printed must be passed into this method.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import</a:t>
            </a:r>
            <a:r>
              <a:rPr lang="en-IN"/>
              <a:t> calendar    </a:t>
            </a:r>
            <a:endParaRPr/>
          </a:p>
          <a:p>
            <a:pPr indent="-228600" lvl="0" marL="228600" rtl="0" algn="l">
              <a:lnSpc>
                <a:spcPct val="90000"/>
              </a:lnSpc>
              <a:spcBef>
                <a:spcPts val="1000"/>
              </a:spcBef>
              <a:spcAft>
                <a:spcPts val="0"/>
              </a:spcAft>
              <a:buClr>
                <a:schemeClr val="dk1"/>
              </a:buClr>
              <a:buSzPts val="2800"/>
              <a:buChar char="•"/>
            </a:pPr>
            <a:r>
              <a:rPr lang="en-IN"/>
              <a:t>#printing the calendar of the year 2020    </a:t>
            </a:r>
            <a:endParaRPr/>
          </a:p>
          <a:p>
            <a:pPr indent="-228600" lvl="0" marL="228600" rtl="0" algn="l">
              <a:lnSpc>
                <a:spcPct val="90000"/>
              </a:lnSpc>
              <a:spcBef>
                <a:spcPts val="1000"/>
              </a:spcBef>
              <a:spcAft>
                <a:spcPts val="0"/>
              </a:spcAft>
              <a:buClr>
                <a:schemeClr val="dk1"/>
              </a:buClr>
              <a:buSzPts val="2800"/>
              <a:buChar char="•"/>
            </a:pPr>
            <a:r>
              <a:rPr lang="en-IN"/>
              <a:t>s = calendar.prcal(2020)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 to work with dates as date objects.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import datetime</a:t>
            </a:r>
            <a:br>
              <a:rPr lang="en-IN"/>
            </a:br>
            <a:br>
              <a:rPr lang="en-IN"/>
            </a:br>
            <a:r>
              <a:rPr lang="en-IN"/>
              <a:t>x = datetime.datetime.now()</a:t>
            </a:r>
            <a:br>
              <a:rPr lang="en-IN"/>
            </a:br>
            <a:r>
              <a:rPr lang="en-IN"/>
              <a:t>print(x)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RegEx Module</a:t>
            </a:r>
            <a:br>
              <a:rPr lang="en-IN"/>
            </a:b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Python has a built-in package called re, which can be used to work with Regular Expressions.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Import the re module: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import 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06" name="Google Shape;20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RegEx in Python</a:t>
            </a:r>
            <a:endParaRPr/>
          </a:p>
          <a:p>
            <a:pPr indent="-228600" lvl="0" marL="228600" rtl="0" algn="l">
              <a:lnSpc>
                <a:spcPct val="90000"/>
              </a:lnSpc>
              <a:spcBef>
                <a:spcPts val="1000"/>
              </a:spcBef>
              <a:spcAft>
                <a:spcPts val="0"/>
              </a:spcAft>
              <a:buClr>
                <a:schemeClr val="dk1"/>
              </a:buClr>
              <a:buSzPct val="100000"/>
              <a:buChar char="•"/>
            </a:pPr>
            <a:r>
              <a:rPr lang="en-IN"/>
              <a:t>When you have imported the re module, you can start using regular expressions: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Example</a:t>
            </a:r>
            <a:endParaRPr/>
          </a:p>
          <a:p>
            <a:pPr indent="-228600" lvl="0" marL="228600" rtl="0" algn="l">
              <a:lnSpc>
                <a:spcPct val="90000"/>
              </a:lnSpc>
              <a:spcBef>
                <a:spcPts val="1000"/>
              </a:spcBef>
              <a:spcAft>
                <a:spcPts val="0"/>
              </a:spcAft>
              <a:buClr>
                <a:schemeClr val="dk1"/>
              </a:buClr>
              <a:buSzPct val="100000"/>
              <a:buChar char="•"/>
            </a:pPr>
            <a:r>
              <a:rPr lang="en-IN"/>
              <a:t>Search the string to see if it starts with "The" and ends with "Spain":</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import re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228600" lvl="0" marL="228600" rtl="0" algn="l">
              <a:lnSpc>
                <a:spcPct val="90000"/>
              </a:lnSpc>
              <a:spcBef>
                <a:spcPts val="1000"/>
              </a:spcBef>
              <a:spcAft>
                <a:spcPts val="0"/>
              </a:spcAft>
              <a:buClr>
                <a:schemeClr val="dk1"/>
              </a:buClr>
              <a:buSzPct val="100000"/>
              <a:buChar char="•"/>
            </a:pPr>
            <a:r>
              <a:rPr lang="en-IN"/>
              <a:t>x = re.search("^The.*Spain$", txt)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212" name="Google Shape;212;p22"/>
          <p:cNvGraphicFramePr/>
          <p:nvPr/>
        </p:nvGraphicFramePr>
        <p:xfrm>
          <a:off x="1367161" y="1776914"/>
          <a:ext cx="3000000" cy="3000000"/>
        </p:xfrm>
        <a:graphic>
          <a:graphicData uri="http://schemas.openxmlformats.org/drawingml/2006/table">
            <a:tbl>
              <a:tblPr>
                <a:noFill/>
                <a:tableStyleId>{3B307195-697F-4AAA-A4E0-5B2FE2F90FE4}</a:tableStyleId>
              </a:tblPr>
              <a:tblGrid>
                <a:gridCol w="1110750"/>
                <a:gridCol w="6503475"/>
                <a:gridCol w="1110750"/>
                <a:gridCol w="694225"/>
              </a:tblGrid>
              <a:tr h="435125">
                <a:tc>
                  <a:txBody>
                    <a:bodyPr/>
                    <a:lstStyle/>
                    <a:p>
                      <a:pPr indent="0" lvl="0" marL="0" marR="0" rtl="0" algn="l">
                        <a:spcBef>
                          <a:spcPts val="0"/>
                        </a:spcBef>
                        <a:spcAft>
                          <a:spcPts val="0"/>
                        </a:spcAft>
                        <a:buNone/>
                      </a:pPr>
                      <a:r>
                        <a:rPr lang="en-IN" sz="1200"/>
                        <a:t>Character</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Description</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Example</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A set of characters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"[a-m]"</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Signals a special sequence (can also be used to escape special characters)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"\d"</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Any character (except newline character)</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"he..o"</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Starts with</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"^hello"</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Ends with</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"world$"</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Zero or more occurrences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"aix*"</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One or more occurrences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"aix+"</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Exactly the specified number of occurrences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"al{2}"</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200"/>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35125">
                <a:tc>
                  <a:txBody>
                    <a:bodyPr/>
                    <a:lstStyle/>
                    <a:p>
                      <a:pPr indent="0" lvl="0" marL="0" marR="0" rtl="0" algn="l">
                        <a:spcBef>
                          <a:spcPts val="0"/>
                        </a:spcBef>
                        <a:spcAft>
                          <a:spcPts val="0"/>
                        </a:spcAft>
                        <a:buNone/>
                      </a:pPr>
                      <a:r>
                        <a:rPr lang="en-IN" sz="1200"/>
                        <a:t>|</a:t>
                      </a:r>
                      <a:endParaRPr/>
                    </a:p>
                  </a:txBody>
                  <a:tcPr marT="39550" marB="39550" marR="39550" marL="791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Either or</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"falls|stays"</a:t>
                      </a:r>
                      <a:endParaRPr/>
                    </a:p>
                  </a:txBody>
                  <a:tcPr marT="39550" marB="39550" marR="39550" marL="395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200"/>
                    </a:p>
                  </a:txBody>
                  <a:tcPr marT="29675" marB="29675" marR="59325" marL="59325">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Special Sequences</a:t>
            </a:r>
            <a:br>
              <a:rPr lang="en-IN"/>
            </a:br>
            <a:endParaRPr/>
          </a:p>
        </p:txBody>
      </p:sp>
      <p:graphicFrame>
        <p:nvGraphicFramePr>
          <p:cNvPr id="218" name="Google Shape;218;p23"/>
          <p:cNvGraphicFramePr/>
          <p:nvPr/>
        </p:nvGraphicFramePr>
        <p:xfrm>
          <a:off x="1686757" y="1643390"/>
          <a:ext cx="3000000" cy="3000000"/>
        </p:xfrm>
        <a:graphic>
          <a:graphicData uri="http://schemas.openxmlformats.org/drawingml/2006/table">
            <a:tbl>
              <a:tblPr>
                <a:noFill/>
                <a:tableStyleId>{3B307195-697F-4AAA-A4E0-5B2FE2F90FE4}</a:tableStyleId>
              </a:tblPr>
              <a:tblGrid>
                <a:gridCol w="2192775"/>
                <a:gridCol w="2192775"/>
                <a:gridCol w="2192775"/>
                <a:gridCol w="2192775"/>
              </a:tblGrid>
              <a:tr h="627100">
                <a:tc>
                  <a:txBody>
                    <a:bodyPr/>
                    <a:lstStyle/>
                    <a:p>
                      <a:pPr indent="0" lvl="0" marL="0" marR="0" rtl="0" algn="l">
                        <a:spcBef>
                          <a:spcPts val="0"/>
                        </a:spcBef>
                        <a:spcAft>
                          <a:spcPts val="0"/>
                        </a:spcAft>
                        <a:buNone/>
                      </a:pPr>
                      <a:r>
                        <a:rPr lang="en-IN" sz="1400"/>
                        <a:t>\A</a:t>
                      </a:r>
                      <a:endParaRPr/>
                    </a:p>
                  </a:txBody>
                  <a:tcPr marT="25600" marB="25600" marR="25600" marL="51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Returns a match if the specified characters are at the beginning of the string</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"\AThe"</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800"/>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1433375">
                <a:tc>
                  <a:txBody>
                    <a:bodyPr/>
                    <a:lstStyle/>
                    <a:p>
                      <a:pPr indent="0" lvl="0" marL="0" marR="0" rtl="0" algn="l">
                        <a:spcBef>
                          <a:spcPts val="0"/>
                        </a:spcBef>
                        <a:spcAft>
                          <a:spcPts val="0"/>
                        </a:spcAft>
                        <a:buNone/>
                      </a:pPr>
                      <a:r>
                        <a:rPr lang="en-IN" sz="1400"/>
                        <a:t>\b</a:t>
                      </a:r>
                      <a:endParaRPr/>
                    </a:p>
                  </a:txBody>
                  <a:tcPr marT="25600" marB="25600" marR="25600" marL="51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Returns a match where the specified characters are at the beginning or at the end of a word</a:t>
                      </a:r>
                      <a:br>
                        <a:rPr lang="en-IN" sz="1400"/>
                      </a:br>
                      <a:r>
                        <a:rPr lang="en-IN" sz="1400"/>
                        <a:t>(the "r" in the beginning is making sure that the string is being treated as a "raw string")</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r"\bain"</a:t>
                      </a:r>
                      <a:br>
                        <a:rPr lang="en-IN" sz="1400"/>
                      </a:br>
                      <a:r>
                        <a:rPr lang="en-IN" sz="1400"/>
                        <a:t>r"ain\b"</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800"/>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663750">
                <a:tc>
                  <a:txBody>
                    <a:bodyPr/>
                    <a:lstStyle/>
                    <a:p>
                      <a:pPr indent="0" lvl="0" marL="0" marR="0" rtl="0" algn="l">
                        <a:spcBef>
                          <a:spcPts val="0"/>
                        </a:spcBef>
                        <a:spcAft>
                          <a:spcPts val="0"/>
                        </a:spcAft>
                        <a:buNone/>
                      </a:pPr>
                      <a:r>
                        <a:rPr lang="en-IN" sz="1400"/>
                        <a:t>\B</a:t>
                      </a:r>
                      <a:endParaRPr/>
                    </a:p>
                  </a:txBody>
                  <a:tcPr marT="25600" marB="25600" marR="25600" marL="51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Returns a match where the specified characters are present, but NOT at the beginning (or at the end) of a word</a:t>
                      </a:r>
                      <a:br>
                        <a:rPr lang="en-IN" sz="1400"/>
                      </a:br>
                      <a:r>
                        <a:rPr lang="en-IN" sz="1400"/>
                        <a:t>(the "r" in the beginning is making sure that the string is being treated as a "raw string")</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r"\Bain"</a:t>
                      </a:r>
                      <a:br>
                        <a:rPr lang="en-IN" sz="1400"/>
                      </a:br>
                      <a:r>
                        <a:rPr lang="en-IN" sz="1400"/>
                        <a:t>r"ain\B"</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800"/>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r h="627100">
                <a:tc>
                  <a:txBody>
                    <a:bodyPr/>
                    <a:lstStyle/>
                    <a:p>
                      <a:pPr indent="0" lvl="0" marL="0" marR="0" rtl="0" algn="l">
                        <a:spcBef>
                          <a:spcPts val="0"/>
                        </a:spcBef>
                        <a:spcAft>
                          <a:spcPts val="0"/>
                        </a:spcAft>
                        <a:buNone/>
                      </a:pPr>
                      <a:r>
                        <a:rPr lang="en-IN" sz="1400"/>
                        <a:t>\d</a:t>
                      </a:r>
                      <a:endParaRPr/>
                    </a:p>
                  </a:txBody>
                  <a:tcPr marT="25600" marB="25600" marR="25600" marL="512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Returns a match where the string contains digits (numbers from 0-9)</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"\d"</a:t>
                      </a:r>
                      <a:endParaRPr/>
                    </a:p>
                  </a:txBody>
                  <a:tcPr marT="25600" marB="25600" marR="25600" marL="25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800"/>
                    </a:p>
                  </a:txBody>
                  <a:tcPr marT="19200" marB="19200" marR="38400" marL="3840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224" name="Google Shape;224;p24"/>
          <p:cNvGraphicFramePr/>
          <p:nvPr/>
        </p:nvGraphicFramePr>
        <p:xfrm>
          <a:off x="1509204" y="1825625"/>
          <a:ext cx="3000000" cy="3000000"/>
        </p:xfrm>
        <a:graphic>
          <a:graphicData uri="http://schemas.openxmlformats.org/drawingml/2006/table">
            <a:tbl>
              <a:tblPr>
                <a:noFill/>
                <a:tableStyleId>{3B307195-697F-4AAA-A4E0-5B2FE2F90FE4}</a:tableStyleId>
              </a:tblPr>
              <a:tblGrid>
                <a:gridCol w="2175025"/>
                <a:gridCol w="2175025"/>
                <a:gridCol w="2175025"/>
                <a:gridCol w="2175025"/>
              </a:tblGrid>
              <a:tr h="590625">
                <a:tc>
                  <a:txBody>
                    <a:bodyPr/>
                    <a:lstStyle/>
                    <a:p>
                      <a:pPr indent="0" lvl="0" marL="0" marR="0" rtl="0" algn="l">
                        <a:spcBef>
                          <a:spcPts val="0"/>
                        </a:spcBef>
                        <a:spcAft>
                          <a:spcPts val="0"/>
                        </a:spcAft>
                        <a:buNone/>
                      </a:pPr>
                      <a:r>
                        <a:rPr lang="en-IN" sz="1200"/>
                        <a:t>\d</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Returns a match where the string contains digits (numbers from 0-9)</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"\d"</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82150">
                <a:tc>
                  <a:txBody>
                    <a:bodyPr/>
                    <a:lstStyle/>
                    <a:p>
                      <a:pPr indent="0" lvl="0" marL="0" marR="0" rtl="0" algn="l">
                        <a:spcBef>
                          <a:spcPts val="0"/>
                        </a:spcBef>
                        <a:spcAft>
                          <a:spcPts val="0"/>
                        </a:spcAft>
                        <a:buNone/>
                      </a:pPr>
                      <a:r>
                        <a:rPr lang="en-IN" sz="1200"/>
                        <a:t>\D</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Returns a match where the string DOES NOT contain digits</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"\D"</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82150">
                <a:tc>
                  <a:txBody>
                    <a:bodyPr/>
                    <a:lstStyle/>
                    <a:p>
                      <a:pPr indent="0" lvl="0" marL="0" marR="0" rtl="0" algn="l">
                        <a:spcBef>
                          <a:spcPts val="0"/>
                        </a:spcBef>
                        <a:spcAft>
                          <a:spcPts val="0"/>
                        </a:spcAft>
                        <a:buNone/>
                      </a:pPr>
                      <a:r>
                        <a:rPr lang="en-IN" sz="1200"/>
                        <a:t>\s</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Returns a match where the string contains a white space character</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"\s"</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90625">
                <a:tc>
                  <a:txBody>
                    <a:bodyPr/>
                    <a:lstStyle/>
                    <a:p>
                      <a:pPr indent="0" lvl="0" marL="0" marR="0" rtl="0" algn="l">
                        <a:spcBef>
                          <a:spcPts val="0"/>
                        </a:spcBef>
                        <a:spcAft>
                          <a:spcPts val="0"/>
                        </a:spcAft>
                        <a:buNone/>
                      </a:pPr>
                      <a:r>
                        <a:rPr lang="en-IN" sz="1200"/>
                        <a:t>\S</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Returns a match where the string DOES NOT contain a white space character</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"\S"</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1024550">
                <a:tc>
                  <a:txBody>
                    <a:bodyPr/>
                    <a:lstStyle/>
                    <a:p>
                      <a:pPr indent="0" lvl="0" marL="0" marR="0" rtl="0" algn="l">
                        <a:spcBef>
                          <a:spcPts val="0"/>
                        </a:spcBef>
                        <a:spcAft>
                          <a:spcPts val="0"/>
                        </a:spcAft>
                        <a:buNone/>
                      </a:pPr>
                      <a:r>
                        <a:rPr lang="en-IN" sz="1200"/>
                        <a:t>\w</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Returns a match where the string contains any word characters (characters from a to Z, digits from 0-9, and the underscore _ character)</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"\w"</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90625">
                <a:tc>
                  <a:txBody>
                    <a:bodyPr/>
                    <a:lstStyle/>
                    <a:p>
                      <a:pPr indent="0" lvl="0" marL="0" marR="0" rtl="0" algn="l">
                        <a:spcBef>
                          <a:spcPts val="0"/>
                        </a:spcBef>
                        <a:spcAft>
                          <a:spcPts val="0"/>
                        </a:spcAft>
                        <a:buNone/>
                      </a:pPr>
                      <a:r>
                        <a:rPr lang="en-IN" sz="1200"/>
                        <a:t>\W</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Returns a match where the string DOES NOT contain any word characters</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200"/>
                        <a:t>"\W"</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700"/>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r h="590625">
                <a:tc>
                  <a:txBody>
                    <a:bodyPr/>
                    <a:lstStyle/>
                    <a:p>
                      <a:pPr indent="0" lvl="0" marL="0" marR="0" rtl="0" algn="l">
                        <a:spcBef>
                          <a:spcPts val="0"/>
                        </a:spcBef>
                        <a:spcAft>
                          <a:spcPts val="0"/>
                        </a:spcAft>
                        <a:buNone/>
                      </a:pPr>
                      <a:r>
                        <a:rPr lang="en-IN" sz="1200"/>
                        <a:t>\Z</a:t>
                      </a:r>
                      <a:endParaRPr/>
                    </a:p>
                  </a:txBody>
                  <a:tcPr marT="24100" marB="24100" marR="24100" marL="482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Returns a match if the specified characters are at the end of the string</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200"/>
                        <a:t>"Spain\Z"</a:t>
                      </a:r>
                      <a:endParaRPr/>
                    </a:p>
                  </a:txBody>
                  <a:tcPr marT="24100" marB="24100" marR="24100" marL="241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700"/>
                    </a:p>
                  </a:txBody>
                  <a:tcPr marT="18075" marB="18075" marR="36150" marL="3615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0" name="Google Shape;23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IN"/>
              <a:t>import re</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#Check if the string starts with "The":</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x = re.findall("\AThe", txt)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print(x)</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if x:</a:t>
            </a:r>
            <a:endParaRPr/>
          </a:p>
          <a:p>
            <a:pPr indent="-228600" lvl="0" marL="228600" rtl="0" algn="l">
              <a:lnSpc>
                <a:spcPct val="90000"/>
              </a:lnSpc>
              <a:spcBef>
                <a:spcPts val="1000"/>
              </a:spcBef>
              <a:spcAft>
                <a:spcPts val="0"/>
              </a:spcAft>
              <a:buClr>
                <a:schemeClr val="dk1"/>
              </a:buClr>
              <a:buSzPct val="100000"/>
              <a:buChar char="•"/>
            </a:pPr>
            <a:r>
              <a:rPr lang="en-IN"/>
              <a:t>  print("Yes, there is a match!")</a:t>
            </a:r>
            <a:endParaRPr/>
          </a:p>
          <a:p>
            <a:pPr indent="-228600" lvl="0" marL="228600" rtl="0" algn="l">
              <a:lnSpc>
                <a:spcPct val="90000"/>
              </a:lnSpc>
              <a:spcBef>
                <a:spcPts val="1000"/>
              </a:spcBef>
              <a:spcAft>
                <a:spcPts val="0"/>
              </a:spcAft>
              <a:buClr>
                <a:schemeClr val="dk1"/>
              </a:buClr>
              <a:buSzPct val="100000"/>
              <a:buChar char="•"/>
            </a:pPr>
            <a:r>
              <a:rPr lang="en-IN"/>
              <a:t>else:</a:t>
            </a:r>
            <a:endParaRPr/>
          </a:p>
          <a:p>
            <a:pPr indent="-228600" lvl="0" marL="228600" rtl="0" algn="l">
              <a:lnSpc>
                <a:spcPct val="90000"/>
              </a:lnSpc>
              <a:spcBef>
                <a:spcPts val="1000"/>
              </a:spcBef>
              <a:spcAft>
                <a:spcPts val="0"/>
              </a:spcAft>
              <a:buClr>
                <a:schemeClr val="dk1"/>
              </a:buClr>
              <a:buSzPct val="100000"/>
              <a:buChar char="•"/>
            </a:pPr>
            <a:r>
              <a:rPr lang="en-IN"/>
              <a:t>  print("No match")</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Sets</a:t>
            </a:r>
            <a:br>
              <a:rPr lang="en-IN"/>
            </a:br>
            <a:endParaRPr/>
          </a:p>
        </p:txBody>
      </p:sp>
      <p:graphicFrame>
        <p:nvGraphicFramePr>
          <p:cNvPr id="236" name="Google Shape;236;p26"/>
          <p:cNvGraphicFramePr/>
          <p:nvPr/>
        </p:nvGraphicFramePr>
        <p:xfrm>
          <a:off x="2218944" y="1837214"/>
          <a:ext cx="3000000" cy="3000000"/>
        </p:xfrm>
        <a:graphic>
          <a:graphicData uri="http://schemas.openxmlformats.org/drawingml/2006/table">
            <a:tbl>
              <a:tblPr>
                <a:noFill/>
                <a:tableStyleId>{3B307195-697F-4AAA-A4E0-5B2FE2F90FE4}</a:tableStyleId>
              </a:tblPr>
              <a:tblGrid>
                <a:gridCol w="2584700"/>
                <a:gridCol w="2584700"/>
                <a:gridCol w="2584700"/>
              </a:tblGrid>
              <a:tr h="228600">
                <a:tc>
                  <a:txBody>
                    <a:bodyPr/>
                    <a:lstStyle/>
                    <a:p>
                      <a:pPr indent="0" lvl="0" marL="0" marR="0" rtl="0" algn="l">
                        <a:spcBef>
                          <a:spcPts val="0"/>
                        </a:spcBef>
                        <a:spcAft>
                          <a:spcPts val="0"/>
                        </a:spcAft>
                        <a:buNone/>
                      </a:pPr>
                      <a:r>
                        <a:rPr lang="en-IN" sz="1800"/>
                        <a:t>[arn]</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800"/>
                        <a:t>Returns a match where one of the specified characters (a, r, or n) are present</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800"/>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228600">
                <a:tc>
                  <a:txBody>
                    <a:bodyPr/>
                    <a:lstStyle/>
                    <a:p>
                      <a:pPr indent="0" lvl="0" marL="0" marR="0" rtl="0" algn="l">
                        <a:spcBef>
                          <a:spcPts val="0"/>
                        </a:spcBef>
                        <a:spcAft>
                          <a:spcPts val="0"/>
                        </a:spcAft>
                        <a:buNone/>
                      </a:pPr>
                      <a:r>
                        <a:rPr lang="en-IN" sz="1800"/>
                        <a:t>[a-n]</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Returns a match for any lower case character, alphabetically between a and 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IN" sz="1800"/>
                        <a:t>[^arn]</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800"/>
                        <a:t>Returns a match for any character EXCEPT a, r, and n</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800"/>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r h="228600">
                <a:tc>
                  <a:txBody>
                    <a:bodyPr/>
                    <a:lstStyle/>
                    <a:p>
                      <a:pPr indent="0" lvl="0" marL="0" marR="0" rtl="0" algn="l">
                        <a:spcBef>
                          <a:spcPts val="0"/>
                        </a:spcBef>
                        <a:spcAft>
                          <a:spcPts val="0"/>
                        </a:spcAft>
                        <a:buNone/>
                      </a:pPr>
                      <a:r>
                        <a:rPr lang="en-IN" sz="1800"/>
                        <a:t>[0123]</a:t>
                      </a:r>
                      <a:endParaRPr/>
                    </a:p>
                  </a:txBody>
                  <a:tcPr marT="60950" marB="60950" marR="60950" marL="1219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800"/>
                        <a:t>Returns a match where any of the specified digits (0, 1, 2, or 3) are present</a:t>
                      </a:r>
                      <a:endParaRPr/>
                    </a:p>
                  </a:txBody>
                  <a:tcPr marT="60950" marB="60950" marR="60950" marL="60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242" name="Google Shape;242;p27"/>
          <p:cNvGraphicFramePr/>
          <p:nvPr/>
        </p:nvGraphicFramePr>
        <p:xfrm>
          <a:off x="2430502" y="1825625"/>
          <a:ext cx="3000000" cy="3000000"/>
        </p:xfrm>
        <a:graphic>
          <a:graphicData uri="http://schemas.openxmlformats.org/drawingml/2006/table">
            <a:tbl>
              <a:tblPr>
                <a:noFill/>
                <a:tableStyleId>{3B307195-697F-4AAA-A4E0-5B2FE2F90FE4}</a:tableStyleId>
              </a:tblPr>
              <a:tblGrid>
                <a:gridCol w="2443675"/>
                <a:gridCol w="2443675"/>
                <a:gridCol w="2443675"/>
              </a:tblGrid>
              <a:tr h="633975">
                <a:tc>
                  <a:txBody>
                    <a:bodyPr/>
                    <a:lstStyle/>
                    <a:p>
                      <a:pPr indent="0" lvl="0" marL="0" marR="0" rtl="0" algn="l">
                        <a:spcBef>
                          <a:spcPts val="0"/>
                        </a:spcBef>
                        <a:spcAft>
                          <a:spcPts val="0"/>
                        </a:spcAft>
                        <a:buNone/>
                      </a:pPr>
                      <a:r>
                        <a:rPr lang="en-IN" sz="1700"/>
                        <a:t>[0-9]</a:t>
                      </a:r>
                      <a:endParaRPr/>
                    </a:p>
                  </a:txBody>
                  <a:tcPr marT="57625" marB="57625" marR="57625" marL="1152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700"/>
                        <a:t>Returns a match for any digit between 0 and 9</a:t>
                      </a:r>
                      <a:endParaRPr/>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700"/>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893325">
                <a:tc>
                  <a:txBody>
                    <a:bodyPr/>
                    <a:lstStyle/>
                    <a:p>
                      <a:pPr indent="0" lvl="0" marL="0" marR="0" rtl="0" algn="l">
                        <a:spcBef>
                          <a:spcPts val="0"/>
                        </a:spcBef>
                        <a:spcAft>
                          <a:spcPts val="0"/>
                        </a:spcAft>
                        <a:buNone/>
                      </a:pPr>
                      <a:r>
                        <a:rPr lang="en-IN" sz="1700"/>
                        <a:t>[0-5][0-9]</a:t>
                      </a:r>
                      <a:endParaRPr/>
                    </a:p>
                  </a:txBody>
                  <a:tcPr marT="57625" marB="57625" marR="57625" marL="1152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700"/>
                        <a:t>Returns a match for any two-digit numbers from 00 and 59</a:t>
                      </a:r>
                      <a:endParaRPr/>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700"/>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152675">
                <a:tc>
                  <a:txBody>
                    <a:bodyPr/>
                    <a:lstStyle/>
                    <a:p>
                      <a:pPr indent="0" lvl="0" marL="0" marR="0" rtl="0" algn="l">
                        <a:spcBef>
                          <a:spcPts val="0"/>
                        </a:spcBef>
                        <a:spcAft>
                          <a:spcPts val="0"/>
                        </a:spcAft>
                        <a:buNone/>
                      </a:pPr>
                      <a:r>
                        <a:rPr lang="en-IN" sz="1700"/>
                        <a:t>[a-zA-Z]</a:t>
                      </a:r>
                      <a:endParaRPr/>
                    </a:p>
                  </a:txBody>
                  <a:tcPr marT="57625" marB="57625" marR="57625" marL="1152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700"/>
                        <a:t>Returns a match for any character alphabetically between a and z, lower case OR upper case</a:t>
                      </a:r>
                      <a:endParaRPr/>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700"/>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r>
              <a:tr h="1671375">
                <a:tc>
                  <a:txBody>
                    <a:bodyPr/>
                    <a:lstStyle/>
                    <a:p>
                      <a:pPr indent="0" lvl="0" marL="0" marR="0" rtl="0" algn="l">
                        <a:spcBef>
                          <a:spcPts val="0"/>
                        </a:spcBef>
                        <a:spcAft>
                          <a:spcPts val="0"/>
                        </a:spcAft>
                        <a:buNone/>
                      </a:pPr>
                      <a:r>
                        <a:rPr lang="en-IN" sz="1700"/>
                        <a:t>[+]</a:t>
                      </a:r>
                      <a:endParaRPr/>
                    </a:p>
                  </a:txBody>
                  <a:tcPr marT="57625" marB="57625" marR="57625" marL="1152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700"/>
                        <a:t>In sets, +, *, ., |, (), $,{} has no special meaning, so [+] means: return a match for any + character in the string</a:t>
                      </a:r>
                      <a:endParaRPr/>
                    </a:p>
                  </a:txBody>
                  <a:tcPr marT="57625" marB="57625" marR="57625" marL="576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700"/>
                    </a:p>
                  </a:txBody>
                  <a:tcPr marT="43225" marB="43225" marR="86450" marL="8645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8" name="Google Shape;24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IN"/>
              <a:t>import re</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#Check if the string has any a, r, or n characters:</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x = re.findall("[arn]", txt)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print(x)</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if x:</a:t>
            </a:r>
            <a:endParaRPr/>
          </a:p>
          <a:p>
            <a:pPr indent="-228600" lvl="0" marL="228600" rtl="0" algn="l">
              <a:lnSpc>
                <a:spcPct val="90000"/>
              </a:lnSpc>
              <a:spcBef>
                <a:spcPts val="1000"/>
              </a:spcBef>
              <a:spcAft>
                <a:spcPts val="0"/>
              </a:spcAft>
              <a:buClr>
                <a:schemeClr val="dk1"/>
              </a:buClr>
              <a:buSzPct val="100000"/>
              <a:buChar char="•"/>
            </a:pPr>
            <a:r>
              <a:rPr lang="en-IN"/>
              <a:t>  print("Yes, there is at least one match!")</a:t>
            </a:r>
            <a:endParaRPr/>
          </a:p>
          <a:p>
            <a:pPr indent="-228600" lvl="0" marL="228600" rtl="0" algn="l">
              <a:lnSpc>
                <a:spcPct val="90000"/>
              </a:lnSpc>
              <a:spcBef>
                <a:spcPts val="1000"/>
              </a:spcBef>
              <a:spcAft>
                <a:spcPts val="0"/>
              </a:spcAft>
              <a:buClr>
                <a:schemeClr val="dk1"/>
              </a:buClr>
              <a:buSzPct val="100000"/>
              <a:buChar char="•"/>
            </a:pPr>
            <a:r>
              <a:rPr lang="en-IN"/>
              <a:t>else:</a:t>
            </a:r>
            <a:endParaRPr/>
          </a:p>
          <a:p>
            <a:pPr indent="-228600" lvl="0" marL="228600" rtl="0" algn="l">
              <a:lnSpc>
                <a:spcPct val="90000"/>
              </a:lnSpc>
              <a:spcBef>
                <a:spcPts val="1000"/>
              </a:spcBef>
              <a:spcAft>
                <a:spcPts val="0"/>
              </a:spcAft>
              <a:buClr>
                <a:schemeClr val="dk1"/>
              </a:buClr>
              <a:buSzPct val="100000"/>
              <a:buChar char="•"/>
            </a:pPr>
            <a:r>
              <a:rPr lang="en-IN"/>
              <a:t>  print("No match")</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findall() Function</a:t>
            </a:r>
            <a:br>
              <a:rPr lang="en-IN"/>
            </a:br>
            <a:endParaRPr/>
          </a:p>
        </p:txBody>
      </p:sp>
      <p:sp>
        <p:nvSpPr>
          <p:cNvPr id="254" name="Google Shape;25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The findall() function returns a list containing all matches.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import 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#Return a list containing every occurrence of "ai":</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txt = "The rain in Spain"</a:t>
            </a:r>
            <a:endParaRPr/>
          </a:p>
          <a:p>
            <a:pPr indent="-228600" lvl="0" marL="228600" rtl="0" algn="l">
              <a:lnSpc>
                <a:spcPct val="90000"/>
              </a:lnSpc>
              <a:spcBef>
                <a:spcPts val="1000"/>
              </a:spcBef>
              <a:spcAft>
                <a:spcPts val="0"/>
              </a:spcAft>
              <a:buClr>
                <a:schemeClr val="dk1"/>
              </a:buClr>
              <a:buSzPts val="2800"/>
              <a:buChar char="•"/>
            </a:pPr>
            <a:r>
              <a:rPr lang="en-IN"/>
              <a:t>x = re.findall("ai", txt)</a:t>
            </a:r>
            <a:endParaRPr/>
          </a:p>
          <a:p>
            <a:pPr indent="-228600" lvl="0" marL="228600" rtl="0" algn="l">
              <a:lnSpc>
                <a:spcPct val="90000"/>
              </a:lnSpc>
              <a:spcBef>
                <a:spcPts val="1000"/>
              </a:spcBef>
              <a:spcAft>
                <a:spcPts val="0"/>
              </a:spcAft>
              <a:buClr>
                <a:schemeClr val="dk1"/>
              </a:buClr>
              <a:buSzPts val="2800"/>
              <a:buChar char="•"/>
            </a:pPr>
            <a:r>
              <a:rPr lang="en-IN"/>
              <a:t>print(x)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import datetime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x = datetime.datetime.now()</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print(x.year)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0" name="Google Shape;26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list contains the matches in the order they are found.</a:t>
            </a:r>
            <a:endParaRPr/>
          </a:p>
          <a:p>
            <a:pPr indent="-228600" lvl="0" marL="228600" rtl="0" algn="l">
              <a:lnSpc>
                <a:spcPct val="90000"/>
              </a:lnSpc>
              <a:spcBef>
                <a:spcPts val="1000"/>
              </a:spcBef>
              <a:spcAft>
                <a:spcPts val="0"/>
              </a:spcAft>
              <a:buClr>
                <a:schemeClr val="dk1"/>
              </a:buClr>
              <a:buSzPts val="2800"/>
              <a:buChar char="•"/>
            </a:pPr>
            <a:r>
              <a:rPr lang="en-IN"/>
              <a:t>If no matches are found, an empty list is returned:</a:t>
            </a:r>
            <a:endParaRPr/>
          </a:p>
          <a:p>
            <a:pPr indent="-228600" lvl="0" marL="228600" rtl="0" algn="l">
              <a:lnSpc>
                <a:spcPct val="90000"/>
              </a:lnSpc>
              <a:spcBef>
                <a:spcPts val="1000"/>
              </a:spcBef>
              <a:spcAft>
                <a:spcPts val="0"/>
              </a:spcAft>
              <a:buClr>
                <a:schemeClr val="dk1"/>
              </a:buClr>
              <a:buSzPts val="2800"/>
              <a:buChar char="•"/>
            </a:pPr>
            <a:r>
              <a:rPr lang="en-IN"/>
              <a:t>Example</a:t>
            </a:r>
            <a:endParaRPr/>
          </a:p>
          <a:p>
            <a:pPr indent="-228600" lvl="0" marL="228600" rtl="0" algn="l">
              <a:lnSpc>
                <a:spcPct val="90000"/>
              </a:lnSpc>
              <a:spcBef>
                <a:spcPts val="1000"/>
              </a:spcBef>
              <a:spcAft>
                <a:spcPts val="0"/>
              </a:spcAft>
              <a:buClr>
                <a:schemeClr val="dk1"/>
              </a:buClr>
              <a:buSzPts val="2800"/>
              <a:buChar char="•"/>
            </a:pPr>
            <a:r>
              <a:rPr lang="en-IN"/>
              <a:t>Return an empty list if no match was found:</a:t>
            </a:r>
            <a:endParaRPr/>
          </a:p>
          <a:p>
            <a:pPr indent="-228600" lvl="0" marL="228600" rtl="0" algn="l">
              <a:lnSpc>
                <a:spcPct val="90000"/>
              </a:lnSpc>
              <a:spcBef>
                <a:spcPts val="1000"/>
              </a:spcBef>
              <a:spcAft>
                <a:spcPts val="0"/>
              </a:spcAft>
              <a:buClr>
                <a:schemeClr val="dk1"/>
              </a:buClr>
              <a:buSzPts val="2800"/>
              <a:buChar char="•"/>
            </a:pPr>
            <a:r>
              <a:rPr lang="en-IN"/>
              <a:t>import re</a:t>
            </a:r>
            <a:br>
              <a:rPr lang="en-IN"/>
            </a:br>
            <a:br>
              <a:rPr lang="en-IN"/>
            </a:br>
            <a:r>
              <a:rPr lang="en-IN"/>
              <a:t>txt = "The rain in Spain"</a:t>
            </a:r>
            <a:br>
              <a:rPr lang="en-IN"/>
            </a:br>
            <a:r>
              <a:rPr lang="en-IN"/>
              <a:t>x = re.findall("Portugal", txt)</a:t>
            </a:r>
            <a:br>
              <a:rPr lang="en-IN"/>
            </a:br>
            <a:r>
              <a:rPr lang="en-IN"/>
              <a:t>print(x)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search() Function</a:t>
            </a:r>
            <a:br>
              <a:rPr lang="en-IN"/>
            </a:br>
            <a:endParaRPr/>
          </a:p>
        </p:txBody>
      </p:sp>
      <p:sp>
        <p:nvSpPr>
          <p:cNvPr id="266" name="Google Shape;26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IN"/>
              <a:t>The search() function searches the string for a match, and returns a Match object if there is a match.</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If there is more than one match, only the first occurrence of the match will be returned:</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Example</a:t>
            </a:r>
            <a:endParaRPr/>
          </a:p>
          <a:p>
            <a:pPr indent="-228600" lvl="0" marL="228600" rtl="0" algn="l">
              <a:lnSpc>
                <a:spcPct val="90000"/>
              </a:lnSpc>
              <a:spcBef>
                <a:spcPts val="1000"/>
              </a:spcBef>
              <a:spcAft>
                <a:spcPts val="0"/>
              </a:spcAft>
              <a:buClr>
                <a:schemeClr val="dk1"/>
              </a:buClr>
              <a:buSzPct val="100000"/>
              <a:buChar char="•"/>
            </a:pPr>
            <a:r>
              <a:rPr lang="en-IN"/>
              <a:t>Search for the first white-space character in the string:</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import re</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228600" lvl="0" marL="228600" rtl="0" algn="l">
              <a:lnSpc>
                <a:spcPct val="90000"/>
              </a:lnSpc>
              <a:spcBef>
                <a:spcPts val="1000"/>
              </a:spcBef>
              <a:spcAft>
                <a:spcPts val="0"/>
              </a:spcAft>
              <a:buClr>
                <a:schemeClr val="dk1"/>
              </a:buClr>
              <a:buSzPct val="100000"/>
              <a:buChar char="•"/>
            </a:pPr>
            <a:r>
              <a:rPr lang="en-IN"/>
              <a:t>x = re.search("\s", txt)</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print("The first white-space character is located in position:", x.start())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split() Function</a:t>
            </a:r>
            <a:br>
              <a:rPr lang="en-IN"/>
            </a:br>
            <a:endParaRPr/>
          </a:p>
        </p:txBody>
      </p:sp>
      <p:sp>
        <p:nvSpPr>
          <p:cNvPr id="272" name="Google Shape;27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The split() function returns a list where the string has been split at each match:</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Example</a:t>
            </a:r>
            <a:endParaRPr/>
          </a:p>
          <a:p>
            <a:pPr indent="-228600" lvl="0" marL="228600" rtl="0" algn="l">
              <a:lnSpc>
                <a:spcPct val="90000"/>
              </a:lnSpc>
              <a:spcBef>
                <a:spcPts val="1000"/>
              </a:spcBef>
              <a:spcAft>
                <a:spcPts val="0"/>
              </a:spcAft>
              <a:buClr>
                <a:schemeClr val="dk1"/>
              </a:buClr>
              <a:buSzPct val="100000"/>
              <a:buChar char="•"/>
            </a:pPr>
            <a:r>
              <a:rPr lang="en-IN"/>
              <a:t>Split at each white-space character:</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import re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228600" lvl="0" marL="228600" rtl="0" algn="l">
              <a:lnSpc>
                <a:spcPct val="90000"/>
              </a:lnSpc>
              <a:spcBef>
                <a:spcPts val="1000"/>
              </a:spcBef>
              <a:spcAft>
                <a:spcPts val="0"/>
              </a:spcAft>
              <a:buClr>
                <a:schemeClr val="dk1"/>
              </a:buClr>
              <a:buSzPct val="100000"/>
              <a:buChar char="•"/>
            </a:pPr>
            <a:r>
              <a:rPr lang="en-IN"/>
              <a:t>x = re.split("\s", txt)</a:t>
            </a:r>
            <a:endParaRPr/>
          </a:p>
          <a:p>
            <a:pPr indent="-228600" lvl="0" marL="228600" rtl="0" algn="l">
              <a:lnSpc>
                <a:spcPct val="90000"/>
              </a:lnSpc>
              <a:spcBef>
                <a:spcPts val="1000"/>
              </a:spcBef>
              <a:spcAft>
                <a:spcPts val="0"/>
              </a:spcAft>
              <a:buClr>
                <a:schemeClr val="dk1"/>
              </a:buClr>
              <a:buSzPct val="100000"/>
              <a:buChar char="•"/>
            </a:pPr>
            <a:r>
              <a:rPr lang="en-IN"/>
              <a:t>print(x)</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sub() Function</a:t>
            </a:r>
            <a:br>
              <a:rPr lang="en-IN"/>
            </a:br>
            <a:endParaRPr/>
          </a:p>
        </p:txBody>
      </p:sp>
      <p:sp>
        <p:nvSpPr>
          <p:cNvPr id="278" name="Google Shape;27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The sub() function replaces the matches with the text of your choice: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Example</a:t>
            </a:r>
            <a:endParaRPr/>
          </a:p>
          <a:p>
            <a:pPr indent="-228600" lvl="0" marL="228600" rtl="0" algn="l">
              <a:lnSpc>
                <a:spcPct val="90000"/>
              </a:lnSpc>
              <a:spcBef>
                <a:spcPts val="1000"/>
              </a:spcBef>
              <a:spcAft>
                <a:spcPts val="0"/>
              </a:spcAft>
              <a:buClr>
                <a:schemeClr val="dk1"/>
              </a:buClr>
              <a:buSzPct val="100000"/>
              <a:buChar char="•"/>
            </a:pPr>
            <a:r>
              <a:rPr lang="en-IN"/>
              <a:t>Replace every white-space character with the number 9:</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import re</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txt = "The rain in Spain"</a:t>
            </a:r>
            <a:endParaRPr/>
          </a:p>
          <a:p>
            <a:pPr indent="-228600" lvl="0" marL="228600" rtl="0" algn="l">
              <a:lnSpc>
                <a:spcPct val="90000"/>
              </a:lnSpc>
              <a:spcBef>
                <a:spcPts val="1000"/>
              </a:spcBef>
              <a:spcAft>
                <a:spcPts val="0"/>
              </a:spcAft>
              <a:buClr>
                <a:schemeClr val="dk1"/>
              </a:buClr>
              <a:buSzPct val="100000"/>
              <a:buChar char="•"/>
            </a:pPr>
            <a:r>
              <a:rPr lang="en-IN"/>
              <a:t>x = re.sub("\s", "9", txt)</a:t>
            </a:r>
            <a:endParaRPr/>
          </a:p>
          <a:p>
            <a:pPr indent="-228600" lvl="0" marL="228600" rtl="0" algn="l">
              <a:lnSpc>
                <a:spcPct val="90000"/>
              </a:lnSpc>
              <a:spcBef>
                <a:spcPts val="1000"/>
              </a:spcBef>
              <a:spcAft>
                <a:spcPts val="0"/>
              </a:spcAft>
              <a:buClr>
                <a:schemeClr val="dk1"/>
              </a:buClr>
              <a:buSzPct val="100000"/>
              <a:buChar char="•"/>
            </a:pPr>
            <a:r>
              <a:rPr lang="en-IN"/>
              <a:t>print(x)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Creating Date Objects</a:t>
            </a:r>
            <a:br>
              <a:rPr lang="en-IN"/>
            </a:b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To create a date, we can use the datetime() class (constructor) of the</a:t>
            </a:r>
            <a:endParaRPr/>
          </a:p>
          <a:p>
            <a:pPr indent="0" lvl="0" marL="0" rtl="0" algn="l">
              <a:lnSpc>
                <a:spcPct val="90000"/>
              </a:lnSpc>
              <a:spcBef>
                <a:spcPts val="1000"/>
              </a:spcBef>
              <a:spcAft>
                <a:spcPts val="0"/>
              </a:spcAft>
              <a:buClr>
                <a:schemeClr val="dk1"/>
              </a:buClr>
              <a:buSzPts val="2800"/>
              <a:buNone/>
            </a:pPr>
            <a:r>
              <a:rPr lang="en-IN"/>
              <a:t>Datetime module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requires three parameters to create a date: year, month, day.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import datetime</a:t>
            </a:r>
            <a:br>
              <a:rPr lang="en-IN"/>
            </a:br>
            <a:br>
              <a:rPr lang="en-IN"/>
            </a:br>
            <a:r>
              <a:rPr lang="en-IN"/>
              <a:t>x = datetime.datetime(2020, 5, 17)</a:t>
            </a:r>
            <a:br>
              <a:rPr lang="en-IN"/>
            </a:br>
            <a:br>
              <a:rPr lang="en-IN"/>
            </a:br>
            <a:r>
              <a:rPr lang="en-IN"/>
              <a:t>print(x)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 class also takes parameters for time and timezone (hour, minute, second, microsecond, tzone), but they are optional, and has a default value of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The strftime() Method</a:t>
            </a:r>
            <a:br>
              <a:rPr lang="en-IN"/>
            </a:b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datetime object has a method for formatting date objects into readable strings.</a:t>
            </a:r>
            <a:endParaRPr/>
          </a:p>
          <a:p>
            <a:pPr indent="-228600" lvl="0" marL="228600" rtl="0" algn="l">
              <a:lnSpc>
                <a:spcPct val="90000"/>
              </a:lnSpc>
              <a:spcBef>
                <a:spcPts val="1000"/>
              </a:spcBef>
              <a:spcAft>
                <a:spcPts val="0"/>
              </a:spcAft>
              <a:buClr>
                <a:schemeClr val="dk1"/>
              </a:buClr>
              <a:buSzPts val="2800"/>
              <a:buChar char="•"/>
            </a:pPr>
            <a:r>
              <a:rPr lang="en-IN"/>
              <a:t>The method is called strftime and takes one parameter,format to specify the format of the returned string:</a:t>
            </a:r>
            <a:endParaRPr/>
          </a:p>
          <a:p>
            <a:pPr indent="-228600" lvl="0" marL="228600" rtl="0" algn="l">
              <a:lnSpc>
                <a:spcPct val="90000"/>
              </a:lnSpc>
              <a:spcBef>
                <a:spcPts val="1000"/>
              </a:spcBef>
              <a:spcAft>
                <a:spcPts val="0"/>
              </a:spcAft>
              <a:buClr>
                <a:schemeClr val="dk1"/>
              </a:buClr>
              <a:buSzPts val="2800"/>
              <a:buChar char="•"/>
            </a:pPr>
            <a:r>
              <a:rPr lang="en-IN"/>
              <a:t>Display the name of the month:</a:t>
            </a:r>
            <a:endParaRPr/>
          </a:p>
          <a:p>
            <a:pPr indent="-228600" lvl="0" marL="228600" rtl="0" algn="l">
              <a:lnSpc>
                <a:spcPct val="90000"/>
              </a:lnSpc>
              <a:spcBef>
                <a:spcPts val="1000"/>
              </a:spcBef>
              <a:spcAft>
                <a:spcPts val="0"/>
              </a:spcAft>
              <a:buClr>
                <a:schemeClr val="dk1"/>
              </a:buClr>
              <a:buSzPts val="2800"/>
              <a:buChar char="•"/>
            </a:pPr>
            <a:r>
              <a:rPr lang="en-IN"/>
              <a:t>import datetime</a:t>
            </a:r>
            <a:br>
              <a:rPr lang="en-IN"/>
            </a:br>
            <a:br>
              <a:rPr lang="en-IN"/>
            </a:br>
            <a:r>
              <a:rPr lang="en-IN"/>
              <a:t>x = datetime.datetime(2018, 6, 1)</a:t>
            </a:r>
            <a:br>
              <a:rPr lang="en-IN"/>
            </a:br>
            <a:br>
              <a:rPr lang="en-IN"/>
            </a:br>
            <a:r>
              <a:rPr lang="en-IN"/>
              <a:t>print(x.strftime("%B"))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21" name="Google Shape;121;p7"/>
          <p:cNvGraphicFramePr/>
          <p:nvPr/>
        </p:nvGraphicFramePr>
        <p:xfrm>
          <a:off x="1482571" y="1822637"/>
          <a:ext cx="3000000" cy="3000000"/>
        </p:xfrm>
        <a:graphic>
          <a:graphicData uri="http://schemas.openxmlformats.org/drawingml/2006/table">
            <a:tbl>
              <a:tblPr>
                <a:noFill/>
                <a:tableStyleId>{3B307195-697F-4AAA-A4E0-5B2FE2F90FE4}</a:tableStyleId>
              </a:tblPr>
              <a:tblGrid>
                <a:gridCol w="1852200"/>
                <a:gridCol w="1852200"/>
                <a:gridCol w="1852200"/>
                <a:gridCol w="1852200"/>
              </a:tblGrid>
              <a:tr h="483475">
                <a:tc>
                  <a:txBody>
                    <a:bodyPr/>
                    <a:lstStyle/>
                    <a:p>
                      <a:pPr indent="0" lvl="0" marL="0" marR="0" rtl="0" algn="l">
                        <a:spcBef>
                          <a:spcPts val="0"/>
                        </a:spcBef>
                        <a:spcAft>
                          <a:spcPts val="0"/>
                        </a:spcAft>
                        <a:buNone/>
                      </a:pPr>
                      <a:r>
                        <a:rPr lang="en-IN" sz="1300" u="none" cap="none" strike="noStrike"/>
                        <a:t>%a</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Weekday, short version</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Wed</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83475">
                <a:tc>
                  <a:txBody>
                    <a:bodyPr/>
                    <a:lstStyle/>
                    <a:p>
                      <a:pPr indent="0" lvl="0" marL="0" marR="0" rtl="0" algn="l">
                        <a:spcBef>
                          <a:spcPts val="0"/>
                        </a:spcBef>
                        <a:spcAft>
                          <a:spcPts val="0"/>
                        </a:spcAft>
                        <a:buNone/>
                      </a:pPr>
                      <a:r>
                        <a:rPr lang="en-IN" sz="1300" u="none" cap="none" strike="noStrike"/>
                        <a:t>%A</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Weekday, full version</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Wednesday</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81275">
                <a:tc>
                  <a:txBody>
                    <a:bodyPr/>
                    <a:lstStyle/>
                    <a:p>
                      <a:pPr indent="0" lvl="0" marL="0" marR="0" rtl="0" algn="l">
                        <a:spcBef>
                          <a:spcPts val="0"/>
                        </a:spcBef>
                        <a:spcAft>
                          <a:spcPts val="0"/>
                        </a:spcAft>
                        <a:buNone/>
                      </a:pPr>
                      <a:r>
                        <a:rPr lang="en-IN" sz="1300" u="none" cap="none" strike="noStrike"/>
                        <a:t>%w</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Weekday as a number 0-6, 0 is Sunday</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3</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83475">
                <a:tc>
                  <a:txBody>
                    <a:bodyPr/>
                    <a:lstStyle/>
                    <a:p>
                      <a:pPr indent="0" lvl="0" marL="0" marR="0" rtl="0" algn="l">
                        <a:spcBef>
                          <a:spcPts val="0"/>
                        </a:spcBef>
                        <a:spcAft>
                          <a:spcPts val="0"/>
                        </a:spcAft>
                        <a:buNone/>
                      </a:pPr>
                      <a:r>
                        <a:rPr lang="en-IN" sz="1300" u="none" cap="none" strike="noStrike"/>
                        <a:t>%d</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Day of month 01-31</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31</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83475">
                <a:tc>
                  <a:txBody>
                    <a:bodyPr/>
                    <a:lstStyle/>
                    <a:p>
                      <a:pPr indent="0" lvl="0" marL="0" marR="0" rtl="0" algn="l">
                        <a:spcBef>
                          <a:spcPts val="0"/>
                        </a:spcBef>
                        <a:spcAft>
                          <a:spcPts val="0"/>
                        </a:spcAft>
                        <a:buNone/>
                      </a:pPr>
                      <a:r>
                        <a:rPr lang="en-IN" sz="1300" u="none" cap="none" strike="noStrike"/>
                        <a:t>%b</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Month name, short version</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Dec</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83475">
                <a:tc>
                  <a:txBody>
                    <a:bodyPr/>
                    <a:lstStyle/>
                    <a:p>
                      <a:pPr indent="0" lvl="0" marL="0" marR="0" rtl="0" algn="l">
                        <a:spcBef>
                          <a:spcPts val="0"/>
                        </a:spcBef>
                        <a:spcAft>
                          <a:spcPts val="0"/>
                        </a:spcAft>
                        <a:buNone/>
                      </a:pPr>
                      <a:r>
                        <a:rPr lang="en-IN" sz="1300" u="none" cap="none" strike="noStrike"/>
                        <a:t>%B</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Month name, full version</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December</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483475">
                <a:tc>
                  <a:txBody>
                    <a:bodyPr/>
                    <a:lstStyle/>
                    <a:p>
                      <a:pPr indent="0" lvl="0" marL="0" marR="0" rtl="0" algn="l">
                        <a:spcBef>
                          <a:spcPts val="0"/>
                        </a:spcBef>
                        <a:spcAft>
                          <a:spcPts val="0"/>
                        </a:spcAft>
                        <a:buNone/>
                      </a:pPr>
                      <a:r>
                        <a:rPr lang="en-IN" sz="1300" u="none" cap="none" strike="noStrike"/>
                        <a:t>%m</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Month as a number 01-12</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12</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483475">
                <a:tc>
                  <a:txBody>
                    <a:bodyPr/>
                    <a:lstStyle/>
                    <a:p>
                      <a:pPr indent="0" lvl="0" marL="0" marR="0" rtl="0" algn="l">
                        <a:spcBef>
                          <a:spcPts val="0"/>
                        </a:spcBef>
                        <a:spcAft>
                          <a:spcPts val="0"/>
                        </a:spcAft>
                        <a:buNone/>
                      </a:pPr>
                      <a:r>
                        <a:rPr lang="en-IN" sz="1300" u="none" cap="none" strike="noStrike"/>
                        <a:t>%y</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Year, short version, without century</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300" u="none" cap="none" strike="noStrike"/>
                        <a:t>18</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300" u="none" cap="none" strike="noStrike"/>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85700">
                <a:tc>
                  <a:txBody>
                    <a:bodyPr/>
                    <a:lstStyle/>
                    <a:p>
                      <a:pPr indent="0" lvl="0" marL="0" marR="0" rtl="0" algn="l">
                        <a:spcBef>
                          <a:spcPts val="0"/>
                        </a:spcBef>
                        <a:spcAft>
                          <a:spcPts val="0"/>
                        </a:spcAft>
                        <a:buNone/>
                      </a:pPr>
                      <a:r>
                        <a:rPr lang="en-IN" sz="1300" u="none" cap="none" strike="noStrike"/>
                        <a:t>%Y</a:t>
                      </a:r>
                      <a:endParaRPr/>
                    </a:p>
                  </a:txBody>
                  <a:tcPr marT="43950" marB="43950" marR="43950" marL="879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Year, full version</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300" u="none" cap="none" strike="noStrike"/>
                        <a:t>2018</a:t>
                      </a:r>
                      <a:endParaRPr/>
                    </a:p>
                  </a:txBody>
                  <a:tcPr marT="43950" marB="43950" marR="43950" marL="439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300"/>
                    </a:p>
                  </a:txBody>
                  <a:tcPr marT="32975" marB="32975" marR="65925" marL="65925">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27" name="Google Shape;127;p8"/>
          <p:cNvGraphicFramePr/>
          <p:nvPr/>
        </p:nvGraphicFramePr>
        <p:xfrm>
          <a:off x="2933198" y="1789494"/>
          <a:ext cx="3000000" cy="3000000"/>
        </p:xfrm>
        <a:graphic>
          <a:graphicData uri="http://schemas.openxmlformats.org/drawingml/2006/table">
            <a:tbl>
              <a:tblPr>
                <a:noFill/>
                <a:tableStyleId>{3B307195-697F-4AAA-A4E0-5B2FE2F90FE4}</a:tableStyleId>
              </a:tblPr>
              <a:tblGrid>
                <a:gridCol w="1581400"/>
                <a:gridCol w="1581400"/>
                <a:gridCol w="1581400"/>
                <a:gridCol w="1581400"/>
              </a:tblGrid>
              <a:tr h="323250">
                <a:tc>
                  <a:txBody>
                    <a:bodyPr/>
                    <a:lstStyle/>
                    <a:p>
                      <a:pPr indent="0" lvl="0" marL="0" marR="0" rtl="0" algn="l">
                        <a:spcBef>
                          <a:spcPts val="0"/>
                        </a:spcBef>
                        <a:spcAft>
                          <a:spcPts val="0"/>
                        </a:spcAft>
                        <a:buNone/>
                      </a:pPr>
                      <a:r>
                        <a:rPr lang="en-IN" sz="1500"/>
                        <a:t>%H</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Hour 00-23</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17</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23250">
                <a:tc>
                  <a:txBody>
                    <a:bodyPr/>
                    <a:lstStyle/>
                    <a:p>
                      <a:pPr indent="0" lvl="0" marL="0" marR="0" rtl="0" algn="l">
                        <a:spcBef>
                          <a:spcPts val="0"/>
                        </a:spcBef>
                        <a:spcAft>
                          <a:spcPts val="0"/>
                        </a:spcAft>
                        <a:buNone/>
                      </a:pPr>
                      <a:r>
                        <a:rPr lang="en-IN" sz="1500"/>
                        <a:t>%I</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Hour 00-12</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05</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323250">
                <a:tc>
                  <a:txBody>
                    <a:bodyPr/>
                    <a:lstStyle/>
                    <a:p>
                      <a:pPr indent="0" lvl="0" marL="0" marR="0" rtl="0" algn="l">
                        <a:spcBef>
                          <a:spcPts val="0"/>
                        </a:spcBef>
                        <a:spcAft>
                          <a:spcPts val="0"/>
                        </a:spcAft>
                        <a:buNone/>
                      </a:pPr>
                      <a:r>
                        <a:rPr lang="en-IN" sz="1500"/>
                        <a:t>%p</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AM/PM</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PM</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23250">
                <a:tc>
                  <a:txBody>
                    <a:bodyPr/>
                    <a:lstStyle/>
                    <a:p>
                      <a:pPr indent="0" lvl="0" marL="0" marR="0" rtl="0" algn="l">
                        <a:spcBef>
                          <a:spcPts val="0"/>
                        </a:spcBef>
                        <a:spcAft>
                          <a:spcPts val="0"/>
                        </a:spcAft>
                        <a:buNone/>
                      </a:pPr>
                      <a:r>
                        <a:rPr lang="en-IN" sz="1500"/>
                        <a:t>%M</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Minute 00-59</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41</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323250">
                <a:tc>
                  <a:txBody>
                    <a:bodyPr/>
                    <a:lstStyle/>
                    <a:p>
                      <a:pPr indent="0" lvl="0" marL="0" marR="0" rtl="0" algn="l">
                        <a:spcBef>
                          <a:spcPts val="0"/>
                        </a:spcBef>
                        <a:spcAft>
                          <a:spcPts val="0"/>
                        </a:spcAft>
                        <a:buNone/>
                      </a:pPr>
                      <a:r>
                        <a:rPr lang="en-IN" sz="1500"/>
                        <a:t>%S</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Second 00-59</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08</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47025">
                <a:tc>
                  <a:txBody>
                    <a:bodyPr/>
                    <a:lstStyle/>
                    <a:p>
                      <a:pPr indent="0" lvl="0" marL="0" marR="0" rtl="0" algn="l">
                        <a:spcBef>
                          <a:spcPts val="0"/>
                        </a:spcBef>
                        <a:spcAft>
                          <a:spcPts val="0"/>
                        </a:spcAft>
                        <a:buNone/>
                      </a:pPr>
                      <a:r>
                        <a:rPr lang="en-IN" sz="1500"/>
                        <a:t>%f</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Microsecond 000000-999999</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548513</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323250">
                <a:tc>
                  <a:txBody>
                    <a:bodyPr/>
                    <a:lstStyle/>
                    <a:p>
                      <a:pPr indent="0" lvl="0" marL="0" marR="0" rtl="0" algn="l">
                        <a:spcBef>
                          <a:spcPts val="0"/>
                        </a:spcBef>
                        <a:spcAft>
                          <a:spcPts val="0"/>
                        </a:spcAft>
                        <a:buNone/>
                      </a:pPr>
                      <a:r>
                        <a:rPr lang="en-IN" sz="1500"/>
                        <a:t>%z</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UTC offset</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+0100</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23250">
                <a:tc>
                  <a:txBody>
                    <a:bodyPr/>
                    <a:lstStyle/>
                    <a:p>
                      <a:pPr indent="0" lvl="0" marL="0" marR="0" rtl="0" algn="l">
                        <a:spcBef>
                          <a:spcPts val="0"/>
                        </a:spcBef>
                        <a:spcAft>
                          <a:spcPts val="0"/>
                        </a:spcAft>
                        <a:buNone/>
                      </a:pPr>
                      <a:r>
                        <a:rPr lang="en-IN" sz="1500"/>
                        <a:t>%Z</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Timezone</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CST</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547025">
                <a:tc>
                  <a:txBody>
                    <a:bodyPr/>
                    <a:lstStyle/>
                    <a:p>
                      <a:pPr indent="0" lvl="0" marL="0" marR="0" rtl="0" algn="l">
                        <a:spcBef>
                          <a:spcPts val="0"/>
                        </a:spcBef>
                        <a:spcAft>
                          <a:spcPts val="0"/>
                        </a:spcAft>
                        <a:buNone/>
                      </a:pPr>
                      <a:r>
                        <a:rPr lang="en-IN" sz="1500"/>
                        <a:t>%j</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Day number of year 001-366</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500"/>
                        <a:t>365</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500"/>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994600">
                <a:tc>
                  <a:txBody>
                    <a:bodyPr/>
                    <a:lstStyle/>
                    <a:p>
                      <a:pPr indent="0" lvl="0" marL="0" marR="0" rtl="0" algn="l">
                        <a:spcBef>
                          <a:spcPts val="0"/>
                        </a:spcBef>
                        <a:spcAft>
                          <a:spcPts val="0"/>
                        </a:spcAft>
                        <a:buNone/>
                      </a:pPr>
                      <a:r>
                        <a:rPr lang="en-IN" sz="1500"/>
                        <a:t>%U</a:t>
                      </a:r>
                      <a:endParaRPr/>
                    </a:p>
                  </a:txBody>
                  <a:tcPr marT="49725" marB="49725" marR="49725" marL="994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Week number of year, Sunday as the first day of week, 00-53</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500"/>
                        <a:t>52</a:t>
                      </a:r>
                      <a:endParaRPr/>
                    </a:p>
                  </a:txBody>
                  <a:tcPr marT="49725" marB="49725" marR="49725" marL="497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500"/>
                    </a:p>
                  </a:txBody>
                  <a:tcPr marT="37300" marB="37300" marR="74600" marL="7460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33" name="Google Shape;133;p9"/>
          <p:cNvGraphicFramePr/>
          <p:nvPr/>
        </p:nvGraphicFramePr>
        <p:xfrm>
          <a:off x="3104162" y="1811406"/>
          <a:ext cx="3000000" cy="3000000"/>
        </p:xfrm>
        <a:graphic>
          <a:graphicData uri="http://schemas.openxmlformats.org/drawingml/2006/table">
            <a:tbl>
              <a:tblPr>
                <a:noFill/>
                <a:tableStyleId>{3B307195-697F-4AAA-A4E0-5B2FE2F90FE4}</a:tableStyleId>
              </a:tblPr>
              <a:tblGrid>
                <a:gridCol w="1495925"/>
                <a:gridCol w="1495925"/>
                <a:gridCol w="1495925"/>
                <a:gridCol w="1495925"/>
              </a:tblGrid>
              <a:tr h="940825">
                <a:tc>
                  <a:txBody>
                    <a:bodyPr/>
                    <a:lstStyle/>
                    <a:p>
                      <a:pPr indent="0" lvl="0" marL="0" marR="0" rtl="0" algn="l">
                        <a:spcBef>
                          <a:spcPts val="0"/>
                        </a:spcBef>
                        <a:spcAft>
                          <a:spcPts val="0"/>
                        </a:spcAft>
                        <a:buNone/>
                      </a:pPr>
                      <a:r>
                        <a:rPr lang="en-IN" sz="1400"/>
                        <a:t>%W</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Week number of year, Monday as the first day of week, 00-53</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52</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17450">
                <a:tc>
                  <a:txBody>
                    <a:bodyPr/>
                    <a:lstStyle/>
                    <a:p>
                      <a:pPr indent="0" lvl="0" marL="0" marR="0" rtl="0" algn="l">
                        <a:spcBef>
                          <a:spcPts val="0"/>
                        </a:spcBef>
                        <a:spcAft>
                          <a:spcPts val="0"/>
                        </a:spcAft>
                        <a:buNone/>
                      </a:pPr>
                      <a:r>
                        <a:rPr lang="en-IN" sz="1400"/>
                        <a:t>%c</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Local version of date and time</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Mon Dec 31 17:41:00 2018</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517450">
                <a:tc>
                  <a:txBody>
                    <a:bodyPr/>
                    <a:lstStyle/>
                    <a:p>
                      <a:pPr indent="0" lvl="0" marL="0" marR="0" rtl="0" algn="l">
                        <a:spcBef>
                          <a:spcPts val="0"/>
                        </a:spcBef>
                        <a:spcAft>
                          <a:spcPts val="0"/>
                        </a:spcAft>
                        <a:buNone/>
                      </a:pPr>
                      <a:r>
                        <a:rPr lang="en-IN" sz="1400"/>
                        <a:t>%x</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Local version of date</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12/31/18</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517450">
                <a:tc>
                  <a:txBody>
                    <a:bodyPr/>
                    <a:lstStyle/>
                    <a:p>
                      <a:pPr indent="0" lvl="0" marL="0" marR="0" rtl="0" algn="l">
                        <a:spcBef>
                          <a:spcPts val="0"/>
                        </a:spcBef>
                        <a:spcAft>
                          <a:spcPts val="0"/>
                        </a:spcAft>
                        <a:buNone/>
                      </a:pPr>
                      <a:r>
                        <a:rPr lang="en-IN" sz="1400"/>
                        <a:t>%X</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Local version of time</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17:41:00</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305775">
                <a:tc>
                  <a:txBody>
                    <a:bodyPr/>
                    <a:lstStyle/>
                    <a:p>
                      <a:pPr indent="0" lvl="0" marL="0" marR="0" rtl="0" algn="l">
                        <a:spcBef>
                          <a:spcPts val="0"/>
                        </a:spcBef>
                        <a:spcAft>
                          <a:spcPts val="0"/>
                        </a:spcAft>
                        <a:buNone/>
                      </a:pPr>
                      <a:r>
                        <a:rPr lang="en-IN" sz="1400"/>
                        <a:t>%%</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A % character</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305775">
                <a:tc>
                  <a:txBody>
                    <a:bodyPr/>
                    <a:lstStyle/>
                    <a:p>
                      <a:pPr indent="0" lvl="0" marL="0" marR="0" rtl="0" algn="l">
                        <a:spcBef>
                          <a:spcPts val="0"/>
                        </a:spcBef>
                        <a:spcAft>
                          <a:spcPts val="0"/>
                        </a:spcAft>
                        <a:buNone/>
                      </a:pPr>
                      <a:r>
                        <a:rPr lang="en-IN" sz="1400"/>
                        <a:t>%G</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ISO 8601 year</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2018</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F1F1"/>
                    </a:solidFill>
                  </a:tcPr>
                </a:tc>
              </a:tr>
              <a:tr h="517450">
                <a:tc>
                  <a:txBody>
                    <a:bodyPr/>
                    <a:lstStyle/>
                    <a:p>
                      <a:pPr indent="0" lvl="0" marL="0" marR="0" rtl="0" algn="l">
                        <a:spcBef>
                          <a:spcPts val="0"/>
                        </a:spcBef>
                        <a:spcAft>
                          <a:spcPts val="0"/>
                        </a:spcAft>
                        <a:buNone/>
                      </a:pPr>
                      <a:r>
                        <a:rPr lang="en-IN" sz="1400"/>
                        <a:t>%u</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ISO 8601 weekday (1-7)</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IN" sz="1400"/>
                        <a:t>1</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400"/>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729150">
                <a:tc>
                  <a:txBody>
                    <a:bodyPr/>
                    <a:lstStyle/>
                    <a:p>
                      <a:pPr indent="0" lvl="0" marL="0" marR="0" rtl="0" algn="l">
                        <a:spcBef>
                          <a:spcPts val="0"/>
                        </a:spcBef>
                        <a:spcAft>
                          <a:spcPts val="0"/>
                        </a:spcAft>
                        <a:buNone/>
                      </a:pPr>
                      <a:r>
                        <a:rPr lang="en-IN" sz="1400"/>
                        <a:t>%V</a:t>
                      </a:r>
                      <a:endParaRPr/>
                    </a:p>
                  </a:txBody>
                  <a:tcPr marT="47050" marB="47050" marR="47050" marL="9407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ISO 8601 weeknumber (01-53)</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rPr lang="en-IN" sz="1400"/>
                        <a:t>01</a:t>
                      </a:r>
                      <a:endParaRPr/>
                    </a:p>
                  </a:txBody>
                  <a:tcPr marT="47050" marB="47050" marR="47050" marL="470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solidFill>
                      <a:srgbClr val="F1F1F1"/>
                    </a:solidFill>
                  </a:tcPr>
                </a:tc>
                <a:tc>
                  <a:txBody>
                    <a:bodyPr/>
                    <a:lstStyle/>
                    <a:p>
                      <a:pPr indent="0" lvl="0" marL="0" marR="0" rtl="0" algn="l">
                        <a:spcBef>
                          <a:spcPts val="0"/>
                        </a:spcBef>
                        <a:spcAft>
                          <a:spcPts val="0"/>
                        </a:spcAft>
                        <a:buNone/>
                      </a:pPr>
                      <a:r>
                        <a:t/>
                      </a:r>
                      <a:endParaRPr sz="1400"/>
                    </a:p>
                  </a:txBody>
                  <a:tcPr marT="35275" marB="35275" marR="70550" marL="70550">
                    <a:lnL cap="flat" cmpd="sng" w="9525">
                      <a:solidFill>
                        <a:srgbClr val="CCCCCC"/>
                      </a:solidFill>
                      <a:prstDash val="solid"/>
                      <a:round/>
                      <a:headEnd len="sm" w="sm" type="none"/>
                      <a:tailEnd len="sm" w="sm" type="none"/>
                    </a:lnL>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2021-01-24T04:36:44Z</dcterms:created>
  <dc:creator>Asus</dc:creator>
</cp:coreProperties>
</file>