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gs9z8bbGX+vHc//+4FJwmIFwG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0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3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31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3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3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2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3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32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3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3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3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3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33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33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3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3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3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34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3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35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35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35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35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35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3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3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3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36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36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36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36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2" name="Google Shape;212;p36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36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36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5" name="Google Shape;215;p36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3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3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3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6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37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3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3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38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38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5" name="Google Shape;265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0" name="Google Shape;270;p3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72" name="Google Shape;272;p39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4" name="Google Shape;274;p39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9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4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0" name="Google Shape;280;p4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0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8" name="Google Shape;288;p40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90" name="Google Shape;290;p40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2" name="Google Shape;292;p4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4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9" name="Google Shape;299;p41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0" name="Google Shape;300;p4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4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06" name="Google Shape;306;p42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7" name="Google Shape;307;p42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08" name="Google Shape;308;p42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09" name="Google Shape;309;p4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4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4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4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4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4" name="Google Shape;324;p4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5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5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5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33" name="Google Shape;333;p4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34" name="Google Shape;334;p45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45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6" name="Google Shape;336;p45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37" name="Google Shape;337;p4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4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4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3" name="Google Shape;343;p4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6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6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52" name="Google Shape;352;p4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53" name="Google Shape;353;p46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6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355" name="Google Shape;355;p46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56" name="Google Shape;356;p4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4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4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2" name="Google Shape;362;p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7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7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70" name="Google Shape;370;p4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71" name="Google Shape;371;p47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7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74" name="Google Shape;374;p4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4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0" name="Google Shape;380;p4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8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8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88" name="Google Shape;388;p4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89" name="Google Shape;389;p48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48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91" name="Google Shape;391;p4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4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4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4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7" name="Google Shape;397;p4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9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9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05" name="Google Shape;405;p4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06" name="Google Shape;406;p49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407" name="Google Shape;407;p49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408" name="Google Shape;408;p49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49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10" name="Google Shape;410;p49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11" name="Google Shape;411;p4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4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4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2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24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5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7" name="Google Shape;417;p5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0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0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25" name="Google Shape;425;p5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26" name="Google Shape;426;p50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50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8" name="Google Shape;428;p5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5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5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1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51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35" name="Google Shape;435;p51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36" name="Google Shape;436;p51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37" name="Google Shape;437;p51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38" name="Google Shape;438;p51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39" name="Google Shape;439;p51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440" name="Google Shape;440;p51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51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2" name="Google Shape;442;p5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5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5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2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52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8" name="Google Shape;448;p52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449" name="Google Shape;449;p52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50" name="Google Shape;450;p52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1" name="Google Shape;451;p52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452" name="Google Shape;452;p52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453" name="Google Shape;453;p52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4" name="Google Shape;454;p52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455" name="Google Shape;455;p52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456" name="Google Shape;456;p52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52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8" name="Google Shape;458;p5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52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5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3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53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4" name="Google Shape;464;p53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5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5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5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9" name="Google Shape;469;p5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4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4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4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78" name="Google Shape;478;p5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79" name="Google Shape;479;p54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54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1" name="Google Shape;481;p54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5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5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5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26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26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2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29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2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3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30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0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30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3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5.xml"/><Relationship Id="rId6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9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9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7" name="Google Shape;247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55" name="Google Shape;255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56" name="Google Shape;256;p2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8" name="Google Shape;258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9" name="Google Shape;259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0" name="Google Shape;260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/>
              <a:t>                       </a:t>
            </a:r>
            <a:r>
              <a:rPr lang="en-US" sz="4500"/>
              <a:t> Krithi Krishna</a:t>
            </a:r>
            <a:endParaRPr sz="4500"/>
          </a:p>
        </p:txBody>
      </p:sp>
      <p:sp>
        <p:nvSpPr>
          <p:cNvPr id="495" name="Google Shape;495;p1"/>
          <p:cNvSpPr txBox="1"/>
          <p:nvPr>
            <p:ph idx="1" type="subTitle"/>
          </p:nvPr>
        </p:nvSpPr>
        <p:spPr>
          <a:xfrm>
            <a:off x="1405105" y="2998355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BASICS PROGRAMMING CONCEPTS -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Why should you Learn Python ?</a:t>
            </a:r>
            <a:endParaRPr/>
          </a:p>
        </p:txBody>
      </p:sp>
      <p:pic>
        <p:nvPicPr>
          <p:cNvPr id="574" name="Google Shape;57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638" y="2127903"/>
            <a:ext cx="10149135" cy="4102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Why should you Learn Python ?</a:t>
            </a:r>
            <a:endParaRPr/>
          </a:p>
        </p:txBody>
      </p:sp>
      <p:sp>
        <p:nvSpPr>
          <p:cNvPr id="580" name="Google Shape;580;p1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581" name="Google Shape;5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5" y="2991028"/>
            <a:ext cx="8861466" cy="2247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What is Python…? </a:t>
            </a:r>
            <a:endParaRPr/>
          </a:p>
        </p:txBody>
      </p:sp>
      <p:sp>
        <p:nvSpPr>
          <p:cNvPr id="587" name="Google Shape;587;p1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Python is a programming language as well as a scripting language. 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Python is also called as Interpreted language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History of Python</a:t>
            </a:r>
            <a:endParaRPr/>
          </a:p>
        </p:txBody>
      </p:sp>
      <p:sp>
        <p:nvSpPr>
          <p:cNvPr id="593" name="Google Shape;593;p1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Invented in the Netherlands, early 90s by Guido van Rossum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Python was conceived in the late 1980s and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Implementation was started in December 1989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Open sourced from the beginning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Scope of Python </a:t>
            </a:r>
            <a:endParaRPr/>
          </a:p>
        </p:txBody>
      </p:sp>
      <p:pic>
        <p:nvPicPr>
          <p:cNvPr id="599" name="Google Shape;599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82" y="2312943"/>
            <a:ext cx="4381458" cy="341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Career Opportunities: Your Career Guide To Python Programming |  Edureka" id="600" name="Google Shape;600;p15"/>
          <p:cNvPicPr preferRelativeResize="0"/>
          <p:nvPr/>
        </p:nvPicPr>
        <p:blipFill rotWithShape="1">
          <a:blip r:embed="rId4">
            <a:alphaModFix/>
          </a:blip>
          <a:srcRect b="2285" l="0" r="-361" t="7427"/>
          <a:stretch/>
        </p:blipFill>
        <p:spPr>
          <a:xfrm>
            <a:off x="5789876" y="2385473"/>
            <a:ext cx="5888508" cy="3343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Why do people use Python…? </a:t>
            </a:r>
            <a:endParaRPr/>
          </a:p>
        </p:txBody>
      </p:sp>
      <p:sp>
        <p:nvSpPr>
          <p:cNvPr id="606" name="Google Shape;606;p1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 sz="2000"/>
              <a:t>Python is object-oriented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 sz="2000"/>
              <a:t>It's free (open source)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 sz="2000"/>
              <a:t>Indentation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 sz="2000"/>
              <a:t>It's powerful </a:t>
            </a:r>
            <a:endParaRPr b="1" sz="20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 sz="2000"/>
              <a:t>Dynamic typing </a:t>
            </a:r>
            <a:endParaRPr b="1" sz="20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 sz="2000"/>
              <a:t>Built-in types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 sz="2000"/>
              <a:t>Library utilities - Third party utilities (e.g. Numeric, NumPy, SciPy)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 sz="2000"/>
              <a:t> Automatic memory management</a:t>
            </a:r>
            <a:endParaRPr b="1"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Why do people use Python…? </a:t>
            </a:r>
            <a:endParaRPr/>
          </a:p>
        </p:txBody>
      </p:sp>
      <p:sp>
        <p:nvSpPr>
          <p:cNvPr id="612" name="Google Shape;612;p17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It's portable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It's easy to learn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It's easy to use - No intermediate compile and link steps as in C/ C++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/>
              <a:t>It's mixable - Python can be linked to components written in other languages easily</a:t>
            </a:r>
            <a:endParaRPr b="1"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Who uses python today?</a:t>
            </a:r>
            <a:endParaRPr/>
          </a:p>
        </p:txBody>
      </p:sp>
      <p:sp>
        <p:nvSpPr>
          <p:cNvPr id="618" name="Google Shape;618;p18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Python Career Opportunities – Is it worth learning Python? - DataFlair" id="619" name="Google Shape;619;p18"/>
          <p:cNvPicPr preferRelativeResize="0"/>
          <p:nvPr/>
        </p:nvPicPr>
        <p:blipFill rotWithShape="1">
          <a:blip r:embed="rId3">
            <a:alphaModFix/>
          </a:blip>
          <a:srcRect b="2503" l="0" r="1213" t="10981"/>
          <a:stretch/>
        </p:blipFill>
        <p:spPr>
          <a:xfrm>
            <a:off x="1154954" y="2603500"/>
            <a:ext cx="8825659" cy="3506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ALGORITHMS AND FLOWCHARTS 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501" name="Google Shape;501;p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typical programming task can be divided into two phases: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i="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solving phase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an ordered sequence of steps that describe solution of problem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sequence of steps is called an </a:t>
            </a:r>
            <a:r>
              <a:rPr b="1" i="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i="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phase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the program in some programming language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Steps in Problem Solving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7" name="Google Shape;507;p3"/>
          <p:cNvSpPr txBox="1"/>
          <p:nvPr>
            <p:ph idx="1" type="body"/>
          </p:nvPr>
        </p:nvSpPr>
        <p:spPr>
          <a:xfrm>
            <a:off x="1295401" y="2649196"/>
            <a:ext cx="9601195" cy="322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produce a general algorithm (one can use </a:t>
            </a:r>
            <a:r>
              <a:rPr b="1" i="1"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pseudocode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Refine the algorithm successively to get step by step detailed</a:t>
            </a:r>
            <a:r>
              <a:rPr b="1" i="1"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algorithm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is very close to a computer language.</a:t>
            </a:r>
            <a:endParaRPr b="1" i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1"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Pseudocode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artificial and informal language that helps programmers develop algorithms. Pseudocode is very similar to everyday English.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Pseudocode</a:t>
            </a:r>
            <a:r>
              <a:rPr lang="en-US"/>
              <a:t> &amp;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</p:txBody>
      </p:sp>
      <p:sp>
        <p:nvSpPr>
          <p:cNvPr id="513" name="Google Shape;513;p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Example 1: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Write an algorithm to determine a student’s final grade and indicate whether it is passing or failing. The final grade is calculated as the average of four marks.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Pseudocode &amp; Algorithm</a:t>
            </a:r>
            <a:endParaRPr/>
          </a:p>
        </p:txBody>
      </p:sp>
      <p:sp>
        <p:nvSpPr>
          <p:cNvPr id="519" name="Google Shape;519;p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Font typeface="Arial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Pseudocode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Input a set of 4 marks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Calculate their average by adding and dividing by 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if average is below 50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Arial"/>
              <a:buNone/>
            </a:pP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		Print “FAIL”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Arial"/>
              <a:buNone/>
            </a:pP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	else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Font typeface="Arial"/>
              <a:buNone/>
            </a:pP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		Print “PASS”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Pseudocode</a:t>
            </a:r>
            <a:r>
              <a:rPr lang="en-US"/>
              <a:t> &amp;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</p:txBody>
      </p:sp>
      <p:sp>
        <p:nvSpPr>
          <p:cNvPr id="525" name="Google Shape;525;p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Detailed Algorithm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Step 1:  	Input M1,M2,M3,M4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Step 2: 	GRADE ← (M1+M2+M3+M4)/4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Step 3: 	if (GRADE &lt; 50) then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Print “FAIL”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			else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Print “PASS”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endif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FlowChart</a:t>
            </a:r>
            <a:endParaRPr/>
          </a:p>
        </p:txBody>
      </p:sp>
      <p:sp>
        <p:nvSpPr>
          <p:cNvPr id="531" name="Google Shape;531;p7"/>
          <p:cNvSpPr txBox="1"/>
          <p:nvPr>
            <p:ph idx="1" type="body"/>
          </p:nvPr>
        </p:nvSpPr>
        <p:spPr>
          <a:xfrm>
            <a:off x="1295401" y="2452643"/>
            <a:ext cx="9601196" cy="37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532" name="Google Shape;532;p7"/>
          <p:cNvSpPr txBox="1"/>
          <p:nvPr/>
        </p:nvSpPr>
        <p:spPr>
          <a:xfrm>
            <a:off x="1405783" y="898481"/>
            <a:ext cx="8229600" cy="945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t/>
            </a:r>
            <a:endParaRPr b="0" i="0" sz="44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3" name="Google Shape;533;p7"/>
          <p:cNvSpPr/>
          <p:nvPr/>
        </p:nvSpPr>
        <p:spPr>
          <a:xfrm>
            <a:off x="1529206" y="4868866"/>
            <a:ext cx="1597025" cy="443517"/>
          </a:xfrm>
          <a:prstGeom prst="flowChartDisplay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“PASS”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7"/>
          <p:cNvSpPr txBox="1"/>
          <p:nvPr/>
        </p:nvSpPr>
        <p:spPr>
          <a:xfrm>
            <a:off x="6282583" y="2224043"/>
            <a:ext cx="3124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5" name="Google Shape;535;p7"/>
          <p:cNvGrpSpPr/>
          <p:nvPr/>
        </p:nvGrpSpPr>
        <p:grpSpPr>
          <a:xfrm>
            <a:off x="2242260" y="2532899"/>
            <a:ext cx="3552825" cy="3625273"/>
            <a:chOff x="740" y="736"/>
            <a:chExt cx="2238" cy="3196"/>
          </a:xfrm>
        </p:grpSpPr>
        <p:sp>
          <p:nvSpPr>
            <p:cNvPr id="536" name="Google Shape;536;p7"/>
            <p:cNvSpPr/>
            <p:nvPr/>
          </p:nvSpPr>
          <p:spPr>
            <a:xfrm>
              <a:off x="1352" y="736"/>
              <a:ext cx="592" cy="213"/>
            </a:xfrm>
            <a:prstGeom prst="flowChartTerminator">
              <a:avLst/>
            </a:prstGeom>
            <a:solidFill>
              <a:srgbClr val="CC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7" name="Google Shape;537;p7"/>
            <p:cNvCxnSpPr/>
            <p:nvPr/>
          </p:nvCxnSpPr>
          <p:spPr>
            <a:xfrm>
              <a:off x="1638" y="949"/>
              <a:ext cx="0" cy="1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8" name="Google Shape;538;p7"/>
            <p:cNvSpPr/>
            <p:nvPr/>
          </p:nvSpPr>
          <p:spPr>
            <a:xfrm>
              <a:off x="991" y="1118"/>
              <a:ext cx="1301" cy="373"/>
            </a:xfrm>
            <a:prstGeom prst="flowChartInputOutput">
              <a:avLst/>
            </a:prstGeom>
            <a:solidFill>
              <a:srgbClr val="CC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M1,M2,M3,M4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893" y="1698"/>
              <a:ext cx="1489" cy="213"/>
            </a:xfrm>
            <a:prstGeom prst="flowChartProcess">
              <a:avLst/>
            </a:prstGeom>
            <a:solidFill>
              <a:srgbClr val="CC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GRADE←(M1+M2+M3+M4)/4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0" name="Google Shape;540;p7"/>
            <p:cNvCxnSpPr/>
            <p:nvPr/>
          </p:nvCxnSpPr>
          <p:spPr>
            <a:xfrm>
              <a:off x="1638" y="1491"/>
              <a:ext cx="0" cy="21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1" name="Google Shape;541;p7"/>
            <p:cNvSpPr/>
            <p:nvPr/>
          </p:nvSpPr>
          <p:spPr>
            <a:xfrm>
              <a:off x="1056" y="2083"/>
              <a:ext cx="1183" cy="692"/>
            </a:xfrm>
            <a:prstGeom prst="flowChartDecision">
              <a:avLst/>
            </a:prstGeom>
            <a:solidFill>
              <a:srgbClr val="CC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GRADE&lt;50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1972" y="2793"/>
              <a:ext cx="1006" cy="373"/>
            </a:xfrm>
            <a:prstGeom prst="flowChartDisplay">
              <a:avLst/>
            </a:prstGeom>
            <a:solidFill>
              <a:srgbClr val="CC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“FAIL”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3" name="Google Shape;543;p7"/>
            <p:cNvCxnSpPr/>
            <p:nvPr/>
          </p:nvCxnSpPr>
          <p:spPr>
            <a:xfrm>
              <a:off x="1578" y="3612"/>
              <a:ext cx="0" cy="10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4" name="Google Shape;544;p7"/>
            <p:cNvSpPr/>
            <p:nvPr/>
          </p:nvSpPr>
          <p:spPr>
            <a:xfrm>
              <a:off x="1283" y="3719"/>
              <a:ext cx="591" cy="213"/>
            </a:xfrm>
            <a:prstGeom prst="flowChartTerminator">
              <a:avLst/>
            </a:prstGeom>
            <a:solidFill>
              <a:srgbClr val="CC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STOP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5" name="Google Shape;545;p7"/>
            <p:cNvCxnSpPr/>
            <p:nvPr/>
          </p:nvCxnSpPr>
          <p:spPr>
            <a:xfrm>
              <a:off x="768" y="3612"/>
              <a:ext cx="1698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7"/>
            <p:cNvCxnSpPr/>
            <p:nvPr/>
          </p:nvCxnSpPr>
          <p:spPr>
            <a:xfrm rot="10800000">
              <a:off x="768" y="3452"/>
              <a:ext cx="0" cy="1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7"/>
            <p:cNvCxnSpPr/>
            <p:nvPr/>
          </p:nvCxnSpPr>
          <p:spPr>
            <a:xfrm rot="10800000">
              <a:off x="2466" y="3452"/>
              <a:ext cx="0" cy="1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7"/>
            <p:cNvCxnSpPr/>
            <p:nvPr/>
          </p:nvCxnSpPr>
          <p:spPr>
            <a:xfrm>
              <a:off x="2229" y="2430"/>
              <a:ext cx="29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7"/>
            <p:cNvCxnSpPr/>
            <p:nvPr/>
          </p:nvCxnSpPr>
          <p:spPr>
            <a:xfrm>
              <a:off x="2513" y="2419"/>
              <a:ext cx="0" cy="37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0" name="Google Shape;550;p7"/>
            <p:cNvCxnSpPr/>
            <p:nvPr/>
          </p:nvCxnSpPr>
          <p:spPr>
            <a:xfrm>
              <a:off x="768" y="2429"/>
              <a:ext cx="0" cy="37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1" name="Google Shape;551;p7"/>
            <p:cNvCxnSpPr/>
            <p:nvPr/>
          </p:nvCxnSpPr>
          <p:spPr>
            <a:xfrm>
              <a:off x="1642" y="1911"/>
              <a:ext cx="0" cy="1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52" name="Google Shape;552;p7"/>
            <p:cNvSpPr txBox="1"/>
            <p:nvPr/>
          </p:nvSpPr>
          <p:spPr>
            <a:xfrm>
              <a:off x="2179" y="2270"/>
              <a:ext cx="296" cy="159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7"/>
            <p:cNvSpPr txBox="1"/>
            <p:nvPr/>
          </p:nvSpPr>
          <p:spPr>
            <a:xfrm>
              <a:off x="740" y="2259"/>
              <a:ext cx="296" cy="16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4" name="Google Shape;554;p7"/>
            <p:cNvCxnSpPr/>
            <p:nvPr/>
          </p:nvCxnSpPr>
          <p:spPr>
            <a:xfrm>
              <a:off x="768" y="2429"/>
              <a:ext cx="29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55" name="Google Shape;555;p7"/>
          <p:cNvCxnSpPr>
            <a:endCxn id="546" idx="1"/>
          </p:cNvCxnSpPr>
          <p:nvPr/>
        </p:nvCxnSpPr>
        <p:spPr>
          <a:xfrm>
            <a:off x="2286710" y="5312383"/>
            <a:ext cx="0" cy="3012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6" name="Google Shape;556;p7"/>
          <p:cNvCxnSpPr/>
          <p:nvPr/>
        </p:nvCxnSpPr>
        <p:spPr>
          <a:xfrm>
            <a:off x="4982284" y="5320118"/>
            <a:ext cx="1" cy="301317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Programming Languages &amp; Translators</a:t>
            </a:r>
            <a:endParaRPr/>
          </a:p>
        </p:txBody>
      </p:sp>
      <p:sp>
        <p:nvSpPr>
          <p:cNvPr id="562" name="Google Shape;562;p8"/>
          <p:cNvSpPr txBox="1"/>
          <p:nvPr>
            <p:ph idx="1" type="body"/>
          </p:nvPr>
        </p:nvSpPr>
        <p:spPr>
          <a:xfrm>
            <a:off x="895884" y="2213361"/>
            <a:ext cx="8068654" cy="4452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Types</a:t>
            </a:r>
            <a:endParaRPr/>
          </a:p>
          <a:p>
            <a:pPr indent="-142240" lvl="0" marL="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 High level language</a:t>
            </a:r>
            <a:endParaRPr/>
          </a:p>
          <a:p>
            <a:pPr indent="-142240" lvl="0" marL="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 Low level language	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Assembly language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Language Translators: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							Compiler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							Interpreter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							Assembler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Programming Constructs</a:t>
            </a:r>
            <a:endParaRPr/>
          </a:p>
        </p:txBody>
      </p:sp>
      <p:sp>
        <p:nvSpPr>
          <p:cNvPr id="568" name="Google Shape;568;p10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Sequences 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tells the processor which statement is to be executed next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-branching of instructions(if, if-else, else-if ladder, switch etc.)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Repetition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-iteration or looping(for , while, do-while)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2021-05-24T13:42:49Z</dcterms:created>
  <dc:creator>Renjet Renjet</dc:creator>
</cp:coreProperties>
</file>