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12192000"/>
  <p:notesSz cx="6858000" cy="9144000"/>
  <p:embeddedFontLst>
    <p:embeddedFont>
      <p:font typeface="Roboto"/>
      <p:regular r:id="rId67"/>
      <p:bold r:id="rId68"/>
      <p:italic r:id="rId69"/>
      <p:boldItalic r:id="rId70"/>
    </p:embeddedFont>
    <p:embeddedFont>
      <p:font typeface="Quattrocento Sans"/>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5" roundtripDataSignature="AMtx7mhVxyPYG3SAJ+wdTIetVvI/CPZ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0F6110-61C8-4E50-BE33-6F74773B57DD}">
  <a:tblStyle styleId="{CB0F6110-61C8-4E50-BE33-6F74773B57D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QuattrocentoSans-italic.fntdata"/><Relationship Id="rId72" Type="http://schemas.openxmlformats.org/officeDocument/2006/relationships/font" Target="fonts/QuattrocentoSans-bold.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QuattrocentoSans-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QuattrocentoSans-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28602c3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28602c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3e3c0e74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3e3c0e7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3e3c0e74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3e3c0e7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3e3c0e74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3e3c0e7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3e3c0e74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3e3c0e7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3e3c0e74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3e3c0e74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428602c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4428602c3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7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7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7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3"/>
          <p:cNvSpPr/>
          <p:nvPr>
            <p:ph idx="2" type="pic"/>
          </p:nvPr>
        </p:nvSpPr>
        <p:spPr>
          <a:xfrm>
            <a:off x="5183188" y="987425"/>
            <a:ext cx="6172200" cy="4873625"/>
          </a:xfrm>
          <a:prstGeom prst="rect">
            <a:avLst/>
          </a:prstGeom>
          <a:noFill/>
          <a:ln>
            <a:noFill/>
          </a:ln>
        </p:spPr>
      </p:sp>
      <p:sp>
        <p:nvSpPr>
          <p:cNvPr id="64" name="Google Shape;64;p7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DATABASES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SQL 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Show databases</a:t>
            </a:r>
            <a:endParaRPr/>
          </a:p>
        </p:txBody>
      </p:sp>
      <p:sp>
        <p:nvSpPr>
          <p:cNvPr id="139" name="Google Shape;13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SHOW DATABASES;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DROP DATABASE Statement</a:t>
            </a:r>
            <a:br>
              <a:rPr lang="en-US"/>
            </a:br>
            <a:endParaRPr/>
          </a:p>
        </p:txBody>
      </p:sp>
      <p:sp>
        <p:nvSpPr>
          <p:cNvPr id="145" name="Google Shape;14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DROP DATABASE statement is used to drop an existing SQL database.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DROP DATABASE </a:t>
            </a:r>
            <a:r>
              <a:rPr i="1" lang="en-US"/>
              <a:t>databasename</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Eg:DROP DATABASE demo;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CREATE TABLE Statement</a:t>
            </a:r>
            <a:br>
              <a:rPr lang="en-US"/>
            </a:br>
            <a:endParaRPr/>
          </a:p>
        </p:txBody>
      </p:sp>
      <p:sp>
        <p:nvSpPr>
          <p:cNvPr id="151" name="Google Shape;15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CREATE TABLE statement is used to create a new table in a database.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Syntax</a:t>
            </a:r>
            <a:endParaRPr/>
          </a:p>
          <a:p>
            <a:pPr indent="-228600" lvl="0" marL="228600" rtl="0" algn="l">
              <a:lnSpc>
                <a:spcPct val="90000"/>
              </a:lnSpc>
              <a:spcBef>
                <a:spcPts val="1000"/>
              </a:spcBef>
              <a:spcAft>
                <a:spcPts val="0"/>
              </a:spcAft>
              <a:buClr>
                <a:schemeClr val="dk1"/>
              </a:buClr>
              <a:buSzPts val="2800"/>
              <a:buChar char="•"/>
            </a:pPr>
            <a:r>
              <a:rPr lang="en-US"/>
              <a:t>CREATE TABLE </a:t>
            </a:r>
            <a:r>
              <a:rPr i="1" lang="en-US"/>
              <a:t>table_name </a:t>
            </a:r>
            <a:r>
              <a:rPr lang="en-US"/>
              <a:t>(</a:t>
            </a:r>
            <a:br>
              <a:rPr lang="en-US"/>
            </a:br>
            <a:r>
              <a:rPr i="1" lang="en-US"/>
              <a:t>    column1 datatype</a:t>
            </a:r>
            <a:r>
              <a:rPr lang="en-US"/>
              <a:t>,</a:t>
            </a:r>
            <a:br>
              <a:rPr lang="en-US"/>
            </a:br>
            <a:r>
              <a:rPr i="1" lang="en-US"/>
              <a:t>    column2 datatype</a:t>
            </a:r>
            <a:r>
              <a:rPr lang="en-US"/>
              <a:t>,</a:t>
            </a:r>
            <a:br>
              <a:rPr lang="en-US"/>
            </a:br>
            <a:r>
              <a:rPr i="1" lang="en-US"/>
              <a:t>    column3 datatype</a:t>
            </a:r>
            <a:r>
              <a:rPr lang="en-US"/>
              <a:t>,</a:t>
            </a:r>
            <a:br>
              <a:rPr lang="en-US"/>
            </a:br>
            <a:r>
              <a:rPr lang="en-US"/>
              <a:t>   ....</a:t>
            </a:r>
            <a:br>
              <a:rPr lang="en-US"/>
            </a:b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7" name="Google Shape;15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CREATE TABLE Persons (</a:t>
            </a:r>
            <a:br>
              <a:rPr lang="en-US"/>
            </a:br>
            <a:r>
              <a:rPr lang="en-US"/>
              <a:t>    PersonID int,</a:t>
            </a:r>
            <a:br>
              <a:rPr lang="en-US"/>
            </a:br>
            <a:r>
              <a:rPr lang="en-US"/>
              <a:t>    LastName varchar(255),</a:t>
            </a:r>
            <a:br>
              <a:rPr lang="en-US"/>
            </a:br>
            <a:r>
              <a:rPr lang="en-US"/>
              <a:t>    FirstName varchar(255),</a:t>
            </a:r>
            <a:br>
              <a:rPr lang="en-US"/>
            </a:br>
            <a:r>
              <a:rPr lang="en-US"/>
              <a:t>    Address varchar(255),</a:t>
            </a:r>
            <a:br>
              <a:rPr lang="en-US"/>
            </a:br>
            <a:r>
              <a:rPr lang="en-US"/>
              <a:t>    City varchar(255)</a:t>
            </a:r>
            <a:br>
              <a:rPr lang="en-US"/>
            </a:b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Types </a:t>
            </a:r>
            <a:br>
              <a:rPr lang="en-US"/>
            </a:br>
            <a:endParaRPr/>
          </a:p>
        </p:txBody>
      </p:sp>
      <p:sp>
        <p:nvSpPr>
          <p:cNvPr id="163" name="Google Shape;163;p7"/>
          <p:cNvSpPr txBox="1"/>
          <p:nvPr>
            <p:ph idx="1" type="body"/>
          </p:nvPr>
        </p:nvSpPr>
        <p:spPr>
          <a:xfrm>
            <a:off x="838200" y="1825624"/>
            <a:ext cx="10515600" cy="488589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String data types:</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164" name="Google Shape;164;p7"/>
          <p:cNvGraphicFramePr/>
          <p:nvPr/>
        </p:nvGraphicFramePr>
        <p:xfrm>
          <a:off x="2647425" y="2302838"/>
          <a:ext cx="3000000" cy="3000000"/>
        </p:xfrm>
        <a:graphic>
          <a:graphicData uri="http://schemas.openxmlformats.org/drawingml/2006/table">
            <a:tbl>
              <a:tblPr>
                <a:noFill/>
                <a:tableStyleId>{CB0F6110-61C8-4E50-BE33-6F74773B57DD}</a:tableStyleId>
              </a:tblPr>
              <a:tblGrid>
                <a:gridCol w="1831900"/>
                <a:gridCol w="4284025"/>
              </a:tblGrid>
              <a:tr h="240125">
                <a:tc>
                  <a:txBody>
                    <a:bodyPr/>
                    <a:lstStyle/>
                    <a:p>
                      <a:pPr indent="0" lvl="0" marL="0" marR="0" rtl="0" algn="l">
                        <a:spcBef>
                          <a:spcPts val="0"/>
                        </a:spcBef>
                        <a:spcAft>
                          <a:spcPts val="0"/>
                        </a:spcAft>
                        <a:buNone/>
                      </a:pPr>
                      <a:r>
                        <a:rPr lang="en-US" sz="1400" u="none" cap="none" strike="noStrike"/>
                        <a:t>Data type</a:t>
                      </a:r>
                      <a:endParaRPr/>
                    </a:p>
                  </a:txBody>
                  <a:tcPr marT="48075" marB="48075" marR="48075" marL="96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Description</a:t>
                      </a:r>
                      <a:endParaRPr/>
                    </a:p>
                  </a:txBody>
                  <a:tcPr marT="48075" marB="48075" marR="48075" marL="48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36700">
                <a:tc>
                  <a:txBody>
                    <a:bodyPr/>
                    <a:lstStyle/>
                    <a:p>
                      <a:pPr indent="0" lvl="0" marL="0" marR="0" rtl="0" algn="l">
                        <a:spcBef>
                          <a:spcPts val="0"/>
                        </a:spcBef>
                        <a:spcAft>
                          <a:spcPts val="0"/>
                        </a:spcAft>
                        <a:buNone/>
                      </a:pPr>
                      <a:r>
                        <a:rPr lang="en-US" sz="1400" u="none" cap="none" strike="noStrike"/>
                        <a:t>CHAR(size)</a:t>
                      </a:r>
                      <a:endParaRPr/>
                    </a:p>
                  </a:txBody>
                  <a:tcPr marT="48075" marB="48075" marR="48075" marL="96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400" u="none" cap="none" strike="noStrike"/>
                        <a:t>A FIXED length string (can contain letters, numbers, and special characters). The </a:t>
                      </a:r>
                      <a:r>
                        <a:rPr i="1" lang="en-US" sz="1400" u="none" cap="none" strike="noStrike"/>
                        <a:t>size</a:t>
                      </a:r>
                      <a:r>
                        <a:rPr lang="en-US" sz="1400" u="none" cap="none" strike="noStrike"/>
                        <a:t> parameter specifies the column length in characters - can be from 0 to 255. Default is 1</a:t>
                      </a:r>
                      <a:endParaRPr/>
                    </a:p>
                  </a:txBody>
                  <a:tcPr marT="48075" marB="48075" marR="48075" marL="48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736700">
                <a:tc>
                  <a:txBody>
                    <a:bodyPr/>
                    <a:lstStyle/>
                    <a:p>
                      <a:pPr indent="0" lvl="0" marL="0" marR="0" rtl="0" algn="l">
                        <a:spcBef>
                          <a:spcPts val="0"/>
                        </a:spcBef>
                        <a:spcAft>
                          <a:spcPts val="0"/>
                        </a:spcAft>
                        <a:buNone/>
                      </a:pPr>
                      <a:r>
                        <a:rPr lang="en-US" sz="1400" u="none" cap="none" strike="noStrike"/>
                        <a:t>VARCHAR(size)</a:t>
                      </a:r>
                      <a:endParaRPr/>
                    </a:p>
                  </a:txBody>
                  <a:tcPr marT="48075" marB="48075" marR="48075" marL="96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 VARIABLE length string (can contain letters, numbers, and special characters). The </a:t>
                      </a:r>
                      <a:r>
                        <a:rPr i="1" lang="en-US" sz="1400" u="none" cap="none" strike="noStrike"/>
                        <a:t>size</a:t>
                      </a:r>
                      <a:r>
                        <a:rPr lang="en-US" sz="1400" u="none" cap="none" strike="noStrike"/>
                        <a:t> parameter specifies the maximum column length in characters - can be from 0 to 65535</a:t>
                      </a:r>
                      <a:endParaRPr/>
                    </a:p>
                  </a:txBody>
                  <a:tcPr marT="48075" marB="48075" marR="48075" marL="48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71175">
                <a:tc>
                  <a:txBody>
                    <a:bodyPr/>
                    <a:lstStyle/>
                    <a:p>
                      <a:pPr indent="0" lvl="0" marL="0" marR="0" rtl="0" algn="l">
                        <a:spcBef>
                          <a:spcPts val="0"/>
                        </a:spcBef>
                        <a:spcAft>
                          <a:spcPts val="0"/>
                        </a:spcAft>
                        <a:buNone/>
                      </a:pPr>
                      <a:r>
                        <a:rPr lang="en-US" sz="1400" u="none" cap="none" strike="noStrike"/>
                        <a:t>BINARY(size)</a:t>
                      </a:r>
                      <a:endParaRPr/>
                    </a:p>
                  </a:txBody>
                  <a:tcPr marT="48075" marB="48075" marR="48075" marL="96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400" u="none" cap="none" strike="noStrike"/>
                        <a:t>Equal to CHAR(), but stores binary byte strings. The </a:t>
                      </a:r>
                      <a:r>
                        <a:rPr i="1" lang="en-US" sz="1400" u="none" cap="none" strike="noStrike"/>
                        <a:t>size</a:t>
                      </a:r>
                      <a:r>
                        <a:rPr lang="en-US" sz="1400" u="none" cap="none" strike="noStrike"/>
                        <a:t> parameter specifies the column length in bytes. Default is 1</a:t>
                      </a:r>
                      <a:endParaRPr/>
                    </a:p>
                  </a:txBody>
                  <a:tcPr marT="48075" marB="48075" marR="48075" marL="48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571175">
                <a:tc>
                  <a:txBody>
                    <a:bodyPr/>
                    <a:lstStyle/>
                    <a:p>
                      <a:pPr indent="0" lvl="0" marL="0" marR="0" rtl="0" algn="l">
                        <a:spcBef>
                          <a:spcPts val="0"/>
                        </a:spcBef>
                        <a:spcAft>
                          <a:spcPts val="0"/>
                        </a:spcAft>
                        <a:buNone/>
                      </a:pPr>
                      <a:r>
                        <a:rPr lang="en-US" sz="1400" u="none" cap="none" strike="noStrike"/>
                        <a:t>VARBINARY(size)</a:t>
                      </a:r>
                      <a:endParaRPr/>
                    </a:p>
                  </a:txBody>
                  <a:tcPr marT="48075" marB="48075" marR="48075" marL="96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Equal to VARCHAR(), but stores binary byte strings. The </a:t>
                      </a:r>
                      <a:r>
                        <a:rPr i="1" lang="en-US" sz="1400" u="none" cap="none" strike="noStrike"/>
                        <a:t>size</a:t>
                      </a:r>
                      <a:r>
                        <a:rPr lang="en-US" sz="1400" u="none" cap="none" strike="noStrike"/>
                        <a:t> parameter specifies the maximum column length in bytes.</a:t>
                      </a:r>
                      <a:endParaRPr/>
                    </a:p>
                  </a:txBody>
                  <a:tcPr marT="48075" marB="48075" marR="48075" marL="48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40125">
                <a:tc>
                  <a:txBody>
                    <a:bodyPr/>
                    <a:lstStyle/>
                    <a:p>
                      <a:pPr indent="0" lvl="0" marL="0" marR="0" rtl="0" algn="l">
                        <a:spcBef>
                          <a:spcPts val="0"/>
                        </a:spcBef>
                        <a:spcAft>
                          <a:spcPts val="0"/>
                        </a:spcAft>
                        <a:buNone/>
                      </a:pPr>
                      <a:r>
                        <a:rPr lang="en-US" sz="1400" u="none" cap="none" strike="noStrike"/>
                        <a:t>TINYBLOB</a:t>
                      </a:r>
                      <a:endParaRPr/>
                    </a:p>
                  </a:txBody>
                  <a:tcPr marT="48075" marB="48075" marR="48075" marL="96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400" u="none" cap="none" strike="noStrike"/>
                        <a:t>For BLOBs (Binary Large OBjects). Max length: 255 bytes</a:t>
                      </a:r>
                      <a:endParaRPr/>
                    </a:p>
                  </a:txBody>
                  <a:tcPr marT="48075" marB="48075" marR="48075" marL="48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240125">
                <a:tc>
                  <a:txBody>
                    <a:bodyPr/>
                    <a:lstStyle/>
                    <a:p>
                      <a:pPr indent="0" lvl="0" marL="0" marR="0" rtl="0" algn="l">
                        <a:spcBef>
                          <a:spcPts val="0"/>
                        </a:spcBef>
                        <a:spcAft>
                          <a:spcPts val="0"/>
                        </a:spcAft>
                        <a:buNone/>
                      </a:pPr>
                      <a:r>
                        <a:rPr lang="en-US" sz="1400" u="none" cap="none" strike="noStrike"/>
                        <a:t>TINYTEXT</a:t>
                      </a:r>
                      <a:endParaRPr/>
                    </a:p>
                  </a:txBody>
                  <a:tcPr marT="48075" marB="48075" marR="48075" marL="96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Holds a string with a maximum length of 255 characters</a:t>
                      </a:r>
                      <a:endParaRPr/>
                    </a:p>
                  </a:txBody>
                  <a:tcPr marT="48075" marB="48075" marR="48075" marL="48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170" name="Google Shape;170;p8"/>
          <p:cNvGraphicFramePr/>
          <p:nvPr/>
        </p:nvGraphicFramePr>
        <p:xfrm>
          <a:off x="1802167" y="1782130"/>
          <a:ext cx="3000000" cy="3000000"/>
        </p:xfrm>
        <a:graphic>
          <a:graphicData uri="http://schemas.openxmlformats.org/drawingml/2006/table">
            <a:tbl>
              <a:tblPr>
                <a:noFill/>
                <a:tableStyleId>{CB0F6110-61C8-4E50-BE33-6F74773B57DD}</a:tableStyleId>
              </a:tblPr>
              <a:tblGrid>
                <a:gridCol w="4323425"/>
                <a:gridCol w="4323425"/>
              </a:tblGrid>
              <a:tr h="400550">
                <a:tc>
                  <a:txBody>
                    <a:bodyPr/>
                    <a:lstStyle/>
                    <a:p>
                      <a:pPr indent="0" lvl="0" marL="0" marR="0" rtl="0" algn="l">
                        <a:spcBef>
                          <a:spcPts val="0"/>
                        </a:spcBef>
                        <a:spcAft>
                          <a:spcPts val="0"/>
                        </a:spcAft>
                        <a:buNone/>
                      </a:pPr>
                      <a:r>
                        <a:rPr lang="en-US" sz="1100" u="none" cap="none" strike="noStrike"/>
                        <a:t>TEXT(size)</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Holds a string with a maximum length of 65,535 bytes</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00550">
                <a:tc>
                  <a:txBody>
                    <a:bodyPr/>
                    <a:lstStyle/>
                    <a:p>
                      <a:pPr indent="0" lvl="0" marL="0" marR="0" rtl="0" algn="l">
                        <a:spcBef>
                          <a:spcPts val="0"/>
                        </a:spcBef>
                        <a:spcAft>
                          <a:spcPts val="0"/>
                        </a:spcAft>
                        <a:buNone/>
                      </a:pPr>
                      <a:r>
                        <a:rPr lang="en-US" sz="1100" u="none" cap="none" strike="noStrike"/>
                        <a:t>BLOB(size)</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For BLOBs (Binary Large OBjects). Holds up to 65,535 bytes of data</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0550">
                <a:tc>
                  <a:txBody>
                    <a:bodyPr/>
                    <a:lstStyle/>
                    <a:p>
                      <a:pPr indent="0" lvl="0" marL="0" marR="0" rtl="0" algn="l">
                        <a:spcBef>
                          <a:spcPts val="0"/>
                        </a:spcBef>
                        <a:spcAft>
                          <a:spcPts val="0"/>
                        </a:spcAft>
                        <a:buNone/>
                      </a:pPr>
                      <a:r>
                        <a:rPr lang="en-US" sz="1100" u="none" cap="none" strike="noStrike"/>
                        <a:t>MEDIUMTEXT</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Holds a string with a maximum length of 16,777,215 characters</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00550">
                <a:tc>
                  <a:txBody>
                    <a:bodyPr/>
                    <a:lstStyle/>
                    <a:p>
                      <a:pPr indent="0" lvl="0" marL="0" marR="0" rtl="0" algn="l">
                        <a:spcBef>
                          <a:spcPts val="0"/>
                        </a:spcBef>
                        <a:spcAft>
                          <a:spcPts val="0"/>
                        </a:spcAft>
                        <a:buNone/>
                      </a:pPr>
                      <a:r>
                        <a:rPr lang="en-US" sz="1100" u="none" cap="none" strike="noStrike"/>
                        <a:t>MEDIUMBLOB</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For BLOBs (Binary Large OBjects). Holds up to 16,777,215 bytes of data</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00550">
                <a:tc>
                  <a:txBody>
                    <a:bodyPr/>
                    <a:lstStyle/>
                    <a:p>
                      <a:pPr indent="0" lvl="0" marL="0" marR="0" rtl="0" algn="l">
                        <a:spcBef>
                          <a:spcPts val="0"/>
                        </a:spcBef>
                        <a:spcAft>
                          <a:spcPts val="0"/>
                        </a:spcAft>
                        <a:buNone/>
                      </a:pPr>
                      <a:r>
                        <a:rPr lang="en-US" sz="1100" u="none" cap="none" strike="noStrike"/>
                        <a:t>LONGTEXT</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Holds a string with a maximum length of 4,294,967,295 characters</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00550">
                <a:tc>
                  <a:txBody>
                    <a:bodyPr/>
                    <a:lstStyle/>
                    <a:p>
                      <a:pPr indent="0" lvl="0" marL="0" marR="0" rtl="0" algn="l">
                        <a:spcBef>
                          <a:spcPts val="0"/>
                        </a:spcBef>
                        <a:spcAft>
                          <a:spcPts val="0"/>
                        </a:spcAft>
                        <a:buNone/>
                      </a:pPr>
                      <a:r>
                        <a:rPr lang="en-US" sz="1100" u="none" cap="none" strike="noStrike"/>
                        <a:t>LONGBLOB</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For BLOBs (Binary Large OBjects). Holds up to 4,294,967,295 bytes of data</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19825">
                <a:tc>
                  <a:txBody>
                    <a:bodyPr/>
                    <a:lstStyle/>
                    <a:p>
                      <a:pPr indent="0" lvl="0" marL="0" marR="0" rtl="0" algn="l">
                        <a:spcBef>
                          <a:spcPts val="0"/>
                        </a:spcBef>
                        <a:spcAft>
                          <a:spcPts val="0"/>
                        </a:spcAft>
                        <a:buNone/>
                      </a:pPr>
                      <a:r>
                        <a:rPr lang="en-US" sz="1100" u="none" cap="none" strike="noStrike"/>
                        <a:t>ENUM(val1, val2, val3, ...)</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A string object that can have only one value, chosen from a list of possible values. You can list up to 65535 values in an ENUM list. If a value is inserted that is not in the list, a blank value will be inserted. The values are sorted in the order you enter them</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728250">
                <a:tc>
                  <a:txBody>
                    <a:bodyPr/>
                    <a:lstStyle/>
                    <a:p>
                      <a:pPr indent="0" lvl="0" marL="0" marR="0" rtl="0" algn="l">
                        <a:spcBef>
                          <a:spcPts val="0"/>
                        </a:spcBef>
                        <a:spcAft>
                          <a:spcPts val="0"/>
                        </a:spcAft>
                        <a:buNone/>
                      </a:pPr>
                      <a:r>
                        <a:rPr lang="en-US" sz="1100" u="none" cap="none" strike="noStrike"/>
                        <a:t>SET(val1, val2, val3, ...)</a:t>
                      </a:r>
                      <a:endParaRPr/>
                    </a:p>
                  </a:txBody>
                  <a:tcPr marT="36425" marB="36425" marR="36425" marL="72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A string object that can have 0 or more values, chosen from a list of possible values. You can list up to 64 values in a SET list</a:t>
                      </a:r>
                      <a:endParaRPr/>
                    </a:p>
                  </a:txBody>
                  <a:tcPr marT="36425" marB="36425" marR="36425" marL="36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Numeric data types:</a:t>
            </a:r>
            <a:br>
              <a:rPr lang="en-US"/>
            </a:br>
            <a:br>
              <a:rPr lang="en-US"/>
            </a:br>
            <a:endParaRPr/>
          </a:p>
        </p:txBody>
      </p:sp>
      <p:graphicFrame>
        <p:nvGraphicFramePr>
          <p:cNvPr id="176" name="Google Shape;176;p9"/>
          <p:cNvGraphicFramePr/>
          <p:nvPr/>
        </p:nvGraphicFramePr>
        <p:xfrm>
          <a:off x="1269507" y="1145219"/>
          <a:ext cx="3000000" cy="3000000"/>
        </p:xfrm>
        <a:graphic>
          <a:graphicData uri="http://schemas.openxmlformats.org/drawingml/2006/table">
            <a:tbl>
              <a:tblPr>
                <a:noFill/>
                <a:tableStyleId>{CB0F6110-61C8-4E50-BE33-6F74773B57DD}</a:tableStyleId>
              </a:tblPr>
              <a:tblGrid>
                <a:gridCol w="2741550"/>
                <a:gridCol w="6411325"/>
              </a:tblGrid>
              <a:tr h="279675">
                <a:tc>
                  <a:txBody>
                    <a:bodyPr/>
                    <a:lstStyle/>
                    <a:p>
                      <a:pPr indent="0" lvl="0" marL="0" marR="0" rtl="0" algn="l">
                        <a:spcBef>
                          <a:spcPts val="0"/>
                        </a:spcBef>
                        <a:spcAft>
                          <a:spcPts val="0"/>
                        </a:spcAft>
                        <a:buNone/>
                      </a:pPr>
                      <a:r>
                        <a:rPr lang="en-US" sz="1100" u="none" cap="none" strike="noStrike"/>
                        <a:t>Data type</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Description</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66175">
                <a:tc>
                  <a:txBody>
                    <a:bodyPr/>
                    <a:lstStyle/>
                    <a:p>
                      <a:pPr indent="0" lvl="0" marL="0" marR="0" rtl="0" algn="l">
                        <a:spcBef>
                          <a:spcPts val="0"/>
                        </a:spcBef>
                        <a:spcAft>
                          <a:spcPts val="0"/>
                        </a:spcAft>
                        <a:buNone/>
                      </a:pPr>
                      <a:r>
                        <a:rPr lang="en-US" sz="1100" u="none" cap="none" strike="noStrike"/>
                        <a:t>BIT(</a:t>
                      </a:r>
                      <a:r>
                        <a:rPr i="1" lang="en-US" sz="1100" u="none" cap="none" strike="noStrike"/>
                        <a:t>size</a:t>
                      </a:r>
                      <a:r>
                        <a:rPr lang="en-US" sz="1100" u="none" cap="none" strike="noStrike"/>
                        <a:t>)</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A bit-value type. The number of bits per value is specified in </a:t>
                      </a:r>
                      <a:r>
                        <a:rPr i="1" lang="en-US" sz="1100" u="none" cap="none" strike="noStrike"/>
                        <a:t>size</a:t>
                      </a:r>
                      <a:r>
                        <a:rPr lang="en-US" sz="1100" u="none" cap="none" strike="noStrike"/>
                        <a:t>. The </a:t>
                      </a:r>
                      <a:r>
                        <a:rPr i="1" lang="en-US" sz="1100" u="none" cap="none" strike="noStrike"/>
                        <a:t>size</a:t>
                      </a:r>
                      <a:r>
                        <a:rPr lang="en-US" sz="1100" u="none" cap="none" strike="noStrike"/>
                        <a:t> parameter can hold a value from 1 to 64. The default value for </a:t>
                      </a:r>
                      <a:r>
                        <a:rPr i="1" lang="en-US" sz="1100" u="none" cap="none" strike="noStrike"/>
                        <a:t>size</a:t>
                      </a:r>
                      <a:r>
                        <a:rPr lang="en-US" sz="1100" u="none" cap="none" strike="noStrike"/>
                        <a:t> is 1.</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666175">
                <a:tc>
                  <a:txBody>
                    <a:bodyPr/>
                    <a:lstStyle/>
                    <a:p>
                      <a:pPr indent="0" lvl="0" marL="0" marR="0" rtl="0" algn="l">
                        <a:spcBef>
                          <a:spcPts val="0"/>
                        </a:spcBef>
                        <a:spcAft>
                          <a:spcPts val="0"/>
                        </a:spcAft>
                        <a:buNone/>
                      </a:pPr>
                      <a:r>
                        <a:rPr lang="en-US" sz="1100" u="none" cap="none" strike="noStrike"/>
                        <a:t>TINYINT(</a:t>
                      </a:r>
                      <a:r>
                        <a:rPr i="1" lang="en-US" sz="1100" u="none" cap="none" strike="noStrike"/>
                        <a:t>size</a:t>
                      </a:r>
                      <a:r>
                        <a:rPr lang="en-US" sz="1100" u="none" cap="none" strike="noStrike"/>
                        <a:t>)</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A very small integer. Signed range is from -128 to 127. Unsigned range is from 0 to 255. The </a:t>
                      </a:r>
                      <a:r>
                        <a:rPr i="1" lang="en-US" sz="1100" u="none" cap="none" strike="noStrike"/>
                        <a:t>size</a:t>
                      </a:r>
                      <a:r>
                        <a:rPr lang="en-US" sz="1100" u="none" cap="none" strike="noStrike"/>
                        <a:t> parameter specifies the maximum display width (which is 255)</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72775">
                <a:tc>
                  <a:txBody>
                    <a:bodyPr/>
                    <a:lstStyle/>
                    <a:p>
                      <a:pPr indent="0" lvl="0" marL="0" marR="0" rtl="0" algn="l">
                        <a:spcBef>
                          <a:spcPts val="0"/>
                        </a:spcBef>
                        <a:spcAft>
                          <a:spcPts val="0"/>
                        </a:spcAft>
                        <a:buNone/>
                      </a:pPr>
                      <a:r>
                        <a:rPr lang="en-US" sz="1100" u="none" cap="none" strike="noStrike"/>
                        <a:t>BOOL</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Zero is considered as false, nonzero values are considered as true.</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279675">
                <a:tc>
                  <a:txBody>
                    <a:bodyPr/>
                    <a:lstStyle/>
                    <a:p>
                      <a:pPr indent="0" lvl="0" marL="0" marR="0" rtl="0" algn="l">
                        <a:spcBef>
                          <a:spcPts val="0"/>
                        </a:spcBef>
                        <a:spcAft>
                          <a:spcPts val="0"/>
                        </a:spcAft>
                        <a:buNone/>
                      </a:pPr>
                      <a:r>
                        <a:rPr lang="en-US" sz="1100" u="none" cap="none" strike="noStrike"/>
                        <a:t>BOOLEAN</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Equal to BOOL</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66175">
                <a:tc>
                  <a:txBody>
                    <a:bodyPr/>
                    <a:lstStyle/>
                    <a:p>
                      <a:pPr indent="0" lvl="0" marL="0" marR="0" rtl="0" algn="l">
                        <a:spcBef>
                          <a:spcPts val="0"/>
                        </a:spcBef>
                        <a:spcAft>
                          <a:spcPts val="0"/>
                        </a:spcAft>
                        <a:buNone/>
                      </a:pPr>
                      <a:r>
                        <a:rPr lang="en-US" sz="1100" u="none" cap="none" strike="noStrike"/>
                        <a:t>SMALLINT(</a:t>
                      </a:r>
                      <a:r>
                        <a:rPr i="1" lang="en-US" sz="1100" u="none" cap="none" strike="noStrike"/>
                        <a:t>size</a:t>
                      </a:r>
                      <a:r>
                        <a:rPr lang="en-US" sz="1100" u="none" cap="none" strike="noStrike"/>
                        <a:t>)</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A small integer. Signed range is from -32768 to 32767. Unsigned range is from 0 to 65535. The </a:t>
                      </a:r>
                      <a:r>
                        <a:rPr i="1" lang="en-US" sz="1100" u="none" cap="none" strike="noStrike"/>
                        <a:t>size</a:t>
                      </a:r>
                      <a:r>
                        <a:rPr lang="en-US" sz="1100" u="none" cap="none" strike="noStrike"/>
                        <a:t> parameter specifies the maximum display width (which is 255)</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859575">
                <a:tc>
                  <a:txBody>
                    <a:bodyPr/>
                    <a:lstStyle/>
                    <a:p>
                      <a:pPr indent="0" lvl="0" marL="0" marR="0" rtl="0" algn="l">
                        <a:spcBef>
                          <a:spcPts val="0"/>
                        </a:spcBef>
                        <a:spcAft>
                          <a:spcPts val="0"/>
                        </a:spcAft>
                        <a:buNone/>
                      </a:pPr>
                      <a:r>
                        <a:rPr lang="en-US" sz="1100" u="none" cap="none" strike="noStrike"/>
                        <a:t>MEDIUMINT(</a:t>
                      </a:r>
                      <a:r>
                        <a:rPr i="1" lang="en-US" sz="1100" u="none" cap="none" strike="noStrike"/>
                        <a:t>size</a:t>
                      </a:r>
                      <a:r>
                        <a:rPr lang="en-US" sz="1100" u="none" cap="none" strike="noStrike"/>
                        <a:t>)</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A medium integer. Signed range is from -8388608 to 8388607. Unsigned range is from 0 to 16777215. The </a:t>
                      </a:r>
                      <a:r>
                        <a:rPr i="1" lang="en-US" sz="1100" u="none" cap="none" strike="noStrike"/>
                        <a:t>size</a:t>
                      </a:r>
                      <a:r>
                        <a:rPr lang="en-US" sz="1100" u="none" cap="none" strike="noStrike"/>
                        <a:t> parameter specifies the maximum display width (which is 255)</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859575">
                <a:tc>
                  <a:txBody>
                    <a:bodyPr/>
                    <a:lstStyle/>
                    <a:p>
                      <a:pPr indent="0" lvl="0" marL="0" marR="0" rtl="0" algn="l">
                        <a:spcBef>
                          <a:spcPts val="0"/>
                        </a:spcBef>
                        <a:spcAft>
                          <a:spcPts val="0"/>
                        </a:spcAft>
                        <a:buNone/>
                      </a:pPr>
                      <a:r>
                        <a:rPr lang="en-US" sz="1100" u="none" cap="none" strike="noStrike"/>
                        <a:t>INT(</a:t>
                      </a:r>
                      <a:r>
                        <a:rPr i="1" lang="en-US" sz="1100" u="none" cap="none" strike="noStrike"/>
                        <a:t>size</a:t>
                      </a:r>
                      <a:r>
                        <a:rPr lang="en-US" sz="1100" u="none" cap="none" strike="noStrike"/>
                        <a:t>)</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100" u="none" cap="none" strike="noStrike"/>
                        <a:t>A medium integer. Signed range is from -2147483648 to 2147483647. Unsigned range is from 0 to 4294967295. The </a:t>
                      </a:r>
                      <a:r>
                        <a:rPr i="1" lang="en-US" sz="1100" u="none" cap="none" strike="noStrike"/>
                        <a:t>size</a:t>
                      </a:r>
                      <a:r>
                        <a:rPr lang="en-US" sz="1100" u="none" cap="none" strike="noStrike"/>
                        <a:t> parameter specifies the maximum display width (which is 255)</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279675">
                <a:tc>
                  <a:txBody>
                    <a:bodyPr/>
                    <a:lstStyle/>
                    <a:p>
                      <a:pPr indent="0" lvl="0" marL="0" marR="0" rtl="0" algn="l">
                        <a:spcBef>
                          <a:spcPts val="0"/>
                        </a:spcBef>
                        <a:spcAft>
                          <a:spcPts val="0"/>
                        </a:spcAft>
                        <a:buNone/>
                      </a:pPr>
                      <a:r>
                        <a:rPr lang="en-US" sz="1100" u="none" cap="none" strike="noStrike"/>
                        <a:t>INTEGER(</a:t>
                      </a:r>
                      <a:r>
                        <a:rPr i="1" lang="en-US" sz="1100" u="none" cap="none" strike="noStrike"/>
                        <a:t>size</a:t>
                      </a:r>
                      <a:r>
                        <a:rPr lang="en-US" sz="1100" u="none" cap="none" strike="noStrike"/>
                        <a:t>)</a:t>
                      </a:r>
                      <a:endParaRPr/>
                    </a:p>
                  </a:txBody>
                  <a:tcPr marT="37200" marB="37200" marR="37200" marL="74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t>Equal to INT(size)</a:t>
                      </a:r>
                      <a:endParaRPr/>
                    </a:p>
                  </a:txBody>
                  <a:tcPr marT="37200" marB="37200" marR="37200" marL="37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182" name="Google Shape;182;p10"/>
          <p:cNvGraphicFramePr/>
          <p:nvPr/>
        </p:nvGraphicFramePr>
        <p:xfrm>
          <a:off x="1491448" y="1825624"/>
          <a:ext cx="3000000" cy="3000000"/>
        </p:xfrm>
        <a:graphic>
          <a:graphicData uri="http://schemas.openxmlformats.org/drawingml/2006/table">
            <a:tbl>
              <a:tblPr>
                <a:noFill/>
                <a:tableStyleId>{CB0F6110-61C8-4E50-BE33-6F74773B57DD}</a:tableStyleId>
              </a:tblPr>
              <a:tblGrid>
                <a:gridCol w="4878275"/>
                <a:gridCol w="4878275"/>
              </a:tblGrid>
              <a:tr h="849975">
                <a:tc>
                  <a:txBody>
                    <a:bodyPr/>
                    <a:lstStyle/>
                    <a:p>
                      <a:pPr indent="0" lvl="0" marL="0" marR="0" rtl="0" algn="l">
                        <a:spcBef>
                          <a:spcPts val="0"/>
                        </a:spcBef>
                        <a:spcAft>
                          <a:spcPts val="0"/>
                        </a:spcAft>
                        <a:buNone/>
                      </a:pPr>
                      <a:r>
                        <a:rPr lang="en-US" sz="700" u="none" cap="none" strike="noStrike"/>
                        <a:t>BIGINT(</a:t>
                      </a:r>
                      <a:r>
                        <a:rPr i="1" lang="en-US" sz="700" u="none" cap="none" strike="noStrike"/>
                        <a:t>size</a:t>
                      </a:r>
                      <a:r>
                        <a:rPr lang="en-US" sz="700" u="none" cap="none" strike="noStrike"/>
                        <a:t>)</a:t>
                      </a:r>
                      <a:endParaRPr/>
                    </a:p>
                  </a:txBody>
                  <a:tcPr marT="25375" marB="25375" marR="25375" marL="50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700" u="none" cap="none" strike="noStrike"/>
                        <a:t>A large integer. Signed range is from -9223372036854775808 to 9223372036854775807. Unsigned range is from 0 to 18446744073709551615. The </a:t>
                      </a:r>
                      <a:r>
                        <a:rPr i="1" lang="en-US" sz="700" u="none" cap="none" strike="noStrike"/>
                        <a:t>size</a:t>
                      </a:r>
                      <a:r>
                        <a:rPr lang="en-US" sz="700" u="none" cap="none" strike="noStrike"/>
                        <a:t> parameter specifies the maximum display width (which is 255)</a:t>
                      </a:r>
                      <a:endParaRPr/>
                    </a:p>
                  </a:txBody>
                  <a:tcPr marT="25375" marB="25375" marR="25375" marL="25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849975">
                <a:tc>
                  <a:txBody>
                    <a:bodyPr/>
                    <a:lstStyle/>
                    <a:p>
                      <a:pPr indent="0" lvl="0" marL="0" marR="0" rtl="0" algn="l">
                        <a:spcBef>
                          <a:spcPts val="0"/>
                        </a:spcBef>
                        <a:spcAft>
                          <a:spcPts val="0"/>
                        </a:spcAft>
                        <a:buNone/>
                      </a:pPr>
                      <a:r>
                        <a:rPr lang="en-US" sz="700" u="none" cap="none" strike="noStrike"/>
                        <a:t>FLOAT(</a:t>
                      </a:r>
                      <a:r>
                        <a:rPr i="1" lang="en-US" sz="700" u="none" cap="none" strike="noStrike"/>
                        <a:t>size</a:t>
                      </a:r>
                      <a:r>
                        <a:rPr lang="en-US" sz="700" u="none" cap="none" strike="noStrike"/>
                        <a:t>, </a:t>
                      </a:r>
                      <a:r>
                        <a:rPr i="1" lang="en-US" sz="700" u="none" cap="none" strike="noStrike"/>
                        <a:t>d</a:t>
                      </a:r>
                      <a:r>
                        <a:rPr lang="en-US" sz="700" u="none" cap="none" strike="noStrike"/>
                        <a:t>)</a:t>
                      </a:r>
                      <a:endParaRPr/>
                    </a:p>
                  </a:txBody>
                  <a:tcPr marT="25375" marB="25375" marR="25375" marL="50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700" u="none" cap="none" strike="noStrike"/>
                        <a:t>A floating point number. The total number of digits is specified in </a:t>
                      </a:r>
                      <a:r>
                        <a:rPr i="1" lang="en-US" sz="700" u="none" cap="none" strike="noStrike"/>
                        <a:t>size</a:t>
                      </a:r>
                      <a:r>
                        <a:rPr lang="en-US" sz="700" u="none" cap="none" strike="noStrike"/>
                        <a:t>. The number of digits after the decimal point is specified in the </a:t>
                      </a:r>
                      <a:r>
                        <a:rPr i="1" lang="en-US" sz="700" u="none" cap="none" strike="noStrike"/>
                        <a:t>d</a:t>
                      </a:r>
                      <a:r>
                        <a:rPr lang="en-US" sz="700" u="none" cap="none" strike="noStrike"/>
                        <a:t> parameter. This syntax is deprecated in MySQL 8.0.17, and it will be removed in future MySQL versions</a:t>
                      </a:r>
                      <a:endParaRPr/>
                    </a:p>
                  </a:txBody>
                  <a:tcPr marT="25375" marB="25375" marR="25375" marL="25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35800">
                <a:tc>
                  <a:txBody>
                    <a:bodyPr/>
                    <a:lstStyle/>
                    <a:p>
                      <a:pPr indent="0" lvl="0" marL="0" marR="0" rtl="0" algn="l">
                        <a:spcBef>
                          <a:spcPts val="0"/>
                        </a:spcBef>
                        <a:spcAft>
                          <a:spcPts val="0"/>
                        </a:spcAft>
                        <a:buNone/>
                      </a:pPr>
                      <a:r>
                        <a:rPr lang="en-US" sz="700" u="none" cap="none" strike="noStrike"/>
                        <a:t>FLOAT(</a:t>
                      </a:r>
                      <a:r>
                        <a:rPr i="1" lang="en-US" sz="700" u="none" cap="none" strike="noStrike"/>
                        <a:t>p</a:t>
                      </a:r>
                      <a:r>
                        <a:rPr lang="en-US" sz="700" u="none" cap="none" strike="noStrike"/>
                        <a:t>)</a:t>
                      </a:r>
                      <a:endParaRPr/>
                    </a:p>
                  </a:txBody>
                  <a:tcPr marT="25375" marB="25375" marR="25375" marL="50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700" u="none" cap="none" strike="noStrike"/>
                        <a:t>A floating point number. MySQL uses the </a:t>
                      </a:r>
                      <a:r>
                        <a:rPr i="1" lang="en-US" sz="700" u="none" cap="none" strike="noStrike"/>
                        <a:t>p</a:t>
                      </a:r>
                      <a:r>
                        <a:rPr lang="en-US" sz="700" u="none" cap="none" strike="noStrike"/>
                        <a:t> value to determine whether to use FLOAT or DOUBLE for the resulting data type. If </a:t>
                      </a:r>
                      <a:r>
                        <a:rPr i="1" lang="en-US" sz="700" u="none" cap="none" strike="noStrike"/>
                        <a:t>p</a:t>
                      </a:r>
                      <a:r>
                        <a:rPr lang="en-US" sz="700" u="none" cap="none" strike="noStrike"/>
                        <a:t> is from 0 to 24, the data type becomes FLOAT(). If </a:t>
                      </a:r>
                      <a:r>
                        <a:rPr i="1" lang="en-US" sz="700" u="none" cap="none" strike="noStrike"/>
                        <a:t>p</a:t>
                      </a:r>
                      <a:r>
                        <a:rPr lang="en-US" sz="700" u="none" cap="none" strike="noStrike"/>
                        <a:t> is from 25 to 53, the data type becomes DOUBLE()</a:t>
                      </a:r>
                      <a:endParaRPr/>
                    </a:p>
                  </a:txBody>
                  <a:tcPr marT="25375" marB="25375" marR="25375" marL="25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621625">
                <a:tc>
                  <a:txBody>
                    <a:bodyPr/>
                    <a:lstStyle/>
                    <a:p>
                      <a:pPr indent="0" lvl="0" marL="0" marR="0" rtl="0" algn="l">
                        <a:spcBef>
                          <a:spcPts val="0"/>
                        </a:spcBef>
                        <a:spcAft>
                          <a:spcPts val="0"/>
                        </a:spcAft>
                        <a:buNone/>
                      </a:pPr>
                      <a:r>
                        <a:rPr lang="en-US" sz="700" u="none" cap="none" strike="noStrike"/>
                        <a:t>DOUBLE(</a:t>
                      </a:r>
                      <a:r>
                        <a:rPr i="1" lang="en-US" sz="700" u="none" cap="none" strike="noStrike"/>
                        <a:t>size</a:t>
                      </a:r>
                      <a:r>
                        <a:rPr lang="en-US" sz="700" u="none" cap="none" strike="noStrike"/>
                        <a:t>, </a:t>
                      </a:r>
                      <a:r>
                        <a:rPr i="1" lang="en-US" sz="700" u="none" cap="none" strike="noStrike"/>
                        <a:t>d</a:t>
                      </a:r>
                      <a:r>
                        <a:rPr lang="en-US" sz="700" u="none" cap="none" strike="noStrike"/>
                        <a:t>)</a:t>
                      </a:r>
                      <a:endParaRPr/>
                    </a:p>
                  </a:txBody>
                  <a:tcPr marT="25375" marB="25375" marR="25375" marL="50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700" u="none" cap="none" strike="noStrike"/>
                        <a:t>A normal-size floating point number. The total number of digits is specified in </a:t>
                      </a:r>
                      <a:r>
                        <a:rPr i="1" lang="en-US" sz="700" u="none" cap="none" strike="noStrike"/>
                        <a:t>size</a:t>
                      </a:r>
                      <a:r>
                        <a:rPr lang="en-US" sz="700" u="none" cap="none" strike="noStrike"/>
                        <a:t>. The number of digits after the decimal point is specified in the </a:t>
                      </a:r>
                      <a:r>
                        <a:rPr i="1" lang="en-US" sz="700" u="none" cap="none" strike="noStrike"/>
                        <a:t>d</a:t>
                      </a:r>
                      <a:r>
                        <a:rPr lang="en-US" sz="700" u="none" cap="none" strike="noStrike"/>
                        <a:t> parameter</a:t>
                      </a:r>
                      <a:endParaRPr/>
                    </a:p>
                  </a:txBody>
                  <a:tcPr marT="25375" marB="25375" marR="25375" marL="25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4925">
                <a:tc>
                  <a:txBody>
                    <a:bodyPr/>
                    <a:lstStyle/>
                    <a:p>
                      <a:pPr indent="0" lvl="0" marL="0" marR="0" rtl="0" algn="l">
                        <a:spcBef>
                          <a:spcPts val="0"/>
                        </a:spcBef>
                        <a:spcAft>
                          <a:spcPts val="0"/>
                        </a:spcAft>
                        <a:buNone/>
                      </a:pPr>
                      <a:r>
                        <a:rPr lang="en-US" sz="700" u="none" cap="none" strike="noStrike"/>
                        <a:t>DOUBLE PRECISION(</a:t>
                      </a:r>
                      <a:r>
                        <a:rPr i="1" lang="en-US" sz="700" u="none" cap="none" strike="noStrike"/>
                        <a:t>size</a:t>
                      </a:r>
                      <a:r>
                        <a:rPr lang="en-US" sz="700" u="none" cap="none" strike="noStrike"/>
                        <a:t>, </a:t>
                      </a:r>
                      <a:r>
                        <a:rPr i="1" lang="en-US" sz="700" u="none" cap="none" strike="noStrike"/>
                        <a:t>d</a:t>
                      </a:r>
                      <a:r>
                        <a:rPr lang="en-US" sz="700" u="none" cap="none" strike="noStrike"/>
                        <a:t>)</a:t>
                      </a:r>
                      <a:endParaRPr/>
                    </a:p>
                  </a:txBody>
                  <a:tcPr marT="25375" marB="25375" marR="25375" marL="50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700" u="none" cap="none" strike="noStrike"/>
                        <a:t> </a:t>
                      </a:r>
                      <a:endParaRPr/>
                    </a:p>
                  </a:txBody>
                  <a:tcPr marT="25375" marB="25375" marR="25375" marL="25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964150">
                <a:tc>
                  <a:txBody>
                    <a:bodyPr/>
                    <a:lstStyle/>
                    <a:p>
                      <a:pPr indent="0" lvl="0" marL="0" marR="0" rtl="0" algn="l">
                        <a:spcBef>
                          <a:spcPts val="0"/>
                        </a:spcBef>
                        <a:spcAft>
                          <a:spcPts val="0"/>
                        </a:spcAft>
                        <a:buNone/>
                      </a:pPr>
                      <a:r>
                        <a:rPr lang="en-US" sz="700" u="none" cap="none" strike="noStrike"/>
                        <a:t>DECIMAL(</a:t>
                      </a:r>
                      <a:r>
                        <a:rPr i="1" lang="en-US" sz="700" u="none" cap="none" strike="noStrike"/>
                        <a:t>size</a:t>
                      </a:r>
                      <a:r>
                        <a:rPr lang="en-US" sz="700" u="none" cap="none" strike="noStrike"/>
                        <a:t>, </a:t>
                      </a:r>
                      <a:r>
                        <a:rPr i="1" lang="en-US" sz="700" u="none" cap="none" strike="noStrike"/>
                        <a:t>d</a:t>
                      </a:r>
                      <a:r>
                        <a:rPr lang="en-US" sz="700" u="none" cap="none" strike="noStrike"/>
                        <a:t>)</a:t>
                      </a:r>
                      <a:endParaRPr/>
                    </a:p>
                  </a:txBody>
                  <a:tcPr marT="25375" marB="25375" marR="25375" marL="50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700" u="none" cap="none" strike="noStrike"/>
                        <a:t>An exact fixed-point number. The total number of digits is specified in </a:t>
                      </a:r>
                      <a:r>
                        <a:rPr i="1" lang="en-US" sz="700" u="none" cap="none" strike="noStrike"/>
                        <a:t>size</a:t>
                      </a:r>
                      <a:r>
                        <a:rPr lang="en-US" sz="700" u="none" cap="none" strike="noStrike"/>
                        <a:t>. The number of digits after the decimal point is specified in the </a:t>
                      </a:r>
                      <a:r>
                        <a:rPr i="1" lang="en-US" sz="700" u="none" cap="none" strike="noStrike"/>
                        <a:t>d</a:t>
                      </a:r>
                      <a:r>
                        <a:rPr lang="en-US" sz="700" u="none" cap="none" strike="noStrike"/>
                        <a:t> parameter. The maximum number for </a:t>
                      </a:r>
                      <a:r>
                        <a:rPr i="1" lang="en-US" sz="700" u="none" cap="none" strike="noStrike"/>
                        <a:t>size</a:t>
                      </a:r>
                      <a:r>
                        <a:rPr lang="en-US" sz="700" u="none" cap="none" strike="noStrike"/>
                        <a:t> is 65. The maximum number for </a:t>
                      </a:r>
                      <a:r>
                        <a:rPr i="1" lang="en-US" sz="700" u="none" cap="none" strike="noStrike"/>
                        <a:t>d</a:t>
                      </a:r>
                      <a:r>
                        <a:rPr lang="en-US" sz="700" u="none" cap="none" strike="noStrike"/>
                        <a:t> is 30. The default value for </a:t>
                      </a:r>
                      <a:r>
                        <a:rPr i="1" lang="en-US" sz="700" u="none" cap="none" strike="noStrike"/>
                        <a:t>size</a:t>
                      </a:r>
                      <a:r>
                        <a:rPr lang="en-US" sz="700" u="none" cap="none" strike="noStrike"/>
                        <a:t> is 10. The default value for </a:t>
                      </a:r>
                      <a:r>
                        <a:rPr i="1" lang="en-US" sz="700" u="none" cap="none" strike="noStrike"/>
                        <a:t>d</a:t>
                      </a:r>
                      <a:r>
                        <a:rPr lang="en-US" sz="700" u="none" cap="none" strike="noStrike"/>
                        <a:t> is 0.</a:t>
                      </a:r>
                      <a:endParaRPr/>
                    </a:p>
                  </a:txBody>
                  <a:tcPr marT="25375" marB="25375" marR="25375" marL="25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4925">
                <a:tc>
                  <a:txBody>
                    <a:bodyPr/>
                    <a:lstStyle/>
                    <a:p>
                      <a:pPr indent="0" lvl="0" marL="0" marR="0" rtl="0" algn="l">
                        <a:spcBef>
                          <a:spcPts val="0"/>
                        </a:spcBef>
                        <a:spcAft>
                          <a:spcPts val="0"/>
                        </a:spcAft>
                        <a:buNone/>
                      </a:pPr>
                      <a:r>
                        <a:rPr lang="en-US" sz="700" u="none" cap="none" strike="noStrike"/>
                        <a:t>DEC(</a:t>
                      </a:r>
                      <a:r>
                        <a:rPr i="1" lang="en-US" sz="700" u="none" cap="none" strike="noStrike"/>
                        <a:t>size</a:t>
                      </a:r>
                      <a:r>
                        <a:rPr lang="en-US" sz="700" u="none" cap="none" strike="noStrike"/>
                        <a:t>, </a:t>
                      </a:r>
                      <a:r>
                        <a:rPr i="1" lang="en-US" sz="700" u="none" cap="none" strike="noStrike"/>
                        <a:t>d</a:t>
                      </a:r>
                      <a:r>
                        <a:rPr lang="en-US" sz="700" u="none" cap="none" strike="noStrike"/>
                        <a:t>)</a:t>
                      </a:r>
                      <a:endParaRPr/>
                    </a:p>
                  </a:txBody>
                  <a:tcPr marT="25375" marB="25375" marR="25375" marL="50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700" u="none" cap="none" strike="noStrike"/>
                        <a:t>Equal to DECIMAL(size,d)</a:t>
                      </a:r>
                      <a:endParaRPr/>
                    </a:p>
                  </a:txBody>
                  <a:tcPr marT="25375" marB="25375" marR="25375" marL="253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Date and Time data types:</a:t>
            </a:r>
            <a:br>
              <a:rPr lang="en-US"/>
            </a:br>
            <a:endParaRPr/>
          </a:p>
        </p:txBody>
      </p:sp>
      <p:graphicFrame>
        <p:nvGraphicFramePr>
          <p:cNvPr id="188" name="Google Shape;188;p11"/>
          <p:cNvGraphicFramePr/>
          <p:nvPr/>
        </p:nvGraphicFramePr>
        <p:xfrm>
          <a:off x="1429305" y="1825625"/>
          <a:ext cx="3000000" cy="3000000"/>
        </p:xfrm>
        <a:graphic>
          <a:graphicData uri="http://schemas.openxmlformats.org/drawingml/2006/table">
            <a:tbl>
              <a:tblPr>
                <a:noFill/>
                <a:tableStyleId>{CB0F6110-61C8-4E50-BE33-6F74773B57DD}</a:tableStyleId>
              </a:tblPr>
              <a:tblGrid>
                <a:gridCol w="2818650"/>
                <a:gridCol w="6591675"/>
              </a:tblGrid>
              <a:tr h="265575">
                <a:tc>
                  <a:txBody>
                    <a:bodyPr/>
                    <a:lstStyle/>
                    <a:p>
                      <a:pPr indent="0" lvl="0" marL="0" marR="0" rtl="0" algn="l">
                        <a:spcBef>
                          <a:spcPts val="0"/>
                        </a:spcBef>
                        <a:spcAft>
                          <a:spcPts val="0"/>
                        </a:spcAft>
                        <a:buNone/>
                      </a:pPr>
                      <a:r>
                        <a:rPr lang="en-US" sz="1200" u="none" cap="none" strike="noStrike"/>
                        <a:t>Data type</a:t>
                      </a:r>
                      <a:endParaRPr/>
                    </a:p>
                  </a:txBody>
                  <a:tcPr marT="40850" marB="40850" marR="40850" marL="81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Description</a:t>
                      </a:r>
                      <a:endParaRPr/>
                    </a:p>
                  </a:txBody>
                  <a:tcPr marT="40850" marB="40850" marR="40850" marL="4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49425">
                <a:tc>
                  <a:txBody>
                    <a:bodyPr/>
                    <a:lstStyle/>
                    <a:p>
                      <a:pPr indent="0" lvl="0" marL="0" marR="0" rtl="0" algn="l">
                        <a:spcBef>
                          <a:spcPts val="0"/>
                        </a:spcBef>
                        <a:spcAft>
                          <a:spcPts val="0"/>
                        </a:spcAft>
                        <a:buNone/>
                      </a:pPr>
                      <a:r>
                        <a:rPr lang="en-US" sz="1200" u="none" cap="none" strike="noStrike"/>
                        <a:t>DATE</a:t>
                      </a:r>
                      <a:endParaRPr/>
                    </a:p>
                  </a:txBody>
                  <a:tcPr marT="40850" marB="40850" marR="40850" marL="81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200" u="none" cap="none" strike="noStrike"/>
                        <a:t>A date. Format: YYYY-MM-DD. The supported range is from '1000-01-01' to '9999-12-31'</a:t>
                      </a:r>
                      <a:endParaRPr/>
                    </a:p>
                  </a:txBody>
                  <a:tcPr marT="40850" marB="40850" marR="40850" marL="4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1001000">
                <a:tc>
                  <a:txBody>
                    <a:bodyPr/>
                    <a:lstStyle/>
                    <a:p>
                      <a:pPr indent="0" lvl="0" marL="0" marR="0" rtl="0" algn="l">
                        <a:spcBef>
                          <a:spcPts val="0"/>
                        </a:spcBef>
                        <a:spcAft>
                          <a:spcPts val="0"/>
                        </a:spcAft>
                        <a:buNone/>
                      </a:pPr>
                      <a:r>
                        <a:rPr lang="en-US" sz="1200" u="none" cap="none" strike="noStrike"/>
                        <a:t>DATETIME(</a:t>
                      </a:r>
                      <a:r>
                        <a:rPr i="1" lang="en-US" sz="1200" u="none" cap="none" strike="noStrike"/>
                        <a:t>fsp</a:t>
                      </a:r>
                      <a:r>
                        <a:rPr lang="en-US" sz="1200" u="none" cap="none" strike="noStrike"/>
                        <a:t>)</a:t>
                      </a:r>
                      <a:endParaRPr/>
                    </a:p>
                  </a:txBody>
                  <a:tcPr marT="40850" marB="40850" marR="40850" marL="81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A date and time combination. Format: YYYY-MM-DD hh:mm:ss. The supported range is from '1000-01-01 00:00:00' to '9999-12-31 23:59:59'. Adding DEFAULT and ON UPDATE in the column definition to get automatic initialization and updating to the current date and time</a:t>
                      </a:r>
                      <a:endParaRPr/>
                    </a:p>
                  </a:txBody>
                  <a:tcPr marT="40850" marB="40850" marR="40850" marL="4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552600">
                <a:tc>
                  <a:txBody>
                    <a:bodyPr/>
                    <a:lstStyle/>
                    <a:p>
                      <a:pPr indent="0" lvl="0" marL="0" marR="0" rtl="0" algn="l">
                        <a:spcBef>
                          <a:spcPts val="0"/>
                        </a:spcBef>
                        <a:spcAft>
                          <a:spcPts val="0"/>
                        </a:spcAft>
                        <a:buNone/>
                      </a:pPr>
                      <a:r>
                        <a:rPr lang="en-US" sz="1200" u="none" cap="none" strike="noStrike"/>
                        <a:t>TIMESTAMP(</a:t>
                      </a:r>
                      <a:r>
                        <a:rPr i="1" lang="en-US" sz="1200" u="none" cap="none" strike="noStrike"/>
                        <a:t>fsp</a:t>
                      </a:r>
                      <a:r>
                        <a:rPr lang="en-US" sz="1200" u="none" cap="none" strike="noStrike"/>
                        <a:t>)</a:t>
                      </a:r>
                      <a:endParaRPr/>
                    </a:p>
                  </a:txBody>
                  <a:tcPr marT="40850" marB="40850" marR="40850" marL="81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200" u="none" cap="none" strike="noStrike"/>
                        <a:t>A timestamp. TIMESTAMP values are stored as the number of seconds since the Unix epoch ('1970-01-01 00:00:00' UTC). Format: YYYY-MM-DD hh:mm:ss. The supported range is from '1970-01-01 00:00:01' UTC to '2038-01-09 03:14:07' UTC. Automatic initialization and updating to the current date and time can be specified using DEFAULT CURRENT_TIMESTAMP and ON UPDATE CURRENT_TIMESTAMP in the column definition</a:t>
                      </a:r>
                      <a:endParaRPr/>
                    </a:p>
                  </a:txBody>
                  <a:tcPr marT="40850" marB="40850" marR="40850" marL="4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49425">
                <a:tc>
                  <a:txBody>
                    <a:bodyPr/>
                    <a:lstStyle/>
                    <a:p>
                      <a:pPr indent="0" lvl="0" marL="0" marR="0" rtl="0" algn="l">
                        <a:spcBef>
                          <a:spcPts val="0"/>
                        </a:spcBef>
                        <a:spcAft>
                          <a:spcPts val="0"/>
                        </a:spcAft>
                        <a:buNone/>
                      </a:pPr>
                      <a:r>
                        <a:rPr lang="en-US" sz="1200" u="none" cap="none" strike="noStrike"/>
                        <a:t>TIME(</a:t>
                      </a:r>
                      <a:r>
                        <a:rPr i="1" lang="en-US" sz="1200" u="none" cap="none" strike="noStrike"/>
                        <a:t>fsp</a:t>
                      </a:r>
                      <a:r>
                        <a:rPr lang="en-US" sz="1200" u="none" cap="none" strike="noStrike"/>
                        <a:t>)</a:t>
                      </a:r>
                      <a:endParaRPr/>
                    </a:p>
                  </a:txBody>
                  <a:tcPr marT="40850" marB="40850" marR="40850" marL="81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u="none" cap="none" strike="noStrike"/>
                        <a:t>A time. Format: hh:mm:ss. The supported range is from '-838:59:59' to '838:59:59'</a:t>
                      </a:r>
                      <a:endParaRPr/>
                    </a:p>
                  </a:txBody>
                  <a:tcPr marT="40850" marB="40850" marR="40850" marL="4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33300">
                <a:tc>
                  <a:txBody>
                    <a:bodyPr/>
                    <a:lstStyle/>
                    <a:p>
                      <a:pPr indent="0" lvl="0" marL="0" marR="0" rtl="0" algn="l">
                        <a:spcBef>
                          <a:spcPts val="0"/>
                        </a:spcBef>
                        <a:spcAft>
                          <a:spcPts val="0"/>
                        </a:spcAft>
                        <a:buNone/>
                      </a:pPr>
                      <a:r>
                        <a:rPr lang="en-US" sz="1200" u="none" cap="none" strike="noStrike"/>
                        <a:t>YEAR</a:t>
                      </a:r>
                      <a:endParaRPr/>
                    </a:p>
                  </a:txBody>
                  <a:tcPr marT="40850" marB="40850" marR="40850" marL="81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200" u="none" cap="none" strike="noStrike"/>
                        <a:t>A year in four-digit format. Values allowed in four-digit format: 1901 to 2155, and 0000.</a:t>
                      </a:r>
                      <a:br>
                        <a:rPr lang="en-US" sz="1200" u="none" cap="none" strike="noStrike"/>
                      </a:br>
                      <a:r>
                        <a:rPr lang="en-US" sz="1200" u="none" cap="none" strike="noStrike"/>
                        <a:t>MySQL 8.0 does not support year in two-digit format.</a:t>
                      </a:r>
                      <a:endParaRPr/>
                    </a:p>
                  </a:txBody>
                  <a:tcPr marT="40850" marB="40850" marR="40850" marL="408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DROP TABLE Statement</a:t>
            </a:r>
            <a:br>
              <a:rPr lang="en-US"/>
            </a:br>
            <a:endParaRPr/>
          </a:p>
        </p:txBody>
      </p:sp>
      <p:sp>
        <p:nvSpPr>
          <p:cNvPr id="194" name="Google Shape;19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DROP TABLE statement is used to drop an existing table in a database.</a:t>
            </a:r>
            <a:endParaRPr/>
          </a:p>
          <a:p>
            <a:pPr indent="-228600" lvl="0" marL="228600" rtl="0" algn="l">
              <a:lnSpc>
                <a:spcPct val="90000"/>
              </a:lnSpc>
              <a:spcBef>
                <a:spcPts val="1000"/>
              </a:spcBef>
              <a:spcAft>
                <a:spcPts val="0"/>
              </a:spcAft>
              <a:buClr>
                <a:schemeClr val="dk1"/>
              </a:buClr>
              <a:buSzPts val="2800"/>
              <a:buChar char="•"/>
            </a:pPr>
            <a:r>
              <a:rPr lang="en-US"/>
              <a:t>DROP TABLE </a:t>
            </a:r>
            <a:r>
              <a:rPr i="1" lang="en-US"/>
              <a:t>table_name</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DROP TABLE Shippers;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4428602c39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Clr>
                <a:schemeClr val="dk1"/>
              </a:buClr>
              <a:buSzPts val="1100"/>
              <a:buFont typeface="Arial"/>
              <a:buNone/>
            </a:pPr>
            <a:r>
              <a:rPr lang="en-US" sz="2900">
                <a:highlight>
                  <a:srgbClr val="FFFFFF"/>
                </a:highlight>
                <a:latin typeface="Arial"/>
                <a:ea typeface="Arial"/>
                <a:cs typeface="Arial"/>
                <a:sym typeface="Arial"/>
              </a:rPr>
              <a:t>What is MySQL?</a:t>
            </a:r>
            <a:endParaRPr sz="4900"/>
          </a:p>
        </p:txBody>
      </p:sp>
      <p:sp>
        <p:nvSpPr>
          <p:cNvPr id="91" name="Google Shape;91;g24428602c39_0_16"/>
          <p:cNvSpPr txBox="1"/>
          <p:nvPr>
            <p:ph idx="1" type="body"/>
          </p:nvPr>
        </p:nvSpPr>
        <p:spPr>
          <a:xfrm>
            <a:off x="838200" y="1268400"/>
            <a:ext cx="10515600" cy="56628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t/>
            </a:r>
            <a:endParaRPr sz="2400">
              <a:highlight>
                <a:srgbClr val="FFFFFF"/>
              </a:highlight>
              <a:latin typeface="Arial"/>
              <a:ea typeface="Arial"/>
              <a:cs typeface="Arial"/>
              <a:sym typeface="Arial"/>
            </a:endParaRPr>
          </a:p>
          <a:p>
            <a:pPr indent="-320675" lvl="0" marL="457200" rtl="0" algn="l">
              <a:lnSpc>
                <a:spcPct val="115000"/>
              </a:lnSpc>
              <a:spcBef>
                <a:spcPts val="1100"/>
              </a:spcBef>
              <a:spcAft>
                <a:spcPts val="0"/>
              </a:spcAft>
              <a:buSzPts val="1450"/>
              <a:buFont typeface="Verdana"/>
              <a:buChar char="●"/>
            </a:pPr>
            <a:r>
              <a:rPr lang="en-US" sz="1450">
                <a:highlight>
                  <a:srgbClr val="FFFFFF"/>
                </a:highlight>
                <a:latin typeface="Verdana"/>
                <a:ea typeface="Verdana"/>
                <a:cs typeface="Verdana"/>
                <a:sym typeface="Verdana"/>
              </a:rPr>
              <a:t>MySQL is a relational database management system</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is open-source</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is free</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is ideal for both small and large applications</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is very fast, reliable, scalable, and easy to use</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is cross-platform</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is compliant with the ANSI SQL standard</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was first released in 1995</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US" sz="1450">
                <a:highlight>
                  <a:srgbClr val="FFFFFF"/>
                </a:highlight>
                <a:latin typeface="Verdana"/>
                <a:ea typeface="Verdana"/>
                <a:cs typeface="Verdana"/>
                <a:sym typeface="Verdana"/>
              </a:rPr>
              <a:t>MySQL is developed, distributed, and supported by Oracle Corporation</a:t>
            </a:r>
            <a:endParaRPr sz="145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US" sz="2400">
                <a:highlight>
                  <a:srgbClr val="FFFFFF"/>
                </a:highlight>
                <a:latin typeface="Arial"/>
                <a:ea typeface="Arial"/>
                <a:cs typeface="Arial"/>
                <a:sym typeface="Arial"/>
              </a:rPr>
              <a:t>What is RDBMS?</a:t>
            </a:r>
            <a:endParaRPr sz="2400">
              <a:highlight>
                <a:srgbClr val="FFFFFF"/>
              </a:highlight>
              <a:latin typeface="Arial"/>
              <a:ea typeface="Arial"/>
              <a:cs typeface="Arial"/>
              <a:sym typeface="Arial"/>
            </a:endParaRPr>
          </a:p>
          <a:p>
            <a:pPr indent="-314325" lvl="0" marL="457200" rtl="0" algn="l">
              <a:lnSpc>
                <a:spcPct val="115000"/>
              </a:lnSpc>
              <a:spcBef>
                <a:spcPts val="1400"/>
              </a:spcBef>
              <a:spcAft>
                <a:spcPts val="0"/>
              </a:spcAft>
              <a:buSzPts val="1350"/>
              <a:buFont typeface="Verdana"/>
              <a:buChar char="●"/>
            </a:pPr>
            <a:r>
              <a:rPr lang="en-US" sz="1350">
                <a:highlight>
                  <a:srgbClr val="FFFFFF"/>
                </a:highlight>
                <a:latin typeface="Verdana"/>
                <a:ea typeface="Verdana"/>
                <a:cs typeface="Verdana"/>
                <a:sym typeface="Verdana"/>
              </a:rPr>
              <a:t>RDBMS stands for Relational Database Management System.</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RDBMS is a program used to maintain a relational database.</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RDBMS is the basis for all modern database systems such as MySQL, Microsoft SQL Server, Oracle, and Microsoft Access.</a:t>
            </a:r>
            <a:endParaRPr sz="1350">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SzPts val="1350"/>
              <a:buFont typeface="Verdana"/>
              <a:buChar char="●"/>
            </a:pPr>
            <a:r>
              <a:rPr lang="en-US" sz="1350">
                <a:highlight>
                  <a:srgbClr val="FFFFFF"/>
                </a:highlight>
                <a:latin typeface="Verdana"/>
                <a:ea typeface="Verdana"/>
                <a:cs typeface="Verdana"/>
                <a:sym typeface="Verdana"/>
              </a:rPr>
              <a:t>RDBMS uses SQL queries to access the data in the database.</a:t>
            </a:r>
            <a:endParaRPr sz="13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TRUNCATE TABLE</a:t>
            </a:r>
            <a:br>
              <a:rPr lang="en-US"/>
            </a:br>
            <a:endParaRPr/>
          </a:p>
        </p:txBody>
      </p:sp>
      <p:sp>
        <p:nvSpPr>
          <p:cNvPr id="200" name="Google Shape;20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TRUNCATE TABLE statement is used to delete the data inside a table, but not the table itself.</a:t>
            </a:r>
            <a:br>
              <a:rPr lang="en-US"/>
            </a:br>
            <a:endParaRPr/>
          </a:p>
          <a:p>
            <a:pPr indent="-228600" lvl="0" marL="228600" rtl="0" algn="l">
              <a:lnSpc>
                <a:spcPct val="90000"/>
              </a:lnSpc>
              <a:spcBef>
                <a:spcPts val="1000"/>
              </a:spcBef>
              <a:spcAft>
                <a:spcPts val="0"/>
              </a:spcAft>
              <a:buClr>
                <a:schemeClr val="dk1"/>
              </a:buClr>
              <a:buSzPts val="2800"/>
              <a:buChar char="•"/>
            </a:pPr>
            <a:r>
              <a:rPr lang="en-US"/>
              <a:t>TRUNCATE TABLE </a:t>
            </a:r>
            <a:r>
              <a:rPr i="1" lang="en-US"/>
              <a:t>table_name</a:t>
            </a:r>
            <a:r>
              <a:rPr lang="en-US"/>
              <a:t>;</a:t>
            </a:r>
            <a:br>
              <a:rPr lang="en-US"/>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ALTER TABLE Statement</a:t>
            </a:r>
            <a:br>
              <a:rPr lang="en-US"/>
            </a:br>
            <a:endParaRPr/>
          </a:p>
        </p:txBody>
      </p:sp>
      <p:sp>
        <p:nvSpPr>
          <p:cNvPr id="206" name="Google Shape;20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ALTER TABLE statement is used to add, delete, or modify columns in an existing table.</a:t>
            </a:r>
            <a:endParaRPr/>
          </a:p>
          <a:p>
            <a:pPr indent="-228600" lvl="0" marL="228600" rtl="0" algn="l">
              <a:lnSpc>
                <a:spcPct val="90000"/>
              </a:lnSpc>
              <a:spcBef>
                <a:spcPts val="1000"/>
              </a:spcBef>
              <a:spcAft>
                <a:spcPts val="0"/>
              </a:spcAft>
              <a:buClr>
                <a:schemeClr val="dk1"/>
              </a:buClr>
              <a:buSzPts val="2800"/>
              <a:buChar char="•"/>
            </a:pPr>
            <a:r>
              <a:rPr lang="en-US"/>
              <a:t>The ALTER TABLE statement is also used to add and drop various constraints on an existing table.</a:t>
            </a:r>
            <a:endParaRPr/>
          </a:p>
          <a:p>
            <a:pPr indent="-228600" lvl="0" marL="228600" rtl="0" algn="l">
              <a:lnSpc>
                <a:spcPct val="90000"/>
              </a:lnSpc>
              <a:spcBef>
                <a:spcPts val="1000"/>
              </a:spcBef>
              <a:spcAft>
                <a:spcPts val="0"/>
              </a:spcAft>
              <a:buClr>
                <a:schemeClr val="dk1"/>
              </a:buClr>
              <a:buSzPts val="2800"/>
              <a:buChar char="•"/>
            </a:pPr>
            <a:r>
              <a:rPr lang="en-US"/>
              <a:t>ALTER TABLE - ADD Column</a:t>
            </a:r>
            <a:endParaRPr/>
          </a:p>
          <a:p>
            <a:pPr indent="-228600" lvl="0" marL="228600" rtl="0" algn="l">
              <a:lnSpc>
                <a:spcPct val="90000"/>
              </a:lnSpc>
              <a:spcBef>
                <a:spcPts val="1000"/>
              </a:spcBef>
              <a:spcAft>
                <a:spcPts val="0"/>
              </a:spcAft>
              <a:buClr>
                <a:schemeClr val="dk1"/>
              </a:buClr>
              <a:buSzPts val="2800"/>
              <a:buChar char="•"/>
            </a:pPr>
            <a:r>
              <a:rPr lang="en-US"/>
              <a:t>To add a column in a table, use the following syntax:</a:t>
            </a:r>
            <a:endParaRPr/>
          </a:p>
          <a:p>
            <a:pPr indent="-228600" lvl="0" marL="228600" rtl="0" algn="l">
              <a:lnSpc>
                <a:spcPct val="90000"/>
              </a:lnSpc>
              <a:spcBef>
                <a:spcPts val="1000"/>
              </a:spcBef>
              <a:spcAft>
                <a:spcPts val="0"/>
              </a:spcAft>
              <a:buClr>
                <a:schemeClr val="dk1"/>
              </a:buClr>
              <a:buSzPts val="2800"/>
              <a:buChar char="•"/>
            </a:pPr>
            <a:r>
              <a:rPr lang="en-US"/>
              <a:t>ALTER TABLE </a:t>
            </a:r>
            <a:r>
              <a:rPr i="1" lang="en-US"/>
              <a:t>table_name</a:t>
            </a:r>
            <a:br>
              <a:rPr lang="en-US"/>
            </a:br>
            <a:r>
              <a:rPr lang="en-US"/>
              <a:t>ADD </a:t>
            </a:r>
            <a:r>
              <a:rPr i="1" lang="en-US"/>
              <a:t>column_name datatype</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2" name="Google Shape;21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ALTER TABLE Customers</a:t>
            </a:r>
            <a:br>
              <a:rPr lang="en-US"/>
            </a:br>
            <a:r>
              <a:rPr lang="en-US"/>
              <a:t>ADD Email varchar(255);</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ALTER TABLE - DROP COLUMN</a:t>
            </a:r>
            <a:br>
              <a:rPr lang="en-US"/>
            </a:br>
            <a:endParaRPr/>
          </a:p>
        </p:txBody>
      </p:sp>
      <p:sp>
        <p:nvSpPr>
          <p:cNvPr id="218" name="Google Shape;21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ALTER TABLE </a:t>
            </a:r>
            <a:r>
              <a:rPr i="1" lang="en-US"/>
              <a:t>table_name</a:t>
            </a:r>
            <a:br>
              <a:rPr lang="en-US"/>
            </a:br>
            <a:r>
              <a:rPr lang="en-US"/>
              <a:t>DROP COLUMN </a:t>
            </a:r>
            <a:r>
              <a:rPr i="1" lang="en-US"/>
              <a:t>column_name</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ALTER TABLE Customers</a:t>
            </a:r>
            <a:br>
              <a:rPr lang="en-US"/>
            </a:br>
            <a:r>
              <a:rPr lang="en-US"/>
              <a:t>DROP COLUMN Email;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ALTER TABLE - ALTER/MODIFY COLUMN</a:t>
            </a:r>
            <a:br>
              <a:rPr lang="en-US"/>
            </a:br>
            <a:endParaRPr/>
          </a:p>
        </p:txBody>
      </p:sp>
      <p:sp>
        <p:nvSpPr>
          <p:cNvPr id="224" name="Google Shape;2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To change the data type of a column in a table, use the following syntax:</a:t>
            </a:r>
            <a:endParaRPr b="1"/>
          </a:p>
          <a:p>
            <a:pPr indent="-50800" lvl="0" marL="228600" rtl="0" algn="l">
              <a:lnSpc>
                <a:spcPct val="90000"/>
              </a:lnSpc>
              <a:spcBef>
                <a:spcPts val="1000"/>
              </a:spcBef>
              <a:spcAft>
                <a:spcPts val="0"/>
              </a:spcAft>
              <a:buClr>
                <a:schemeClr val="dk1"/>
              </a:buClr>
              <a:buSzPts val="2800"/>
              <a:buNone/>
            </a:pPr>
            <a:r>
              <a:t/>
            </a:r>
            <a:endParaRPr/>
          </a:p>
          <a:p>
            <a:pPr indent="0" lvl="0" marL="228600" rtl="0" algn="l">
              <a:lnSpc>
                <a:spcPct val="90000"/>
              </a:lnSpc>
              <a:spcBef>
                <a:spcPts val="1000"/>
              </a:spcBef>
              <a:spcAft>
                <a:spcPts val="0"/>
              </a:spcAft>
              <a:buNone/>
            </a:pPr>
            <a:r>
              <a:rPr lang="en-US"/>
              <a:t>ALTER TABLE </a:t>
            </a:r>
            <a:r>
              <a:rPr i="1" lang="en-US"/>
              <a:t>table_name MODIFY </a:t>
            </a:r>
            <a:r>
              <a:rPr lang="en-US"/>
              <a:t> COLUMN </a:t>
            </a:r>
            <a:r>
              <a:rPr i="1" lang="en-US"/>
              <a:t>column_name datatype</a:t>
            </a:r>
            <a:r>
              <a:rPr lang="en-US"/>
              <a:t>;</a:t>
            </a:r>
            <a:endParaRPr/>
          </a:p>
          <a:p>
            <a:pPr indent="0" lvl="0" marL="228600" rtl="0" algn="l">
              <a:lnSpc>
                <a:spcPct val="90000"/>
              </a:lnSpc>
              <a:spcBef>
                <a:spcPts val="1000"/>
              </a:spcBef>
              <a:spcAft>
                <a:spcPts val="0"/>
              </a:spcAft>
              <a:buNone/>
            </a:pPr>
            <a:r>
              <a:t/>
            </a:r>
            <a:endParaRPr/>
          </a:p>
          <a:p>
            <a:pPr indent="-165100" lvl="0" marL="228600" rtl="0" algn="l">
              <a:lnSpc>
                <a:spcPct val="90000"/>
              </a:lnSpc>
              <a:spcBef>
                <a:spcPts val="1000"/>
              </a:spcBef>
              <a:spcAft>
                <a:spcPts val="0"/>
              </a:spcAft>
              <a:buSzPts val="1800"/>
              <a:buChar char="•"/>
            </a:pPr>
            <a:r>
              <a:rPr b="1" lang="en-US"/>
              <a:t>To rename table name:</a:t>
            </a:r>
            <a:endParaRPr b="1"/>
          </a:p>
          <a:p>
            <a:pPr indent="0" lvl="0" marL="228600" rtl="0" algn="l">
              <a:lnSpc>
                <a:spcPct val="90000"/>
              </a:lnSpc>
              <a:spcBef>
                <a:spcPts val="1000"/>
              </a:spcBef>
              <a:spcAft>
                <a:spcPts val="0"/>
              </a:spcAft>
              <a:buNone/>
            </a:pPr>
            <a:r>
              <a:rPr lang="en-US"/>
              <a:t>   </a:t>
            </a:r>
            <a:r>
              <a:rPr lang="en-US"/>
              <a:t>ALTER TABLE old_table_name RENAME to new_name;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Constraints</a:t>
            </a:r>
            <a:br>
              <a:rPr lang="en-US"/>
            </a:br>
            <a:endParaRPr/>
          </a:p>
        </p:txBody>
      </p:sp>
      <p:sp>
        <p:nvSpPr>
          <p:cNvPr id="230" name="Google Shape;23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SQL NOT NULL Constraint</a:t>
            </a:r>
            <a:endParaRPr/>
          </a:p>
          <a:p>
            <a:pPr indent="-228600" lvl="0" marL="228600" rtl="0" algn="l">
              <a:lnSpc>
                <a:spcPct val="90000"/>
              </a:lnSpc>
              <a:spcBef>
                <a:spcPts val="1000"/>
              </a:spcBef>
              <a:spcAft>
                <a:spcPts val="0"/>
              </a:spcAft>
              <a:buClr>
                <a:schemeClr val="dk1"/>
              </a:buClr>
              <a:buSzPct val="100000"/>
              <a:buChar char="•"/>
            </a:pPr>
            <a:r>
              <a:rPr lang="en-US"/>
              <a:t>By default, a column can hold NULL values.</a:t>
            </a:r>
            <a:endParaRPr/>
          </a:p>
          <a:p>
            <a:pPr indent="-228600" lvl="0" marL="228600" rtl="0" algn="l">
              <a:lnSpc>
                <a:spcPct val="90000"/>
              </a:lnSpc>
              <a:spcBef>
                <a:spcPts val="1000"/>
              </a:spcBef>
              <a:spcAft>
                <a:spcPts val="0"/>
              </a:spcAft>
              <a:buClr>
                <a:schemeClr val="dk1"/>
              </a:buClr>
              <a:buSzPct val="100000"/>
              <a:buChar char="•"/>
            </a:pPr>
            <a:r>
              <a:rPr lang="en-US"/>
              <a:t>The NOT NULL constraint enforces a column to NOT accept NULL values.</a:t>
            </a:r>
            <a:endParaRPr/>
          </a:p>
          <a:p>
            <a:pPr indent="-228600" lvl="0" marL="228600" rtl="0" algn="l">
              <a:lnSpc>
                <a:spcPct val="90000"/>
              </a:lnSpc>
              <a:spcBef>
                <a:spcPts val="1000"/>
              </a:spcBef>
              <a:spcAft>
                <a:spcPts val="0"/>
              </a:spcAft>
              <a:buClr>
                <a:schemeClr val="dk1"/>
              </a:buClr>
              <a:buSzPct val="100000"/>
              <a:buChar char="•"/>
            </a:pPr>
            <a:r>
              <a:rPr lang="en-US"/>
              <a:t>Example</a:t>
            </a:r>
            <a:endParaRPr/>
          </a:p>
          <a:p>
            <a:pPr indent="-228600" lvl="0" marL="228600" rtl="0" algn="l">
              <a:lnSpc>
                <a:spcPct val="90000"/>
              </a:lnSpc>
              <a:spcBef>
                <a:spcPts val="1000"/>
              </a:spcBef>
              <a:spcAft>
                <a:spcPts val="0"/>
              </a:spcAft>
              <a:buClr>
                <a:schemeClr val="dk1"/>
              </a:buClr>
              <a:buSzPct val="100000"/>
              <a:buChar char="•"/>
            </a:pPr>
            <a:r>
              <a:rPr lang="en-US"/>
              <a:t>CREATE TABLE Persons (</a:t>
            </a:r>
            <a:br>
              <a:rPr lang="en-US"/>
            </a:br>
            <a:r>
              <a:rPr lang="en-US"/>
              <a:t>    ID int NOT NULL,</a:t>
            </a:r>
            <a:br>
              <a:rPr lang="en-US"/>
            </a:br>
            <a:r>
              <a:rPr lang="en-US"/>
              <a:t>    LastName varchar(255) NOT NULL,</a:t>
            </a:r>
            <a:br>
              <a:rPr lang="en-US"/>
            </a:br>
            <a:r>
              <a:rPr lang="en-US"/>
              <a:t>    FirstName varchar(255) NOT NULL,</a:t>
            </a:r>
            <a:br>
              <a:rPr lang="en-US"/>
            </a:br>
            <a:r>
              <a:rPr lang="en-US"/>
              <a:t>    Age int</a:t>
            </a:r>
            <a:br>
              <a:rPr lang="en-US"/>
            </a:br>
            <a:r>
              <a:rPr lang="en-US"/>
              <a:t>);</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UNIQUE Constraint</a:t>
            </a:r>
            <a:br>
              <a:rPr lang="en-US"/>
            </a:br>
            <a:endParaRPr/>
          </a:p>
        </p:txBody>
      </p:sp>
      <p:sp>
        <p:nvSpPr>
          <p:cNvPr id="236" name="Google Shape;23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UNIQUE Constraint</a:t>
            </a:r>
            <a:endParaRPr/>
          </a:p>
          <a:p>
            <a:pPr indent="-228600" lvl="0" marL="228600" rtl="0" algn="l">
              <a:lnSpc>
                <a:spcPct val="90000"/>
              </a:lnSpc>
              <a:spcBef>
                <a:spcPts val="1000"/>
              </a:spcBef>
              <a:spcAft>
                <a:spcPts val="0"/>
              </a:spcAft>
              <a:buClr>
                <a:schemeClr val="dk1"/>
              </a:buClr>
              <a:buSzPts val="2800"/>
              <a:buChar char="•"/>
            </a:pPr>
            <a:r>
              <a:rPr lang="en-US"/>
              <a:t>The UNIQUE constraint ensures that all values in a column are different.</a:t>
            </a:r>
            <a:endParaRPr/>
          </a:p>
          <a:p>
            <a:pPr indent="-228600" lvl="0" marL="228600" rtl="0" algn="l">
              <a:lnSpc>
                <a:spcPct val="90000"/>
              </a:lnSpc>
              <a:spcBef>
                <a:spcPts val="1000"/>
              </a:spcBef>
              <a:spcAft>
                <a:spcPts val="0"/>
              </a:spcAft>
              <a:buClr>
                <a:schemeClr val="dk1"/>
              </a:buClr>
              <a:buSzPts val="2800"/>
              <a:buChar char="•"/>
            </a:pPr>
            <a:r>
              <a:rPr lang="en-US"/>
              <a:t>CREATE TABLE Persons (</a:t>
            </a:r>
            <a:br>
              <a:rPr lang="en-US"/>
            </a:br>
            <a:r>
              <a:rPr lang="en-US"/>
              <a:t>    ID int NOT NULL,</a:t>
            </a:r>
            <a:br>
              <a:rPr lang="en-US"/>
            </a:br>
            <a:r>
              <a:rPr lang="en-US"/>
              <a:t>    LastName varchar(255) NOT NULL,</a:t>
            </a:r>
            <a:br>
              <a:rPr lang="en-US"/>
            </a:br>
            <a:r>
              <a:rPr lang="en-US"/>
              <a:t>    FirstName varchar(255),</a:t>
            </a:r>
            <a:br>
              <a:rPr lang="en-US"/>
            </a:br>
            <a:r>
              <a:rPr lang="en-US"/>
              <a:t>    Age int,</a:t>
            </a:r>
            <a:br>
              <a:rPr lang="en-US"/>
            </a:br>
            <a:r>
              <a:rPr lang="en-US"/>
              <a:t>    UNIQUE (ID)</a:t>
            </a:r>
            <a:br>
              <a:rPr lang="en-US"/>
            </a:b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PRIMARY KEY Constraint</a:t>
            </a:r>
            <a:br>
              <a:rPr lang="en-US"/>
            </a:br>
            <a:endParaRPr/>
          </a:p>
        </p:txBody>
      </p:sp>
      <p:sp>
        <p:nvSpPr>
          <p:cNvPr id="242" name="Google Shape;24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PRIMARY KEY Constraint</a:t>
            </a:r>
            <a:endParaRPr/>
          </a:p>
          <a:p>
            <a:pPr indent="-228600" lvl="0" marL="228600" rtl="0" algn="l">
              <a:lnSpc>
                <a:spcPct val="90000"/>
              </a:lnSpc>
              <a:spcBef>
                <a:spcPts val="1000"/>
              </a:spcBef>
              <a:spcAft>
                <a:spcPts val="0"/>
              </a:spcAft>
              <a:buClr>
                <a:schemeClr val="dk1"/>
              </a:buClr>
              <a:buSzPts val="2800"/>
              <a:buChar char="•"/>
            </a:pPr>
            <a:r>
              <a:rPr lang="en-US"/>
              <a:t>The PRIMARY KEY constraint uniquely identifies each record in a table.</a:t>
            </a:r>
            <a:endParaRPr/>
          </a:p>
          <a:p>
            <a:pPr indent="-228600" lvl="0" marL="228600" rtl="0" algn="l">
              <a:lnSpc>
                <a:spcPct val="90000"/>
              </a:lnSpc>
              <a:spcBef>
                <a:spcPts val="1000"/>
              </a:spcBef>
              <a:spcAft>
                <a:spcPts val="0"/>
              </a:spcAft>
              <a:buClr>
                <a:schemeClr val="dk1"/>
              </a:buClr>
              <a:buSzPts val="2800"/>
              <a:buChar char="•"/>
            </a:pPr>
            <a:r>
              <a:rPr lang="en-US"/>
              <a:t>Primary keys must contain UNIQUE values, and cannot contain NULL values.</a:t>
            </a:r>
            <a:endParaRPr/>
          </a:p>
          <a:p>
            <a:pPr indent="-228600" lvl="0" marL="228600" rtl="0" algn="l">
              <a:lnSpc>
                <a:spcPct val="90000"/>
              </a:lnSpc>
              <a:spcBef>
                <a:spcPts val="1000"/>
              </a:spcBef>
              <a:spcAft>
                <a:spcPts val="0"/>
              </a:spcAft>
              <a:buClr>
                <a:schemeClr val="dk1"/>
              </a:buClr>
              <a:buSzPts val="2800"/>
              <a:buChar char="•"/>
            </a:pPr>
            <a:r>
              <a:rPr lang="en-US"/>
              <a:t>A table can have only ONE primary key; and in the table, this primary key can consist of single or multiple columns (fields).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8" name="Google Shape;24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CREATE TABLE Persons (</a:t>
            </a:r>
            <a:br>
              <a:rPr lang="en-US"/>
            </a:br>
            <a:r>
              <a:rPr lang="en-US"/>
              <a:t>    ID int NOT NULL ,</a:t>
            </a:r>
            <a:br>
              <a:rPr lang="en-US"/>
            </a:br>
            <a:r>
              <a:rPr lang="en-US"/>
              <a:t>    LastName varchar(255) NOT NULL,</a:t>
            </a:r>
            <a:br>
              <a:rPr lang="en-US"/>
            </a:br>
            <a:r>
              <a:rPr lang="en-US"/>
              <a:t>    FirstName varchar(255),</a:t>
            </a:r>
            <a:br>
              <a:rPr lang="en-US"/>
            </a:br>
            <a:r>
              <a:rPr lang="en-US"/>
              <a:t>    Age int,</a:t>
            </a:r>
            <a:br>
              <a:rPr lang="en-US"/>
            </a:br>
            <a:r>
              <a:rPr lang="en-US"/>
              <a:t>    PRIMARY KEY (ID)</a:t>
            </a:r>
            <a:br>
              <a:rPr lang="en-US"/>
            </a:br>
            <a:r>
              <a:rPr lang="en-US"/>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FOREIGN KEY Constraint</a:t>
            </a:r>
            <a:br>
              <a:rPr lang="en-US"/>
            </a:br>
            <a:endParaRPr/>
          </a:p>
        </p:txBody>
      </p:sp>
      <p:sp>
        <p:nvSpPr>
          <p:cNvPr id="254" name="Google Shape;25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FOREIGN KEY Constraint</a:t>
            </a:r>
            <a:endParaRPr/>
          </a:p>
          <a:p>
            <a:pPr indent="-228600" lvl="0" marL="228600" rtl="0" algn="l">
              <a:lnSpc>
                <a:spcPct val="90000"/>
              </a:lnSpc>
              <a:spcBef>
                <a:spcPts val="1000"/>
              </a:spcBef>
              <a:spcAft>
                <a:spcPts val="0"/>
              </a:spcAft>
              <a:buClr>
                <a:schemeClr val="dk1"/>
              </a:buClr>
              <a:buSzPts val="2800"/>
              <a:buChar char="•"/>
            </a:pPr>
            <a:r>
              <a:rPr lang="en-US"/>
              <a:t>A FOREIGN KEY is a key used to link two tables together.</a:t>
            </a:r>
            <a:endParaRPr/>
          </a:p>
          <a:p>
            <a:pPr indent="-228600" lvl="0" marL="228600" rtl="0" algn="l">
              <a:lnSpc>
                <a:spcPct val="90000"/>
              </a:lnSpc>
              <a:spcBef>
                <a:spcPts val="1000"/>
              </a:spcBef>
              <a:spcAft>
                <a:spcPts val="0"/>
              </a:spcAft>
              <a:buClr>
                <a:schemeClr val="dk1"/>
              </a:buClr>
              <a:buSzPts val="2800"/>
              <a:buChar char="•"/>
            </a:pPr>
            <a:r>
              <a:rPr lang="en-US"/>
              <a:t>A FOREIGN KEY is a field (or collection of fields) in one table that refers to the PRIMARY KEY in another table.</a:t>
            </a:r>
            <a:endParaRPr/>
          </a:p>
          <a:p>
            <a:pPr indent="-228600" lvl="0" marL="228600" rtl="0" algn="l">
              <a:lnSpc>
                <a:spcPct val="90000"/>
              </a:lnSpc>
              <a:spcBef>
                <a:spcPts val="1000"/>
              </a:spcBef>
              <a:spcAft>
                <a:spcPts val="0"/>
              </a:spcAft>
              <a:buClr>
                <a:schemeClr val="dk1"/>
              </a:buClr>
              <a:buSzPts val="2800"/>
              <a:buChar char="•"/>
            </a:pPr>
            <a:r>
              <a:rPr lang="en-US"/>
              <a:t>The table containing the foreign key is called the child table, and the table containing the candidate key is called the referenced or parent table.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23e3c0e748_0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Clr>
                <a:schemeClr val="dk1"/>
              </a:buClr>
              <a:buSzPts val="1100"/>
              <a:buFont typeface="Arial"/>
              <a:buNone/>
            </a:pPr>
            <a:r>
              <a:rPr lang="en-US" sz="2400">
                <a:highlight>
                  <a:srgbClr val="FFFFFF"/>
                </a:highlight>
                <a:latin typeface="Arial"/>
                <a:ea typeface="Arial"/>
                <a:cs typeface="Arial"/>
                <a:sym typeface="Arial"/>
              </a:rPr>
              <a:t>What is a Database Table?</a:t>
            </a:r>
            <a:endParaRPr/>
          </a:p>
        </p:txBody>
      </p:sp>
      <p:sp>
        <p:nvSpPr>
          <p:cNvPr id="97" name="Google Shape;97;g223e3c0e748_0_2"/>
          <p:cNvSpPr txBox="1"/>
          <p:nvPr>
            <p:ph idx="1" type="body"/>
          </p:nvPr>
        </p:nvSpPr>
        <p:spPr>
          <a:xfrm>
            <a:off x="838200" y="1825625"/>
            <a:ext cx="10515600" cy="48885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800"/>
              </a:spcBef>
              <a:spcAft>
                <a:spcPts val="0"/>
              </a:spcAft>
              <a:buClr>
                <a:schemeClr val="dk1"/>
              </a:buClr>
              <a:buSzPct val="45833"/>
              <a:buFont typeface="Arial"/>
              <a:buNone/>
            </a:pPr>
            <a:r>
              <a:t/>
            </a:r>
            <a:endParaRPr sz="2400">
              <a:highlight>
                <a:srgbClr val="FFFFFF"/>
              </a:highlight>
              <a:latin typeface="Arial"/>
              <a:ea typeface="Arial"/>
              <a:cs typeface="Arial"/>
              <a:sym typeface="Arial"/>
            </a:endParaRPr>
          </a:p>
          <a:p>
            <a:pPr indent="-319643" lvl="0" marL="457200" rtl="0" algn="l">
              <a:lnSpc>
                <a:spcPct val="115000"/>
              </a:lnSpc>
              <a:spcBef>
                <a:spcPts val="1400"/>
              </a:spcBef>
              <a:spcAft>
                <a:spcPts val="0"/>
              </a:spcAft>
              <a:buSzPct val="100000"/>
              <a:buFont typeface="Verdana"/>
              <a:buChar char="●"/>
            </a:pPr>
            <a:r>
              <a:rPr lang="en-US" sz="1550">
                <a:highlight>
                  <a:srgbClr val="FFFFFF"/>
                </a:highlight>
                <a:latin typeface="Verdana"/>
                <a:ea typeface="Verdana"/>
                <a:cs typeface="Verdana"/>
                <a:sym typeface="Verdana"/>
              </a:rPr>
              <a:t>A table is a collection of related data entries, and it consists of columns and rows.</a:t>
            </a:r>
            <a:endParaRPr sz="1550">
              <a:highlight>
                <a:srgbClr val="FFFFFF"/>
              </a:highlight>
              <a:latin typeface="Verdana"/>
              <a:ea typeface="Verdana"/>
              <a:cs typeface="Verdana"/>
              <a:sym typeface="Verdana"/>
            </a:endParaRPr>
          </a:p>
          <a:p>
            <a:pPr indent="-319643" lvl="0" marL="457200" rtl="0" algn="l">
              <a:lnSpc>
                <a:spcPct val="115000"/>
              </a:lnSpc>
              <a:spcBef>
                <a:spcPts val="0"/>
              </a:spcBef>
              <a:spcAft>
                <a:spcPts val="0"/>
              </a:spcAft>
              <a:buSzPct val="100000"/>
              <a:buFont typeface="Verdana"/>
              <a:buChar char="●"/>
            </a:pPr>
            <a:r>
              <a:rPr lang="en-US" sz="1550">
                <a:highlight>
                  <a:srgbClr val="FFFFFF"/>
                </a:highlight>
                <a:latin typeface="Verdana"/>
                <a:ea typeface="Verdana"/>
                <a:cs typeface="Verdana"/>
                <a:sym typeface="Verdana"/>
              </a:rPr>
              <a:t>A column holds specific information about every record in the table.</a:t>
            </a:r>
            <a:endParaRPr sz="1550">
              <a:highlight>
                <a:srgbClr val="FFFFFF"/>
              </a:highlight>
              <a:latin typeface="Verdana"/>
              <a:ea typeface="Verdana"/>
              <a:cs typeface="Verdana"/>
              <a:sym typeface="Verdana"/>
            </a:endParaRPr>
          </a:p>
          <a:p>
            <a:pPr indent="-319643" lvl="0" marL="457200" rtl="0" algn="l">
              <a:lnSpc>
                <a:spcPct val="115000"/>
              </a:lnSpc>
              <a:spcBef>
                <a:spcPts val="0"/>
              </a:spcBef>
              <a:spcAft>
                <a:spcPts val="0"/>
              </a:spcAft>
              <a:buSzPct val="100000"/>
              <a:buFont typeface="Verdana"/>
              <a:buChar char="●"/>
            </a:pPr>
            <a:r>
              <a:rPr lang="en-US" sz="1550">
                <a:highlight>
                  <a:srgbClr val="FFFFFF"/>
                </a:highlight>
                <a:latin typeface="Verdana"/>
                <a:ea typeface="Verdana"/>
                <a:cs typeface="Verdana"/>
                <a:sym typeface="Verdana"/>
              </a:rPr>
              <a:t>A record (or row) is each individual entry that exists in a table.</a:t>
            </a:r>
            <a:endParaRPr sz="1550">
              <a:highlight>
                <a:srgbClr val="FFFFFF"/>
              </a:highlight>
              <a:latin typeface="Verdana"/>
              <a:ea typeface="Verdana"/>
              <a:cs typeface="Verdana"/>
              <a:sym typeface="Verdana"/>
            </a:endParaRPr>
          </a:p>
          <a:p>
            <a:pPr indent="-319643" lvl="0" marL="457200" rtl="0" algn="l">
              <a:lnSpc>
                <a:spcPct val="115000"/>
              </a:lnSpc>
              <a:spcBef>
                <a:spcPts val="0"/>
              </a:spcBef>
              <a:spcAft>
                <a:spcPts val="0"/>
              </a:spcAft>
              <a:buSzPct val="100000"/>
              <a:buFont typeface="Verdana"/>
              <a:buChar char="●"/>
            </a:pPr>
            <a:r>
              <a:rPr lang="en-US" sz="1550">
                <a:highlight>
                  <a:srgbClr val="FFFFFF"/>
                </a:highlight>
                <a:latin typeface="Verdana"/>
                <a:ea typeface="Verdana"/>
                <a:cs typeface="Verdana"/>
                <a:sym typeface="Verdana"/>
              </a:rPr>
              <a:t>Look at a selection from the Northwind "Customers" table:</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US" sz="2400">
                <a:highlight>
                  <a:srgbClr val="FFFFFF"/>
                </a:highlight>
                <a:latin typeface="Arial"/>
                <a:ea typeface="Arial"/>
                <a:cs typeface="Arial"/>
                <a:sym typeface="Arial"/>
              </a:rPr>
              <a:t>What is a Relational Database?</a:t>
            </a:r>
            <a:endParaRPr sz="2400">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rPr lang="en-US" sz="1650">
                <a:highlight>
                  <a:srgbClr val="FFFFFF"/>
                </a:highlight>
                <a:latin typeface="Verdana"/>
                <a:ea typeface="Verdana"/>
                <a:cs typeface="Verdana"/>
                <a:sym typeface="Verdana"/>
              </a:rPr>
              <a:t>A relational database defines database relationships in the form of tables. The tables are related to each other - based on data common to each.</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45833"/>
              <a:buFont typeface="Arial"/>
              <a:buNone/>
            </a:pPr>
            <a:r>
              <a:rPr lang="en-US" sz="2400">
                <a:highlight>
                  <a:srgbClr val="FFFFFF"/>
                </a:highlight>
                <a:latin typeface="Arial"/>
                <a:ea typeface="Arial"/>
                <a:cs typeface="Arial"/>
                <a:sym typeface="Arial"/>
              </a:rPr>
              <a:t>What is SQL?</a:t>
            </a:r>
            <a:endParaRPr sz="2400">
              <a:highlight>
                <a:srgbClr val="FFFFFF"/>
              </a:highlight>
              <a:latin typeface="Arial"/>
              <a:ea typeface="Arial"/>
              <a:cs typeface="Arial"/>
              <a:sym typeface="Arial"/>
            </a:endParaRPr>
          </a:p>
          <a:p>
            <a:pPr indent="-308848" lvl="0" marL="457200" rtl="0" algn="l">
              <a:lnSpc>
                <a:spcPct val="115000"/>
              </a:lnSpc>
              <a:spcBef>
                <a:spcPts val="1400"/>
              </a:spcBef>
              <a:spcAft>
                <a:spcPts val="0"/>
              </a:spcAft>
              <a:buSzPct val="100000"/>
              <a:buFont typeface="Verdana"/>
              <a:buChar char="●"/>
            </a:pPr>
            <a:r>
              <a:rPr lang="en-US" sz="1366">
                <a:highlight>
                  <a:srgbClr val="FFFFFF"/>
                </a:highlight>
                <a:latin typeface="Verdana"/>
                <a:ea typeface="Verdana"/>
                <a:cs typeface="Verdana"/>
                <a:sym typeface="Verdana"/>
              </a:rPr>
              <a:t>SQL is the standard language for dealing with Relational Databases.</a:t>
            </a:r>
            <a:endParaRPr sz="1366">
              <a:highlight>
                <a:srgbClr val="FFFFFF"/>
              </a:highlight>
              <a:latin typeface="Verdana"/>
              <a:ea typeface="Verdana"/>
              <a:cs typeface="Verdana"/>
              <a:sym typeface="Verdana"/>
            </a:endParaRPr>
          </a:p>
          <a:p>
            <a:pPr indent="-308848" lvl="0" marL="457200" rtl="0" algn="l">
              <a:lnSpc>
                <a:spcPct val="115000"/>
              </a:lnSpc>
              <a:spcBef>
                <a:spcPts val="0"/>
              </a:spcBef>
              <a:spcAft>
                <a:spcPts val="0"/>
              </a:spcAft>
              <a:buSzPct val="100000"/>
              <a:buFont typeface="Verdana"/>
              <a:buChar char="●"/>
            </a:pPr>
            <a:r>
              <a:rPr lang="en-US" sz="1366">
                <a:highlight>
                  <a:srgbClr val="FFFFFF"/>
                </a:highlight>
                <a:latin typeface="Verdana"/>
                <a:ea typeface="Verdana"/>
                <a:cs typeface="Verdana"/>
                <a:sym typeface="Verdana"/>
              </a:rPr>
              <a:t>SQL is used to insert, search, update, and delete database records.</a:t>
            </a:r>
            <a:endParaRPr sz="1366">
              <a:highlight>
                <a:srgbClr val="FFFFFF"/>
              </a:highlight>
              <a:latin typeface="Verdana"/>
              <a:ea typeface="Verdana"/>
              <a:cs typeface="Verdana"/>
              <a:sym typeface="Verdana"/>
            </a:endParaRPr>
          </a:p>
          <a:p>
            <a:pPr indent="-315197" lvl="0" marL="457200" rtl="0" algn="l">
              <a:lnSpc>
                <a:spcPct val="115000"/>
              </a:lnSpc>
              <a:spcBef>
                <a:spcPts val="0"/>
              </a:spcBef>
              <a:spcAft>
                <a:spcPts val="0"/>
              </a:spcAft>
              <a:buSzPct val="100000"/>
              <a:buFont typeface="Verdana"/>
              <a:buChar char="●"/>
            </a:pPr>
            <a:r>
              <a:rPr lang="en-US" sz="1474">
                <a:highlight>
                  <a:srgbClr val="FFFFFF"/>
                </a:highlight>
                <a:latin typeface="Verdana"/>
                <a:ea typeface="Verdana"/>
                <a:cs typeface="Verdana"/>
                <a:sym typeface="Verdana"/>
              </a:rPr>
              <a:t>SQL stands for Structured Query Language</a:t>
            </a:r>
            <a:endParaRPr sz="1474">
              <a:highlight>
                <a:srgbClr val="FFFFFF"/>
              </a:highlight>
              <a:latin typeface="Verdana"/>
              <a:ea typeface="Verdana"/>
              <a:cs typeface="Verdana"/>
              <a:sym typeface="Verdana"/>
            </a:endParaRPr>
          </a:p>
          <a:p>
            <a:pPr indent="-315197" lvl="0" marL="457200" rtl="0" algn="l">
              <a:lnSpc>
                <a:spcPct val="115000"/>
              </a:lnSpc>
              <a:spcBef>
                <a:spcPts val="0"/>
              </a:spcBef>
              <a:spcAft>
                <a:spcPts val="0"/>
              </a:spcAft>
              <a:buSzPct val="100000"/>
              <a:buFont typeface="Verdana"/>
              <a:buChar char="●"/>
            </a:pPr>
            <a:r>
              <a:rPr lang="en-US" sz="1474">
                <a:highlight>
                  <a:srgbClr val="FFFFFF"/>
                </a:highlight>
                <a:latin typeface="Verdana"/>
                <a:ea typeface="Verdana"/>
                <a:cs typeface="Verdana"/>
                <a:sym typeface="Verdana"/>
              </a:rPr>
              <a:t>SQL lets you access and manipulate databases</a:t>
            </a:r>
            <a:endParaRPr sz="1474">
              <a:highlight>
                <a:srgbClr val="FFFFFF"/>
              </a:highlight>
              <a:latin typeface="Verdana"/>
              <a:ea typeface="Verdana"/>
              <a:cs typeface="Verdana"/>
              <a:sym typeface="Verdana"/>
            </a:endParaRPr>
          </a:p>
          <a:p>
            <a:pPr indent="-315197" lvl="0" marL="457200" rtl="0" algn="l">
              <a:lnSpc>
                <a:spcPct val="115000"/>
              </a:lnSpc>
              <a:spcBef>
                <a:spcPts val="0"/>
              </a:spcBef>
              <a:spcAft>
                <a:spcPts val="0"/>
              </a:spcAft>
              <a:buSzPct val="100000"/>
              <a:buFont typeface="Verdana"/>
              <a:buChar char="●"/>
            </a:pPr>
            <a:r>
              <a:rPr lang="en-US" sz="1474">
                <a:highlight>
                  <a:srgbClr val="FFFFFF"/>
                </a:highlight>
                <a:latin typeface="Verdana"/>
                <a:ea typeface="Verdana"/>
                <a:cs typeface="Verdana"/>
                <a:sym typeface="Verdana"/>
              </a:rPr>
              <a:t>SQL became a standard of the American National Standards Institute (ANSI) in 1986, and of the International Organization for Standardization (ISO) in 1987</a:t>
            </a:r>
            <a:endParaRPr sz="1474">
              <a:highlight>
                <a:srgbClr val="FFFFFF"/>
              </a:highlight>
              <a:latin typeface="Verdana"/>
              <a:ea typeface="Verdana"/>
              <a:cs typeface="Verdana"/>
              <a:sym typeface="Verdana"/>
            </a:endParaRPr>
          </a:p>
          <a:p>
            <a:pPr indent="0" lvl="0" marL="0" rtl="0" algn="l">
              <a:spcBef>
                <a:spcPts val="11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260" name="Google Shape;260;p23"/>
          <p:cNvGraphicFramePr/>
          <p:nvPr/>
        </p:nvGraphicFramePr>
        <p:xfrm>
          <a:off x="1482097" y="2001451"/>
          <a:ext cx="3000000" cy="3000000"/>
        </p:xfrm>
        <a:graphic>
          <a:graphicData uri="http://schemas.openxmlformats.org/drawingml/2006/table">
            <a:tbl>
              <a:tblPr>
                <a:noFill/>
                <a:tableStyleId>{CB0F6110-61C8-4E50-BE33-6F74773B57DD}</a:tableStyleId>
              </a:tblPr>
              <a:tblGrid>
                <a:gridCol w="1938525"/>
                <a:gridCol w="1938525"/>
                <a:gridCol w="1938525"/>
                <a:gridCol w="1938525"/>
              </a:tblGrid>
              <a:tr h="228600">
                <a:tc>
                  <a:txBody>
                    <a:bodyPr/>
                    <a:lstStyle/>
                    <a:p>
                      <a:pPr indent="0" lvl="0" marL="0" marR="0" rtl="0" algn="l">
                        <a:spcBef>
                          <a:spcPts val="0"/>
                        </a:spcBef>
                        <a:spcAft>
                          <a:spcPts val="0"/>
                        </a:spcAft>
                        <a:buNone/>
                      </a:pPr>
                      <a:r>
                        <a:rPr lang="en-US" sz="1800" u="none" cap="none" strike="noStrike"/>
                        <a:t>PersonID</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LastName</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FirstName</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Age</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u="none" cap="none" strike="noStrike"/>
                        <a:t>1</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Hansen</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Ola</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30</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228600">
                <a:tc>
                  <a:txBody>
                    <a:bodyPr/>
                    <a:lstStyle/>
                    <a:p>
                      <a:pPr indent="0" lvl="0" marL="0" marR="0" rtl="0" algn="l">
                        <a:spcBef>
                          <a:spcPts val="0"/>
                        </a:spcBef>
                        <a:spcAft>
                          <a:spcPts val="0"/>
                        </a:spcAft>
                        <a:buNone/>
                      </a:pPr>
                      <a:r>
                        <a:rPr lang="en-US" sz="1800" u="none" cap="none" strike="noStrike"/>
                        <a:t>2</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Svendson</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Tove</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23</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u="none" cap="none" strike="noStrike"/>
                        <a:t>3</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Pettersen</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Kari</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20</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bl>
          </a:graphicData>
        </a:graphic>
      </p:graphicFrame>
      <p:graphicFrame>
        <p:nvGraphicFramePr>
          <p:cNvPr id="261" name="Google Shape;261;p23"/>
          <p:cNvGraphicFramePr/>
          <p:nvPr/>
        </p:nvGraphicFramePr>
        <p:xfrm>
          <a:off x="3296338" y="3965487"/>
          <a:ext cx="3000000" cy="3000000"/>
        </p:xfrm>
        <a:graphic>
          <a:graphicData uri="http://schemas.openxmlformats.org/drawingml/2006/table">
            <a:tbl>
              <a:tblPr>
                <a:noFill/>
                <a:tableStyleId>{CB0F6110-61C8-4E50-BE33-6F74773B57DD}</a:tableStyleId>
              </a:tblPr>
              <a:tblGrid>
                <a:gridCol w="1292350"/>
                <a:gridCol w="1292350"/>
                <a:gridCol w="1292350"/>
              </a:tblGrid>
              <a:tr h="228600">
                <a:tc>
                  <a:txBody>
                    <a:bodyPr/>
                    <a:lstStyle/>
                    <a:p>
                      <a:pPr indent="0" lvl="0" marL="0" marR="0" rtl="0" algn="l">
                        <a:spcBef>
                          <a:spcPts val="0"/>
                        </a:spcBef>
                        <a:spcAft>
                          <a:spcPts val="0"/>
                        </a:spcAft>
                        <a:buNone/>
                      </a:pPr>
                      <a:r>
                        <a:rPr lang="en-US" sz="1800" u="none" cap="none" strike="noStrike"/>
                        <a:t>OrderID</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OrderNumber</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myperson</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u="none" cap="none" strike="noStrike"/>
                        <a:t>1</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77895</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3</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228600">
                <a:tc>
                  <a:txBody>
                    <a:bodyPr/>
                    <a:lstStyle/>
                    <a:p>
                      <a:pPr indent="0" lvl="0" marL="0" marR="0" rtl="0" algn="l">
                        <a:spcBef>
                          <a:spcPts val="0"/>
                        </a:spcBef>
                        <a:spcAft>
                          <a:spcPts val="0"/>
                        </a:spcAft>
                        <a:buNone/>
                      </a:pPr>
                      <a:r>
                        <a:rPr lang="en-US" sz="1800" u="none" cap="none" strike="noStrike"/>
                        <a:t>2</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44678</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3</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u="none" cap="none" strike="noStrike"/>
                        <a:t>3</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22456</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800" u="none" cap="none" strike="noStrike"/>
                        <a:t>2</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228600">
                <a:tc>
                  <a:txBody>
                    <a:bodyPr/>
                    <a:lstStyle/>
                    <a:p>
                      <a:pPr indent="0" lvl="0" marL="0" marR="0" rtl="0" algn="l">
                        <a:spcBef>
                          <a:spcPts val="0"/>
                        </a:spcBef>
                        <a:spcAft>
                          <a:spcPts val="0"/>
                        </a:spcAft>
                        <a:buNone/>
                      </a:pPr>
                      <a:r>
                        <a:rPr lang="en-US" sz="1800" u="none" cap="none" strike="noStrike"/>
                        <a:t>4</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24562</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1</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7" name="Google Shape;26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CREATE TABLE Orders (</a:t>
            </a:r>
            <a:br>
              <a:rPr lang="en-US"/>
            </a:br>
            <a:r>
              <a:rPr lang="en-US"/>
              <a:t>    OrderID int NOT NULL,</a:t>
            </a:r>
            <a:br>
              <a:rPr lang="en-US"/>
            </a:br>
            <a:r>
              <a:rPr lang="en-US"/>
              <a:t>    OrderNumber int NOT NULL,</a:t>
            </a:r>
            <a:br>
              <a:rPr lang="en-US"/>
            </a:br>
            <a:r>
              <a:rPr lang="en-US"/>
              <a:t>    </a:t>
            </a:r>
            <a:r>
              <a:rPr lang="en-US"/>
              <a:t>myperson</a:t>
            </a:r>
            <a:r>
              <a:rPr lang="en-US"/>
              <a:t> int,</a:t>
            </a:r>
            <a:br>
              <a:rPr lang="en-US"/>
            </a:br>
            <a:r>
              <a:rPr lang="en-US"/>
              <a:t>    PRIMARY KEY (OrderID),</a:t>
            </a:r>
            <a:br>
              <a:rPr lang="en-US"/>
            </a:br>
            <a:r>
              <a:rPr lang="en-US"/>
              <a:t>    FOREIGN KEY (</a:t>
            </a:r>
            <a:r>
              <a:rPr lang="en-US"/>
              <a:t>myperson </a:t>
            </a:r>
            <a:r>
              <a:rPr lang="en-US"/>
              <a:t>) REFERENCES Persons(PersonID)</a:t>
            </a:r>
            <a:br>
              <a:rPr lang="en-US"/>
            </a:b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SQL DEFAULT Constraint</a:t>
            </a:r>
            <a:br>
              <a:rPr lang="en-US"/>
            </a:br>
            <a:br>
              <a:rPr lang="en-US"/>
            </a:br>
            <a:endParaRPr/>
          </a:p>
        </p:txBody>
      </p:sp>
      <p:sp>
        <p:nvSpPr>
          <p:cNvPr id="273" name="Google Shape;27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DEFAULT Constraint</a:t>
            </a:r>
            <a:endParaRPr/>
          </a:p>
          <a:p>
            <a:pPr indent="-228600" lvl="0" marL="228600" rtl="0" algn="l">
              <a:lnSpc>
                <a:spcPct val="90000"/>
              </a:lnSpc>
              <a:spcBef>
                <a:spcPts val="1000"/>
              </a:spcBef>
              <a:spcAft>
                <a:spcPts val="0"/>
              </a:spcAft>
              <a:buClr>
                <a:schemeClr val="dk1"/>
              </a:buClr>
              <a:buSzPts val="2800"/>
              <a:buChar char="•"/>
            </a:pPr>
            <a:r>
              <a:rPr lang="en-US"/>
              <a:t>The DEFAULT constraint is used to provide a default value for a column.</a:t>
            </a:r>
            <a:endParaRPr/>
          </a:p>
          <a:p>
            <a:pPr indent="-228600" lvl="0" marL="228600" rtl="0" algn="l">
              <a:lnSpc>
                <a:spcPct val="90000"/>
              </a:lnSpc>
              <a:spcBef>
                <a:spcPts val="1000"/>
              </a:spcBef>
              <a:spcAft>
                <a:spcPts val="0"/>
              </a:spcAft>
              <a:buClr>
                <a:schemeClr val="dk1"/>
              </a:buClr>
              <a:buSzPts val="2800"/>
              <a:buChar char="•"/>
            </a:pPr>
            <a:r>
              <a:rPr lang="en-US"/>
              <a:t>The default value will be added to all new records IF no other value is specified.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9" name="Google Shape;27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CREATE TABLE Persons (</a:t>
            </a:r>
            <a:br>
              <a:rPr lang="en-US"/>
            </a:br>
            <a:r>
              <a:rPr lang="en-US"/>
              <a:t>    ID int NOT NULL,</a:t>
            </a:r>
            <a:br>
              <a:rPr lang="en-US"/>
            </a:br>
            <a:r>
              <a:rPr lang="en-US"/>
              <a:t>    LastName varchar(255) NOT NULL,</a:t>
            </a:r>
            <a:br>
              <a:rPr lang="en-US"/>
            </a:br>
            <a:r>
              <a:rPr lang="en-US"/>
              <a:t>    FirstName varchar(255),</a:t>
            </a:r>
            <a:br>
              <a:rPr lang="en-US"/>
            </a:br>
            <a:r>
              <a:rPr lang="en-US"/>
              <a:t>    Age int,</a:t>
            </a:r>
            <a:br>
              <a:rPr lang="en-US"/>
            </a:br>
            <a:r>
              <a:rPr lang="en-US"/>
              <a:t>    City varchar(255) DEFAULT 'Sandnes'</a:t>
            </a:r>
            <a:br>
              <a:rPr lang="en-US"/>
            </a:br>
            <a:r>
              <a:rPr lang="en-US"/>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AUTO INCREMENT Field</a:t>
            </a:r>
            <a:br>
              <a:rPr lang="en-US"/>
            </a:br>
            <a:endParaRPr/>
          </a:p>
        </p:txBody>
      </p:sp>
      <p:sp>
        <p:nvSpPr>
          <p:cNvPr id="285" name="Google Shape;28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Auto-increment allows a unique number to be generated automatically when a new record is inserted into a table.</a:t>
            </a:r>
            <a:endParaRPr/>
          </a:p>
          <a:p>
            <a:pPr indent="-228600" lvl="0" marL="228600" rtl="0" algn="l">
              <a:lnSpc>
                <a:spcPct val="90000"/>
              </a:lnSpc>
              <a:spcBef>
                <a:spcPts val="1000"/>
              </a:spcBef>
              <a:spcAft>
                <a:spcPts val="0"/>
              </a:spcAft>
              <a:buClr>
                <a:schemeClr val="dk1"/>
              </a:buClr>
              <a:buSzPts val="2800"/>
              <a:buChar char="•"/>
            </a:pPr>
            <a:r>
              <a:rPr lang="en-US"/>
              <a:t>Often this is the primary key field that we would like to be created automatically every time a new record is inserted.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1" name="Google Shape;29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CREATE TABLE Persons (</a:t>
            </a:r>
            <a:br>
              <a:rPr lang="en-US"/>
            </a:br>
            <a:r>
              <a:rPr lang="en-US"/>
              <a:t>    Personid int NOT NULL AUTO_INCREMENT,</a:t>
            </a:r>
            <a:br>
              <a:rPr lang="en-US"/>
            </a:br>
            <a:r>
              <a:rPr lang="en-US"/>
              <a:t>    LastName varchar(255) NOT NULL,</a:t>
            </a:r>
            <a:br>
              <a:rPr lang="en-US"/>
            </a:br>
            <a:r>
              <a:rPr lang="en-US"/>
              <a:t>    FirstName varchar(255),</a:t>
            </a:r>
            <a:br>
              <a:rPr lang="en-US"/>
            </a:br>
            <a:r>
              <a:rPr lang="en-US"/>
              <a:t>    Age int,</a:t>
            </a:r>
            <a:br>
              <a:rPr lang="en-US"/>
            </a:br>
            <a:r>
              <a:rPr lang="en-US"/>
              <a:t>    PRIMARY KEY (Personid)</a:t>
            </a:r>
            <a:br>
              <a:rPr lang="en-US"/>
            </a:br>
            <a:r>
              <a:rPr lang="en-US"/>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SQL INSERT INTO Statement</a:t>
            </a:r>
            <a:endParaRPr/>
          </a:p>
        </p:txBody>
      </p:sp>
      <p:sp>
        <p:nvSpPr>
          <p:cNvPr id="297" name="Google Shape;29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15265" lvl="0" marL="228600" rtl="0" algn="l">
              <a:lnSpc>
                <a:spcPct val="90000"/>
              </a:lnSpc>
              <a:spcBef>
                <a:spcPts val="0"/>
              </a:spcBef>
              <a:spcAft>
                <a:spcPts val="0"/>
              </a:spcAft>
              <a:buClr>
                <a:schemeClr val="dk1"/>
              </a:buClr>
              <a:buSzPct val="100000"/>
              <a:buChar char="•"/>
            </a:pPr>
            <a:r>
              <a:rPr lang="en-US"/>
              <a:t>The INSERT INTO statement is used to insert new records in a table.</a:t>
            </a:r>
            <a:endParaRPr/>
          </a:p>
          <a:p>
            <a:pPr indent="-50800" lvl="0" marL="228600" rtl="0" algn="l">
              <a:lnSpc>
                <a:spcPct val="90000"/>
              </a:lnSpc>
              <a:spcBef>
                <a:spcPts val="1000"/>
              </a:spcBef>
              <a:spcAft>
                <a:spcPts val="0"/>
              </a:spcAft>
              <a:buClr>
                <a:schemeClr val="dk1"/>
              </a:buClr>
              <a:buSzPct val="100000"/>
              <a:buNone/>
            </a:pPr>
            <a:r>
              <a:t/>
            </a:r>
            <a:endParaRPr/>
          </a:p>
          <a:p>
            <a:pPr indent="-215265" lvl="0" marL="228600" rtl="0" algn="l">
              <a:lnSpc>
                <a:spcPct val="90000"/>
              </a:lnSpc>
              <a:spcBef>
                <a:spcPts val="1000"/>
              </a:spcBef>
              <a:spcAft>
                <a:spcPts val="0"/>
              </a:spcAft>
              <a:buClr>
                <a:schemeClr val="dk1"/>
              </a:buClr>
              <a:buSzPct val="100000"/>
              <a:buChar char="•"/>
            </a:pPr>
            <a:r>
              <a:rPr lang="en-US"/>
              <a:t>INSERT INTO </a:t>
            </a:r>
            <a:r>
              <a:rPr i="1" lang="en-US"/>
              <a:t>table_name</a:t>
            </a:r>
            <a:r>
              <a:rPr lang="en-US"/>
              <a:t> (</a:t>
            </a:r>
            <a:r>
              <a:rPr i="1" lang="en-US"/>
              <a:t>column1</a:t>
            </a:r>
            <a:r>
              <a:rPr lang="en-US"/>
              <a:t>,</a:t>
            </a:r>
            <a:r>
              <a:rPr i="1" lang="en-US"/>
              <a:t> column2</a:t>
            </a:r>
            <a:r>
              <a:rPr lang="en-US"/>
              <a:t>,</a:t>
            </a:r>
            <a:r>
              <a:rPr i="1" lang="en-US"/>
              <a:t> column3</a:t>
            </a:r>
            <a:r>
              <a:rPr lang="en-US"/>
              <a:t>, ...)</a:t>
            </a:r>
            <a:br>
              <a:rPr lang="en-US"/>
            </a:br>
            <a:r>
              <a:rPr lang="en-US"/>
              <a:t>VALUES (</a:t>
            </a:r>
            <a:r>
              <a:rPr i="1" lang="en-US"/>
              <a:t>value1</a:t>
            </a:r>
            <a:r>
              <a:rPr lang="en-US"/>
              <a:t>,</a:t>
            </a:r>
            <a:r>
              <a:rPr i="1" lang="en-US"/>
              <a:t> value2</a:t>
            </a:r>
            <a:r>
              <a:rPr lang="en-US"/>
              <a:t>,</a:t>
            </a:r>
            <a:r>
              <a:rPr i="1" lang="en-US"/>
              <a:t> value3</a:t>
            </a:r>
            <a:r>
              <a:rPr lang="en-US"/>
              <a:t>, ...);</a:t>
            </a:r>
            <a:endParaRPr/>
          </a:p>
          <a:p>
            <a:pPr indent="-50800" lvl="0" marL="228600" rtl="0" algn="l">
              <a:lnSpc>
                <a:spcPct val="90000"/>
              </a:lnSpc>
              <a:spcBef>
                <a:spcPts val="1000"/>
              </a:spcBef>
              <a:spcAft>
                <a:spcPts val="0"/>
              </a:spcAft>
              <a:buClr>
                <a:schemeClr val="dk1"/>
              </a:buClr>
              <a:buSzPct val="100000"/>
              <a:buNone/>
            </a:pPr>
            <a:r>
              <a:t/>
            </a:r>
            <a:endParaRPr/>
          </a:p>
          <a:p>
            <a:pPr indent="-215265" lvl="0" marL="228600" rtl="0" algn="l">
              <a:lnSpc>
                <a:spcPct val="90000"/>
              </a:lnSpc>
              <a:spcBef>
                <a:spcPts val="1000"/>
              </a:spcBef>
              <a:spcAft>
                <a:spcPts val="0"/>
              </a:spcAft>
              <a:buClr>
                <a:schemeClr val="dk1"/>
              </a:buClr>
              <a:buSzPct val="100000"/>
              <a:buChar char="•"/>
            </a:pPr>
            <a:r>
              <a:rPr lang="en-US"/>
              <a:t>INSERT INTO Customers (CustomerName, ContactName, Address, City, PostalCode, Country)</a:t>
            </a:r>
            <a:br>
              <a:rPr lang="en-US"/>
            </a:br>
            <a:r>
              <a:rPr lang="en-US"/>
              <a:t>VALUES ('Cardinal', 'Tom B. Erichsen', 'Skagen 21', 'Stavanger', '4006', 'Norway'),</a:t>
            </a:r>
            <a:endParaRPr/>
          </a:p>
          <a:p>
            <a:pPr indent="0" lvl="0" marL="228600" rtl="0" algn="l">
              <a:lnSpc>
                <a:spcPct val="90000"/>
              </a:lnSpc>
              <a:spcBef>
                <a:spcPts val="1000"/>
              </a:spcBef>
              <a:spcAft>
                <a:spcPts val="0"/>
              </a:spcAft>
              <a:buNone/>
            </a:pPr>
            <a:r>
              <a:rPr lang="en-US"/>
              <a:t>('Cardinal', 'Tom B. Erichsen', 'Skagen 21', 'Stavanger', '4006', 'Norway'),</a:t>
            </a:r>
            <a:endParaRPr/>
          </a:p>
          <a:p>
            <a:pPr indent="0" lvl="0" marL="228600" rtl="0" algn="l">
              <a:lnSpc>
                <a:spcPct val="90000"/>
              </a:lnSpc>
              <a:spcBef>
                <a:spcPts val="1000"/>
              </a:spcBef>
              <a:spcAft>
                <a:spcPts val="0"/>
              </a:spcAft>
              <a:buNone/>
            </a:pPr>
            <a:r>
              <a:rPr lang="en-US"/>
              <a:t>('Cardinal', 'Tom B. Erichsen', 'Skagen 21', 'Stavanger', '4006', 'Norway')</a:t>
            </a:r>
            <a:r>
              <a:rPr lang="en-US"/>
              <a:t>;</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SELECT Statement</a:t>
            </a:r>
            <a:br>
              <a:rPr lang="en-US"/>
            </a:br>
            <a:endParaRPr/>
          </a:p>
        </p:txBody>
      </p:sp>
      <p:sp>
        <p:nvSpPr>
          <p:cNvPr id="303" name="Google Shape;30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SELECT statement is used to select data from a database.</a:t>
            </a:r>
            <a:endParaRPr/>
          </a:p>
          <a:p>
            <a:pPr indent="-228600" lvl="0" marL="228600" rtl="0" algn="l">
              <a:lnSpc>
                <a:spcPct val="90000"/>
              </a:lnSpc>
              <a:spcBef>
                <a:spcPts val="1000"/>
              </a:spcBef>
              <a:spcAft>
                <a:spcPts val="0"/>
              </a:spcAft>
              <a:buClr>
                <a:schemeClr val="dk1"/>
              </a:buClr>
              <a:buSzPts val="2800"/>
              <a:buChar char="•"/>
            </a:pPr>
            <a:r>
              <a:rPr lang="en-US"/>
              <a:t>The data returned is stored in a result table, called the result-set.</a:t>
            </a:r>
            <a:endParaRPr/>
          </a:p>
          <a:p>
            <a:pPr indent="-228600" lvl="0" marL="228600" rtl="0" algn="l">
              <a:lnSpc>
                <a:spcPct val="90000"/>
              </a:lnSpc>
              <a:spcBef>
                <a:spcPts val="1000"/>
              </a:spcBef>
              <a:spcAft>
                <a:spcPts val="0"/>
              </a:spcAft>
              <a:buClr>
                <a:schemeClr val="dk1"/>
              </a:buClr>
              <a:buSzPts val="2800"/>
              <a:buChar char="•"/>
            </a:pPr>
            <a:r>
              <a:rPr lang="en-US"/>
              <a:t>SELECT Syntax</a:t>
            </a:r>
            <a:endParaRPr/>
          </a:p>
          <a:p>
            <a:pPr indent="-228600" lvl="0" marL="228600" rtl="0" algn="l">
              <a:lnSpc>
                <a:spcPct val="90000"/>
              </a:lnSpc>
              <a:spcBef>
                <a:spcPts val="1000"/>
              </a:spcBef>
              <a:spcAft>
                <a:spcPts val="0"/>
              </a:spcAft>
              <a:buClr>
                <a:schemeClr val="dk1"/>
              </a:buClr>
              <a:buSzPts val="2800"/>
              <a:buChar char="•"/>
            </a:pPr>
            <a:r>
              <a:rPr lang="en-US"/>
              <a:t>SELECT </a:t>
            </a:r>
            <a:r>
              <a:rPr i="1" lang="en-US"/>
              <a:t>column1</a:t>
            </a:r>
            <a:r>
              <a:rPr lang="en-US"/>
              <a:t>,</a:t>
            </a:r>
            <a:r>
              <a:rPr i="1" lang="en-US"/>
              <a:t> column2, ...</a:t>
            </a:r>
            <a:br>
              <a:rPr lang="en-US"/>
            </a:br>
            <a:r>
              <a:rPr lang="en-US"/>
              <a:t>FROM </a:t>
            </a:r>
            <a:r>
              <a:rPr i="1" lang="en-US"/>
              <a:t>table_name</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SELECT * FROM </a:t>
            </a:r>
            <a:r>
              <a:rPr i="1" lang="en-US"/>
              <a:t>table_name</a:t>
            </a:r>
            <a:r>
              <a:rPr lang="en-US"/>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WHERE Clause</a:t>
            </a:r>
            <a:br>
              <a:rPr lang="en-US"/>
            </a:br>
            <a:endParaRPr/>
          </a:p>
        </p:txBody>
      </p:sp>
      <p:sp>
        <p:nvSpPr>
          <p:cNvPr id="309" name="Google Shape;30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 WHERE clause is used to filter records.</a:t>
            </a:r>
            <a:endParaRPr/>
          </a:p>
          <a:p>
            <a:pPr indent="-228600" lvl="0" marL="228600" rtl="0" algn="l">
              <a:lnSpc>
                <a:spcPct val="90000"/>
              </a:lnSpc>
              <a:spcBef>
                <a:spcPts val="1000"/>
              </a:spcBef>
              <a:spcAft>
                <a:spcPts val="0"/>
              </a:spcAft>
              <a:buClr>
                <a:schemeClr val="dk1"/>
              </a:buClr>
              <a:buSzPts val="2800"/>
              <a:buChar char="•"/>
            </a:pPr>
            <a:r>
              <a:rPr lang="en-US"/>
              <a:t>The WHERE clause is used to extract only those records that fulfill a specified condition.</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SELECT * FROM Customers</a:t>
            </a:r>
            <a:br>
              <a:rPr lang="en-US"/>
            </a:br>
            <a:r>
              <a:rPr lang="en-US"/>
              <a:t>WHERE Country='Mexico';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AND, OR and NOT Operators</a:t>
            </a:r>
            <a:br>
              <a:rPr lang="en-US"/>
            </a:br>
            <a:endParaRPr/>
          </a:p>
        </p:txBody>
      </p:sp>
      <p:sp>
        <p:nvSpPr>
          <p:cNvPr id="315" name="Google Shape;31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WHERE clause can be combined with AND, OR, and NOT operators.</a:t>
            </a:r>
            <a:endParaRPr/>
          </a:p>
          <a:p>
            <a:pPr indent="-228600" lvl="0" marL="228600" rtl="0" algn="l">
              <a:lnSpc>
                <a:spcPct val="90000"/>
              </a:lnSpc>
              <a:spcBef>
                <a:spcPts val="1000"/>
              </a:spcBef>
              <a:spcAft>
                <a:spcPts val="0"/>
              </a:spcAft>
              <a:buClr>
                <a:schemeClr val="dk1"/>
              </a:buClr>
              <a:buSzPts val="2800"/>
              <a:buChar char="•"/>
            </a:pPr>
            <a:r>
              <a:rPr lang="en-US"/>
              <a:t>The AND and OR operators are used to filter records based on more than one condition:</a:t>
            </a:r>
            <a:endParaRPr/>
          </a:p>
          <a:p>
            <a:pPr indent="-228600" lvl="0" marL="228600" rtl="0" algn="l">
              <a:lnSpc>
                <a:spcPct val="90000"/>
              </a:lnSpc>
              <a:spcBef>
                <a:spcPts val="1000"/>
              </a:spcBef>
              <a:spcAft>
                <a:spcPts val="0"/>
              </a:spcAft>
              <a:buClr>
                <a:schemeClr val="dk1"/>
              </a:buClr>
              <a:buSzPts val="2800"/>
              <a:buChar char="•"/>
            </a:pPr>
            <a:r>
              <a:rPr lang="en-US"/>
              <a:t>The AND operator displays a record if all the conditions separated by AND are TRUE.</a:t>
            </a:r>
            <a:endParaRPr/>
          </a:p>
          <a:p>
            <a:pPr indent="-228600" lvl="0" marL="228600" rtl="0" algn="l">
              <a:lnSpc>
                <a:spcPct val="90000"/>
              </a:lnSpc>
              <a:spcBef>
                <a:spcPts val="1000"/>
              </a:spcBef>
              <a:spcAft>
                <a:spcPts val="0"/>
              </a:spcAft>
              <a:buClr>
                <a:schemeClr val="dk1"/>
              </a:buClr>
              <a:buSzPts val="2800"/>
              <a:buChar char="•"/>
            </a:pPr>
            <a:r>
              <a:rPr lang="en-US"/>
              <a:t>The OR operator displays a record if any of the conditions separated by OR is TRUE.</a:t>
            </a:r>
            <a:endParaRPr/>
          </a:p>
          <a:p>
            <a:pPr indent="-228600" lvl="0" marL="228600" rtl="0" algn="l">
              <a:lnSpc>
                <a:spcPct val="90000"/>
              </a:lnSpc>
              <a:spcBef>
                <a:spcPts val="1000"/>
              </a:spcBef>
              <a:spcAft>
                <a:spcPts val="0"/>
              </a:spcAft>
              <a:buClr>
                <a:schemeClr val="dk1"/>
              </a:buClr>
              <a:buSzPts val="2800"/>
              <a:buChar char="•"/>
            </a:pPr>
            <a:r>
              <a:rPr lang="en-US"/>
              <a:t>The NOT operator displays a record if the condition(s) is NOT TRUE.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3e3c0e748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Clr>
                <a:schemeClr val="dk1"/>
              </a:buClr>
              <a:buSzPts val="1100"/>
              <a:buFont typeface="Arial"/>
              <a:buNone/>
            </a:pPr>
            <a:r>
              <a:rPr lang="en-US" sz="2400">
                <a:highlight>
                  <a:srgbClr val="FFFFFF"/>
                </a:highlight>
                <a:latin typeface="Arial"/>
                <a:ea typeface="Arial"/>
                <a:cs typeface="Arial"/>
                <a:sym typeface="Arial"/>
              </a:rPr>
              <a:t>Some of The Most Important SQL Commands</a:t>
            </a:r>
            <a:endParaRPr/>
          </a:p>
        </p:txBody>
      </p:sp>
      <p:sp>
        <p:nvSpPr>
          <p:cNvPr id="103" name="Google Shape;103;g223e3c0e748_0_1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100"/>
              <a:buFont typeface="Arial"/>
              <a:buNone/>
            </a:pPr>
            <a:r>
              <a:t/>
            </a:r>
            <a:endParaRPr sz="2400">
              <a:highlight>
                <a:srgbClr val="FFFFFF"/>
              </a:highlight>
              <a:latin typeface="Arial"/>
              <a:ea typeface="Arial"/>
              <a:cs typeface="Arial"/>
              <a:sym typeface="Arial"/>
            </a:endParaRPr>
          </a:p>
          <a:p>
            <a:pPr indent="-301625" lvl="0" marL="457200" rtl="0" algn="l">
              <a:lnSpc>
                <a:spcPct val="115000"/>
              </a:lnSpc>
              <a:spcBef>
                <a:spcPts val="110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SELECT</a:t>
            </a:r>
            <a:r>
              <a:rPr lang="en-US" sz="1850">
                <a:highlight>
                  <a:srgbClr val="FFFFFF"/>
                </a:highlight>
                <a:latin typeface="Verdana"/>
                <a:ea typeface="Verdana"/>
                <a:cs typeface="Verdana"/>
                <a:sym typeface="Verdana"/>
              </a:rPr>
              <a:t> - extracts data from a database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UPDATE</a:t>
            </a:r>
            <a:r>
              <a:rPr lang="en-US" sz="1850">
                <a:highlight>
                  <a:srgbClr val="FFFFFF"/>
                </a:highlight>
                <a:latin typeface="Verdana"/>
                <a:ea typeface="Verdana"/>
                <a:cs typeface="Verdana"/>
                <a:sym typeface="Verdana"/>
              </a:rPr>
              <a:t> - updates data in a database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DELETE</a:t>
            </a:r>
            <a:r>
              <a:rPr lang="en-US" sz="1850">
                <a:highlight>
                  <a:srgbClr val="FFFFFF"/>
                </a:highlight>
                <a:latin typeface="Verdana"/>
                <a:ea typeface="Verdana"/>
                <a:cs typeface="Verdana"/>
                <a:sym typeface="Verdana"/>
              </a:rPr>
              <a:t> - deletes data from a database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INSERT INTO</a:t>
            </a:r>
            <a:r>
              <a:rPr lang="en-US" sz="1850">
                <a:highlight>
                  <a:srgbClr val="FFFFFF"/>
                </a:highlight>
                <a:latin typeface="Verdana"/>
                <a:ea typeface="Verdana"/>
                <a:cs typeface="Verdana"/>
                <a:sym typeface="Verdana"/>
              </a:rPr>
              <a:t> - inserts new data into a database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CREATE DATABASE</a:t>
            </a:r>
            <a:r>
              <a:rPr lang="en-US" sz="1850">
                <a:highlight>
                  <a:srgbClr val="FFFFFF"/>
                </a:highlight>
                <a:latin typeface="Verdana"/>
                <a:ea typeface="Verdana"/>
                <a:cs typeface="Verdana"/>
                <a:sym typeface="Verdana"/>
              </a:rPr>
              <a:t> - creates a new database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ALTER DATABASE</a:t>
            </a:r>
            <a:r>
              <a:rPr lang="en-US" sz="1850">
                <a:highlight>
                  <a:srgbClr val="FFFFFF"/>
                </a:highlight>
                <a:latin typeface="Verdana"/>
                <a:ea typeface="Verdana"/>
                <a:cs typeface="Verdana"/>
                <a:sym typeface="Verdana"/>
              </a:rPr>
              <a:t> - modifies a database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CREATE TABLE</a:t>
            </a:r>
            <a:r>
              <a:rPr lang="en-US" sz="1850">
                <a:highlight>
                  <a:srgbClr val="FFFFFF"/>
                </a:highlight>
                <a:latin typeface="Verdana"/>
                <a:ea typeface="Verdana"/>
                <a:cs typeface="Verdana"/>
                <a:sym typeface="Verdana"/>
              </a:rPr>
              <a:t> - creates a new table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ALTER TABLE</a:t>
            </a:r>
            <a:r>
              <a:rPr lang="en-US" sz="1850">
                <a:highlight>
                  <a:srgbClr val="FFFFFF"/>
                </a:highlight>
                <a:latin typeface="Verdana"/>
                <a:ea typeface="Verdana"/>
                <a:cs typeface="Verdana"/>
                <a:sym typeface="Verdana"/>
              </a:rPr>
              <a:t> - modifies a table</a:t>
            </a:r>
            <a:endParaRPr sz="18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US" sz="1900">
                <a:solidFill>
                  <a:srgbClr val="DC143C"/>
                </a:solidFill>
                <a:highlight>
                  <a:srgbClr val="FFFFFF"/>
                </a:highlight>
                <a:latin typeface="Consolas"/>
                <a:ea typeface="Consolas"/>
                <a:cs typeface="Consolas"/>
                <a:sym typeface="Consolas"/>
              </a:rPr>
              <a:t>DROP TABLE</a:t>
            </a:r>
            <a:r>
              <a:rPr lang="en-US" sz="1850">
                <a:highlight>
                  <a:srgbClr val="FFFFFF"/>
                </a:highlight>
                <a:latin typeface="Verdana"/>
                <a:ea typeface="Verdana"/>
                <a:cs typeface="Verdana"/>
                <a:sym typeface="Verdana"/>
              </a:rPr>
              <a:t> - deletes a table</a:t>
            </a:r>
            <a:endParaRPr sz="1850">
              <a:highlight>
                <a:srgbClr val="FFFFFF"/>
              </a:highlight>
              <a:latin typeface="Verdana"/>
              <a:ea typeface="Verdana"/>
              <a:cs typeface="Verdana"/>
              <a:sym typeface="Verdana"/>
            </a:endParaRPr>
          </a:p>
          <a:p>
            <a:pPr indent="0" lvl="0" marL="0" rtl="0" algn="l">
              <a:spcBef>
                <a:spcPts val="11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lang="en-US"/>
            </a:br>
            <a:endParaRPr/>
          </a:p>
        </p:txBody>
      </p:sp>
      <p:sp>
        <p:nvSpPr>
          <p:cNvPr id="321" name="Google Shape;321;p34"/>
          <p:cNvSpPr txBox="1"/>
          <p:nvPr>
            <p:ph idx="1" type="body"/>
          </p:nvPr>
        </p:nvSpPr>
        <p:spPr>
          <a:xfrm>
            <a:off x="838200" y="630128"/>
            <a:ext cx="10515600" cy="5547000"/>
          </a:xfrm>
          <a:prstGeom prst="rect">
            <a:avLst/>
          </a:prstGeom>
          <a:noFill/>
          <a:ln>
            <a:noFill/>
          </a:ln>
        </p:spPr>
        <p:txBody>
          <a:bodyPr anchorCtr="0" anchor="t" bIns="45700" lIns="91425" spcFirstLastPara="1" rIns="91425" wrap="square" tIns="45700">
            <a:normAutofit/>
          </a:bodyPr>
          <a:lstStyle/>
          <a:p>
            <a:pPr indent="-352425" lvl="0" marL="457200" rtl="0" algn="l">
              <a:spcBef>
                <a:spcPts val="0"/>
              </a:spcBef>
              <a:spcAft>
                <a:spcPts val="0"/>
              </a:spcAft>
              <a:buSzPts val="1950"/>
              <a:buFont typeface="Consolas"/>
              <a:buChar char="●"/>
            </a:pPr>
            <a:r>
              <a:rPr lang="en-US" sz="1950">
                <a:solidFill>
                  <a:srgbClr val="0000CD"/>
                </a:solidFill>
                <a:highlight>
                  <a:srgbClr val="FFFFFF"/>
                </a:highlight>
                <a:latin typeface="Consolas"/>
                <a:ea typeface="Consolas"/>
                <a:cs typeface="Consolas"/>
                <a:sym typeface="Consolas"/>
              </a:rPr>
              <a:t>SELECT</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column1</a:t>
            </a:r>
            <a:r>
              <a:rPr lang="en-US" sz="1950">
                <a:highlight>
                  <a:srgbClr val="FFFFFF"/>
                </a:highlight>
                <a:latin typeface="Consolas"/>
                <a:ea typeface="Consolas"/>
                <a:cs typeface="Consolas"/>
                <a:sym typeface="Consolas"/>
              </a:rPr>
              <a:t>,</a:t>
            </a:r>
            <a:r>
              <a:rPr i="1" lang="en-US" sz="1950">
                <a:highlight>
                  <a:srgbClr val="FFFFFF"/>
                </a:highlight>
                <a:latin typeface="Consolas"/>
                <a:ea typeface="Consolas"/>
                <a:cs typeface="Consolas"/>
                <a:sym typeface="Consolas"/>
              </a:rPr>
              <a:t> column2, ..</a:t>
            </a:r>
            <a:r>
              <a:rPr i="1" lang="en-US" sz="1950">
                <a:highlight>
                  <a:srgbClr val="FFFFFF"/>
                </a:highlight>
                <a:latin typeface="Consolas"/>
                <a:ea typeface="Consolas"/>
                <a:cs typeface="Consolas"/>
                <a:sym typeface="Consolas"/>
              </a:rPr>
              <a:t>.</a:t>
            </a:r>
            <a:r>
              <a:rPr lang="en-US" sz="1950">
                <a:solidFill>
                  <a:srgbClr val="0000CD"/>
                </a:solidFill>
                <a:highlight>
                  <a:srgbClr val="FFFFFF"/>
                </a:highlight>
                <a:latin typeface="Consolas"/>
                <a:ea typeface="Consolas"/>
                <a:cs typeface="Consolas"/>
                <a:sym typeface="Consolas"/>
              </a:rPr>
              <a:t>FROM</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table_name</a:t>
            </a:r>
            <a:endParaRPr i="1" sz="1950">
              <a:highlight>
                <a:srgbClr val="FFFFFF"/>
              </a:highlight>
              <a:latin typeface="Consolas"/>
              <a:ea typeface="Consolas"/>
              <a:cs typeface="Consolas"/>
              <a:sym typeface="Consolas"/>
            </a:endParaRPr>
          </a:p>
          <a:p>
            <a:pPr indent="0" lvl="0" marL="457200" rtl="0" algn="l">
              <a:spcBef>
                <a:spcPts val="0"/>
              </a:spcBef>
              <a:spcAft>
                <a:spcPts val="0"/>
              </a:spcAft>
              <a:buNone/>
            </a:pPr>
            <a:r>
              <a:rPr lang="en-US" sz="1950">
                <a:solidFill>
                  <a:srgbClr val="0000CD"/>
                </a:solidFill>
                <a:highlight>
                  <a:srgbClr val="FFFFFF"/>
                </a:highlight>
                <a:latin typeface="Consolas"/>
                <a:ea typeface="Consolas"/>
                <a:cs typeface="Consolas"/>
                <a:sym typeface="Consolas"/>
              </a:rPr>
              <a:t>WHERE</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condition1</a:t>
            </a:r>
            <a:r>
              <a:rPr lang="en-US" sz="1950">
                <a:highlight>
                  <a:srgbClr val="FFFFFF"/>
                </a:highlight>
                <a:latin typeface="Consolas"/>
                <a:ea typeface="Consolas"/>
                <a:cs typeface="Consolas"/>
                <a:sym typeface="Consolas"/>
              </a:rPr>
              <a:t> </a:t>
            </a:r>
            <a:r>
              <a:rPr lang="en-US" sz="1950">
                <a:solidFill>
                  <a:srgbClr val="0000CD"/>
                </a:solidFill>
                <a:highlight>
                  <a:srgbClr val="FFFFFF"/>
                </a:highlight>
                <a:latin typeface="Consolas"/>
                <a:ea typeface="Consolas"/>
                <a:cs typeface="Consolas"/>
                <a:sym typeface="Consolas"/>
              </a:rPr>
              <a:t>AND</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condition2</a:t>
            </a:r>
            <a:r>
              <a:rPr lang="en-US" sz="1950">
                <a:highlight>
                  <a:srgbClr val="FFFFFF"/>
                </a:highlight>
                <a:latin typeface="Consolas"/>
                <a:ea typeface="Consolas"/>
                <a:cs typeface="Consolas"/>
                <a:sym typeface="Consolas"/>
              </a:rPr>
              <a:t> </a:t>
            </a:r>
            <a:r>
              <a:rPr lang="en-US" sz="1950">
                <a:solidFill>
                  <a:srgbClr val="0000CD"/>
                </a:solidFill>
                <a:highlight>
                  <a:srgbClr val="FFFFFF"/>
                </a:highlight>
                <a:latin typeface="Consolas"/>
                <a:ea typeface="Consolas"/>
                <a:cs typeface="Consolas"/>
                <a:sym typeface="Consolas"/>
              </a:rPr>
              <a:t>AND</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condition3 ...</a:t>
            </a:r>
            <a:r>
              <a:rPr lang="en-US" sz="1950">
                <a:highlight>
                  <a:srgbClr val="FFFFFF"/>
                </a:highlight>
                <a:latin typeface="Consolas"/>
                <a:ea typeface="Consolas"/>
                <a:cs typeface="Consolas"/>
                <a:sym typeface="Consolas"/>
              </a:rPr>
              <a:t>;</a:t>
            </a:r>
            <a:endParaRPr sz="1950">
              <a:highlight>
                <a:srgbClr val="FFFFFF"/>
              </a:highlight>
              <a:latin typeface="Consolas"/>
              <a:ea typeface="Consolas"/>
              <a:cs typeface="Consolas"/>
              <a:sym typeface="Consolas"/>
            </a:endParaRPr>
          </a:p>
          <a:p>
            <a:pPr indent="0" lvl="0" marL="457200" rtl="0" algn="l">
              <a:spcBef>
                <a:spcPts val="0"/>
              </a:spcBef>
              <a:spcAft>
                <a:spcPts val="0"/>
              </a:spcAft>
              <a:buNone/>
            </a:pPr>
            <a:r>
              <a:rPr lang="en-US" sz="1950">
                <a:highlight>
                  <a:srgbClr val="FFFFFF"/>
                </a:highlight>
                <a:latin typeface="Consolas"/>
                <a:ea typeface="Consolas"/>
                <a:cs typeface="Consolas"/>
                <a:sym typeface="Consolas"/>
              </a:rPr>
              <a:t>       </a:t>
            </a:r>
            <a:endParaRPr sz="1950">
              <a:highlight>
                <a:srgbClr val="FFFFFF"/>
              </a:highlight>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US" sz="1950">
                <a:highlight>
                  <a:srgbClr val="FFFFFF"/>
                </a:highlight>
                <a:latin typeface="Consolas"/>
                <a:ea typeface="Consolas"/>
                <a:cs typeface="Consolas"/>
                <a:sym typeface="Consolas"/>
              </a:rPr>
              <a:t>  </a:t>
            </a:r>
            <a:r>
              <a:rPr lang="en-US" sz="2250">
                <a:highlight>
                  <a:srgbClr val="FFFFFF"/>
                </a:highlight>
                <a:latin typeface="Consolas"/>
                <a:ea typeface="Consolas"/>
                <a:cs typeface="Consolas"/>
                <a:sym typeface="Consolas"/>
              </a:rPr>
              <a:t>   eg:</a:t>
            </a:r>
            <a:r>
              <a:rPr b="1" lang="en-US" sz="1850">
                <a:solidFill>
                  <a:srgbClr val="0000CD"/>
                </a:solidFill>
                <a:highlight>
                  <a:srgbClr val="FFFFFF"/>
                </a:highlight>
                <a:latin typeface="Consolas"/>
                <a:ea typeface="Consolas"/>
                <a:cs typeface="Consolas"/>
                <a:sym typeface="Consolas"/>
              </a:rPr>
              <a:t>SELECT</a:t>
            </a:r>
            <a:r>
              <a:rPr b="1" lang="en-US" sz="1850">
                <a:highlight>
                  <a:srgbClr val="FFFFFF"/>
                </a:highlight>
                <a:latin typeface="Consolas"/>
                <a:ea typeface="Consolas"/>
                <a:cs typeface="Consolas"/>
                <a:sym typeface="Consolas"/>
              </a:rPr>
              <a:t> * </a:t>
            </a:r>
            <a:r>
              <a:rPr b="1" lang="en-US" sz="1850">
                <a:solidFill>
                  <a:srgbClr val="0000CD"/>
                </a:solidFill>
                <a:highlight>
                  <a:srgbClr val="FFFFFF"/>
                </a:highlight>
                <a:latin typeface="Consolas"/>
                <a:ea typeface="Consolas"/>
                <a:cs typeface="Consolas"/>
                <a:sym typeface="Consolas"/>
              </a:rPr>
              <a:t>FROM</a:t>
            </a:r>
            <a:r>
              <a:rPr b="1" lang="en-US" sz="1850">
                <a:highlight>
                  <a:srgbClr val="FFFFFF"/>
                </a:highlight>
                <a:latin typeface="Consolas"/>
                <a:ea typeface="Consolas"/>
                <a:cs typeface="Consolas"/>
                <a:sym typeface="Consolas"/>
              </a:rPr>
              <a:t> Customer </a:t>
            </a:r>
            <a:r>
              <a:rPr b="1" lang="en-US" sz="1850">
                <a:solidFill>
                  <a:srgbClr val="0000CD"/>
                </a:solidFill>
                <a:highlight>
                  <a:srgbClr val="FFFFFF"/>
                </a:highlight>
                <a:latin typeface="Consolas"/>
                <a:ea typeface="Consolas"/>
                <a:cs typeface="Consolas"/>
                <a:sym typeface="Consolas"/>
              </a:rPr>
              <a:t>WHERE</a:t>
            </a:r>
            <a:r>
              <a:rPr b="1" lang="en-US" sz="1850">
                <a:highlight>
                  <a:srgbClr val="FFFFFF"/>
                </a:highlight>
                <a:latin typeface="Consolas"/>
                <a:ea typeface="Consolas"/>
                <a:cs typeface="Consolas"/>
                <a:sym typeface="Consolas"/>
              </a:rPr>
              <a:t> City=</a:t>
            </a:r>
            <a:r>
              <a:rPr b="1" lang="en-US" sz="1850">
                <a:solidFill>
                  <a:srgbClr val="A52A2A"/>
                </a:solidFill>
                <a:highlight>
                  <a:srgbClr val="FFFFFF"/>
                </a:highlight>
                <a:latin typeface="Consolas"/>
                <a:ea typeface="Consolas"/>
                <a:cs typeface="Consolas"/>
                <a:sym typeface="Consolas"/>
              </a:rPr>
              <a:t>'Berlin'</a:t>
            </a:r>
            <a:r>
              <a:rPr b="1" lang="en-US" sz="1850">
                <a:solidFill>
                  <a:srgbClr val="FF0000"/>
                </a:solidFill>
                <a:highlight>
                  <a:srgbClr val="FFFFFF"/>
                </a:highlight>
                <a:latin typeface="Consolas"/>
                <a:ea typeface="Consolas"/>
                <a:cs typeface="Consolas"/>
                <a:sym typeface="Consolas"/>
              </a:rPr>
              <a:t> </a:t>
            </a:r>
            <a:r>
              <a:rPr b="1" lang="en-US" sz="1850">
                <a:solidFill>
                  <a:srgbClr val="0000CD"/>
                </a:solidFill>
                <a:highlight>
                  <a:srgbClr val="FFFFFF"/>
                </a:highlight>
                <a:latin typeface="Consolas"/>
                <a:ea typeface="Consolas"/>
                <a:cs typeface="Consolas"/>
                <a:sym typeface="Consolas"/>
              </a:rPr>
              <a:t>OR</a:t>
            </a:r>
            <a:r>
              <a:rPr b="1" lang="en-US" sz="1850">
                <a:highlight>
                  <a:srgbClr val="FFFFFF"/>
                </a:highlight>
                <a:latin typeface="Consolas"/>
                <a:ea typeface="Consolas"/>
                <a:cs typeface="Consolas"/>
                <a:sym typeface="Consolas"/>
              </a:rPr>
              <a:t> City=</a:t>
            </a:r>
            <a:r>
              <a:rPr b="1" lang="en-US" sz="1850">
                <a:solidFill>
                  <a:srgbClr val="A52A2A"/>
                </a:solidFill>
                <a:highlight>
                  <a:srgbClr val="FFFFFF"/>
                </a:highlight>
                <a:latin typeface="Consolas"/>
                <a:ea typeface="Consolas"/>
                <a:cs typeface="Consolas"/>
                <a:sym typeface="Consolas"/>
              </a:rPr>
              <a:t>'München'</a:t>
            </a:r>
            <a:r>
              <a:rPr b="1" lang="en-US" sz="1850">
                <a:highlight>
                  <a:srgbClr val="FFFFFF"/>
                </a:highlight>
                <a:latin typeface="Consolas"/>
                <a:ea typeface="Consolas"/>
                <a:cs typeface="Consolas"/>
                <a:sym typeface="Consolas"/>
              </a:rPr>
              <a:t>;</a:t>
            </a:r>
            <a:endParaRPr b="1" sz="3050">
              <a:highlight>
                <a:srgbClr val="FFFFFF"/>
              </a:highlight>
              <a:latin typeface="Consolas"/>
              <a:ea typeface="Consolas"/>
              <a:cs typeface="Consolas"/>
              <a:sym typeface="Consolas"/>
            </a:endParaRPr>
          </a:p>
          <a:p>
            <a:pPr indent="0" lvl="0" marL="457200" rtl="0" algn="l">
              <a:spcBef>
                <a:spcPts val="0"/>
              </a:spcBef>
              <a:spcAft>
                <a:spcPts val="0"/>
              </a:spcAft>
              <a:buNone/>
            </a:pPr>
            <a:r>
              <a:t/>
            </a:r>
            <a:endParaRPr b="1" sz="2350">
              <a:highlight>
                <a:srgbClr val="FFFFFF"/>
              </a:highlight>
              <a:latin typeface="Consolas"/>
              <a:ea typeface="Consolas"/>
              <a:cs typeface="Consolas"/>
              <a:sym typeface="Consolas"/>
            </a:endParaRPr>
          </a:p>
          <a:p>
            <a:pPr indent="-352425" lvl="0" marL="457200" rtl="0" algn="l">
              <a:spcBef>
                <a:spcPts val="0"/>
              </a:spcBef>
              <a:spcAft>
                <a:spcPts val="0"/>
              </a:spcAft>
              <a:buSzPts val="1950"/>
              <a:buFont typeface="Consolas"/>
              <a:buChar char="●"/>
            </a:pPr>
            <a:r>
              <a:rPr lang="en-US" sz="1950">
                <a:solidFill>
                  <a:srgbClr val="0000CD"/>
                </a:solidFill>
                <a:highlight>
                  <a:srgbClr val="FFFFFF"/>
                </a:highlight>
                <a:latin typeface="Consolas"/>
                <a:ea typeface="Consolas"/>
                <a:cs typeface="Consolas"/>
                <a:sym typeface="Consolas"/>
              </a:rPr>
              <a:t>SELECT</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column1</a:t>
            </a:r>
            <a:r>
              <a:rPr lang="en-US" sz="1950">
                <a:highlight>
                  <a:srgbClr val="FFFFFF"/>
                </a:highlight>
                <a:latin typeface="Consolas"/>
                <a:ea typeface="Consolas"/>
                <a:cs typeface="Consolas"/>
                <a:sym typeface="Consolas"/>
              </a:rPr>
              <a:t>,</a:t>
            </a:r>
            <a:r>
              <a:rPr i="1" lang="en-US" sz="1950">
                <a:highlight>
                  <a:srgbClr val="FFFFFF"/>
                </a:highlight>
                <a:latin typeface="Consolas"/>
                <a:ea typeface="Consolas"/>
                <a:cs typeface="Consolas"/>
                <a:sym typeface="Consolas"/>
              </a:rPr>
              <a:t> column2, ...</a:t>
            </a:r>
            <a:endParaRPr i="1" sz="1950">
              <a:highlight>
                <a:srgbClr val="FFFFFF"/>
              </a:highlight>
              <a:latin typeface="Consolas"/>
              <a:ea typeface="Consolas"/>
              <a:cs typeface="Consolas"/>
              <a:sym typeface="Consolas"/>
            </a:endParaRPr>
          </a:p>
          <a:p>
            <a:pPr indent="0" lvl="0" marL="457200" rtl="0" algn="l">
              <a:spcBef>
                <a:spcPts val="0"/>
              </a:spcBef>
              <a:spcAft>
                <a:spcPts val="0"/>
              </a:spcAft>
              <a:buNone/>
            </a:pPr>
            <a:r>
              <a:rPr lang="en-US" sz="1950">
                <a:solidFill>
                  <a:srgbClr val="0000CD"/>
                </a:solidFill>
                <a:highlight>
                  <a:srgbClr val="FFFFFF"/>
                </a:highlight>
                <a:latin typeface="Consolas"/>
                <a:ea typeface="Consolas"/>
                <a:cs typeface="Consolas"/>
                <a:sym typeface="Consolas"/>
              </a:rPr>
              <a:t>FROM</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table_name</a:t>
            </a:r>
            <a:endParaRPr i="1" sz="1950">
              <a:highlight>
                <a:srgbClr val="FFFFFF"/>
              </a:highlight>
              <a:latin typeface="Consolas"/>
              <a:ea typeface="Consolas"/>
              <a:cs typeface="Consolas"/>
              <a:sym typeface="Consolas"/>
            </a:endParaRPr>
          </a:p>
          <a:p>
            <a:pPr indent="0" lvl="0" marL="457200" rtl="0" algn="l">
              <a:spcBef>
                <a:spcPts val="0"/>
              </a:spcBef>
              <a:spcAft>
                <a:spcPts val="0"/>
              </a:spcAft>
              <a:buNone/>
            </a:pPr>
            <a:r>
              <a:rPr lang="en-US" sz="1950">
                <a:solidFill>
                  <a:srgbClr val="0000CD"/>
                </a:solidFill>
                <a:highlight>
                  <a:srgbClr val="FFFFFF"/>
                </a:highlight>
                <a:latin typeface="Consolas"/>
                <a:ea typeface="Consolas"/>
                <a:cs typeface="Consolas"/>
                <a:sym typeface="Consolas"/>
              </a:rPr>
              <a:t>WHERE</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condition1</a:t>
            </a:r>
            <a:r>
              <a:rPr lang="en-US" sz="1950">
                <a:highlight>
                  <a:srgbClr val="FFFFFF"/>
                </a:highlight>
                <a:latin typeface="Consolas"/>
                <a:ea typeface="Consolas"/>
                <a:cs typeface="Consolas"/>
                <a:sym typeface="Consolas"/>
              </a:rPr>
              <a:t> </a:t>
            </a:r>
            <a:r>
              <a:rPr lang="en-US" sz="1950">
                <a:solidFill>
                  <a:srgbClr val="0000CD"/>
                </a:solidFill>
                <a:highlight>
                  <a:srgbClr val="FFFFFF"/>
                </a:highlight>
                <a:latin typeface="Consolas"/>
                <a:ea typeface="Consolas"/>
                <a:cs typeface="Consolas"/>
                <a:sym typeface="Consolas"/>
              </a:rPr>
              <a:t>OR</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condition2</a:t>
            </a:r>
            <a:r>
              <a:rPr lang="en-US" sz="1950">
                <a:highlight>
                  <a:srgbClr val="FFFFFF"/>
                </a:highlight>
                <a:latin typeface="Consolas"/>
                <a:ea typeface="Consolas"/>
                <a:cs typeface="Consolas"/>
                <a:sym typeface="Consolas"/>
              </a:rPr>
              <a:t> </a:t>
            </a:r>
            <a:r>
              <a:rPr lang="en-US" sz="1950">
                <a:solidFill>
                  <a:srgbClr val="0000CD"/>
                </a:solidFill>
                <a:highlight>
                  <a:srgbClr val="FFFFFF"/>
                </a:highlight>
                <a:latin typeface="Consolas"/>
                <a:ea typeface="Consolas"/>
                <a:cs typeface="Consolas"/>
                <a:sym typeface="Consolas"/>
              </a:rPr>
              <a:t>OR</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condition3 ...</a:t>
            </a:r>
            <a:r>
              <a:rPr lang="en-US" sz="1950">
                <a:highlight>
                  <a:srgbClr val="FFFFFF"/>
                </a:highlight>
                <a:latin typeface="Consolas"/>
                <a:ea typeface="Consolas"/>
                <a:cs typeface="Consolas"/>
                <a:sym typeface="Consolas"/>
              </a:rPr>
              <a:t>;</a:t>
            </a:r>
            <a:endParaRPr sz="1950">
              <a:highlight>
                <a:srgbClr val="FFFFFF"/>
              </a:highlight>
              <a:latin typeface="Consolas"/>
              <a:ea typeface="Consolas"/>
              <a:cs typeface="Consolas"/>
              <a:sym typeface="Consolas"/>
            </a:endParaRPr>
          </a:p>
          <a:p>
            <a:pPr indent="0" lvl="0" marL="457200" rtl="0" algn="l">
              <a:spcBef>
                <a:spcPts val="0"/>
              </a:spcBef>
              <a:spcAft>
                <a:spcPts val="0"/>
              </a:spcAft>
              <a:buNone/>
            </a:pPr>
            <a:r>
              <a:t/>
            </a:r>
            <a:endParaRPr sz="2250">
              <a:highlight>
                <a:srgbClr val="FFFFFF"/>
              </a:highlight>
              <a:latin typeface="Consolas"/>
              <a:ea typeface="Consolas"/>
              <a:cs typeface="Consolas"/>
              <a:sym typeface="Consolas"/>
            </a:endParaRPr>
          </a:p>
          <a:p>
            <a:pPr indent="-346075" lvl="0" marL="457200" rtl="0" algn="l">
              <a:spcBef>
                <a:spcPts val="0"/>
              </a:spcBef>
              <a:spcAft>
                <a:spcPts val="0"/>
              </a:spcAft>
              <a:buSzPts val="1850"/>
              <a:buFont typeface="Consolas"/>
              <a:buChar char="❖"/>
            </a:pPr>
            <a:r>
              <a:rPr b="1" lang="en-US" sz="1850">
                <a:solidFill>
                  <a:srgbClr val="0000CD"/>
                </a:solidFill>
                <a:highlight>
                  <a:srgbClr val="FFFFFF"/>
                </a:highlight>
                <a:latin typeface="Consolas"/>
                <a:ea typeface="Consolas"/>
                <a:cs typeface="Consolas"/>
                <a:sym typeface="Consolas"/>
              </a:rPr>
              <a:t>eg:SELECT</a:t>
            </a:r>
            <a:r>
              <a:rPr b="1" lang="en-US" sz="1850">
                <a:highlight>
                  <a:srgbClr val="FFFFFF"/>
                </a:highlight>
                <a:latin typeface="Consolas"/>
                <a:ea typeface="Consolas"/>
                <a:cs typeface="Consolas"/>
                <a:sym typeface="Consolas"/>
              </a:rPr>
              <a:t> * </a:t>
            </a:r>
            <a:r>
              <a:rPr b="1" lang="en-US" sz="1850">
                <a:solidFill>
                  <a:srgbClr val="0000CD"/>
                </a:solidFill>
                <a:highlight>
                  <a:srgbClr val="FFFFFF"/>
                </a:highlight>
                <a:latin typeface="Consolas"/>
                <a:ea typeface="Consolas"/>
                <a:cs typeface="Consolas"/>
                <a:sym typeface="Consolas"/>
              </a:rPr>
              <a:t>FROM</a:t>
            </a:r>
            <a:r>
              <a:rPr b="1" lang="en-US" sz="1850">
                <a:highlight>
                  <a:srgbClr val="FFFFFF"/>
                </a:highlight>
                <a:latin typeface="Consolas"/>
                <a:ea typeface="Consolas"/>
                <a:cs typeface="Consolas"/>
                <a:sym typeface="Consolas"/>
              </a:rPr>
              <a:t> Customer </a:t>
            </a:r>
            <a:r>
              <a:rPr b="1" lang="en-US" sz="1850">
                <a:solidFill>
                  <a:srgbClr val="0000CD"/>
                </a:solidFill>
                <a:highlight>
                  <a:srgbClr val="FFFFFF"/>
                </a:highlight>
                <a:latin typeface="Consolas"/>
                <a:ea typeface="Consolas"/>
                <a:cs typeface="Consolas"/>
                <a:sym typeface="Consolas"/>
              </a:rPr>
              <a:t>WHERE</a:t>
            </a:r>
            <a:r>
              <a:rPr b="1" lang="en-US" sz="1850">
                <a:highlight>
                  <a:srgbClr val="FFFFFF"/>
                </a:highlight>
                <a:latin typeface="Consolas"/>
                <a:ea typeface="Consolas"/>
                <a:cs typeface="Consolas"/>
                <a:sym typeface="Consolas"/>
              </a:rPr>
              <a:t> Country=</a:t>
            </a:r>
            <a:r>
              <a:rPr b="1" lang="en-US" sz="1850">
                <a:solidFill>
                  <a:srgbClr val="A52A2A"/>
                </a:solidFill>
                <a:highlight>
                  <a:srgbClr val="FFFFFF"/>
                </a:highlight>
                <a:latin typeface="Consolas"/>
                <a:ea typeface="Consolas"/>
                <a:cs typeface="Consolas"/>
                <a:sym typeface="Consolas"/>
              </a:rPr>
              <a:t>'Germany'</a:t>
            </a:r>
            <a:r>
              <a:rPr b="1" lang="en-US" sz="1850">
                <a:solidFill>
                  <a:srgbClr val="FF0000"/>
                </a:solidFill>
                <a:highlight>
                  <a:srgbClr val="FFFFFF"/>
                </a:highlight>
                <a:latin typeface="Consolas"/>
                <a:ea typeface="Consolas"/>
                <a:cs typeface="Consolas"/>
                <a:sym typeface="Consolas"/>
              </a:rPr>
              <a:t> </a:t>
            </a:r>
            <a:r>
              <a:rPr b="1" lang="en-US" sz="1850">
                <a:solidFill>
                  <a:srgbClr val="0000CD"/>
                </a:solidFill>
                <a:highlight>
                  <a:srgbClr val="FFFFFF"/>
                </a:highlight>
                <a:latin typeface="Consolas"/>
                <a:ea typeface="Consolas"/>
                <a:cs typeface="Consolas"/>
                <a:sym typeface="Consolas"/>
              </a:rPr>
              <a:t>OR</a:t>
            </a:r>
            <a:r>
              <a:rPr b="1" lang="en-US" sz="1850">
                <a:highlight>
                  <a:srgbClr val="FFFFFF"/>
                </a:highlight>
                <a:latin typeface="Consolas"/>
                <a:ea typeface="Consolas"/>
                <a:cs typeface="Consolas"/>
                <a:sym typeface="Consolas"/>
              </a:rPr>
              <a:t> Country=</a:t>
            </a:r>
            <a:r>
              <a:rPr b="1" lang="en-US" sz="1850">
                <a:solidFill>
                  <a:srgbClr val="A52A2A"/>
                </a:solidFill>
                <a:highlight>
                  <a:srgbClr val="FFFFFF"/>
                </a:highlight>
                <a:latin typeface="Consolas"/>
                <a:ea typeface="Consolas"/>
                <a:cs typeface="Consolas"/>
                <a:sym typeface="Consolas"/>
              </a:rPr>
              <a:t>'Spain'</a:t>
            </a:r>
            <a:r>
              <a:rPr b="1" lang="en-US" sz="1850">
                <a:highlight>
                  <a:srgbClr val="FFFFFF"/>
                </a:highlight>
                <a:latin typeface="Consolas"/>
                <a:ea typeface="Consolas"/>
                <a:cs typeface="Consolas"/>
                <a:sym typeface="Consolas"/>
              </a:rPr>
              <a:t>;</a:t>
            </a:r>
            <a:endParaRPr b="1" sz="2650">
              <a:highlight>
                <a:srgbClr val="FFFFFF"/>
              </a:highlight>
              <a:latin typeface="Consolas"/>
              <a:ea typeface="Consolas"/>
              <a:cs typeface="Consolas"/>
              <a:sym typeface="Consolas"/>
            </a:endParaRPr>
          </a:p>
          <a:p>
            <a:pPr indent="0" lvl="0" marL="0" rtl="0" algn="l">
              <a:spcBef>
                <a:spcPts val="0"/>
              </a:spcBef>
              <a:spcAft>
                <a:spcPts val="0"/>
              </a:spcAft>
              <a:buNone/>
            </a:pPr>
            <a:r>
              <a:t/>
            </a:r>
            <a:endParaRPr sz="1950">
              <a:highlight>
                <a:srgbClr val="FFFFFF"/>
              </a:highlight>
              <a:latin typeface="Consolas"/>
              <a:ea typeface="Consolas"/>
              <a:cs typeface="Consolas"/>
              <a:sym typeface="Consolas"/>
            </a:endParaRPr>
          </a:p>
          <a:p>
            <a:pPr indent="-352425" lvl="0" marL="457200" marR="114300" rtl="0" algn="l">
              <a:lnSpc>
                <a:spcPct val="115000"/>
              </a:lnSpc>
              <a:spcBef>
                <a:spcPts val="3000"/>
              </a:spcBef>
              <a:spcAft>
                <a:spcPts val="0"/>
              </a:spcAft>
              <a:buSzPts val="1950"/>
              <a:buFont typeface="Consolas"/>
              <a:buChar char="●"/>
            </a:pPr>
            <a:r>
              <a:rPr lang="en-US" sz="1950">
                <a:solidFill>
                  <a:srgbClr val="0000CD"/>
                </a:solidFill>
                <a:highlight>
                  <a:srgbClr val="FFFFFF"/>
                </a:highlight>
                <a:latin typeface="Consolas"/>
                <a:ea typeface="Consolas"/>
                <a:cs typeface="Consolas"/>
                <a:sym typeface="Consolas"/>
              </a:rPr>
              <a:t>SELECT</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column1</a:t>
            </a:r>
            <a:r>
              <a:rPr lang="en-US" sz="1950">
                <a:highlight>
                  <a:srgbClr val="FFFFFF"/>
                </a:highlight>
                <a:latin typeface="Consolas"/>
                <a:ea typeface="Consolas"/>
                <a:cs typeface="Consolas"/>
                <a:sym typeface="Consolas"/>
              </a:rPr>
              <a:t>,</a:t>
            </a:r>
            <a:r>
              <a:rPr i="1" lang="en-US" sz="1950">
                <a:highlight>
                  <a:srgbClr val="FFFFFF"/>
                </a:highlight>
                <a:latin typeface="Consolas"/>
                <a:ea typeface="Consolas"/>
                <a:cs typeface="Consolas"/>
                <a:sym typeface="Consolas"/>
              </a:rPr>
              <a:t> column2, ...</a:t>
            </a:r>
            <a:r>
              <a:rPr lang="en-US" sz="1950">
                <a:solidFill>
                  <a:srgbClr val="0000CD"/>
                </a:solidFill>
                <a:highlight>
                  <a:srgbClr val="FFFFFF"/>
                </a:highlight>
                <a:latin typeface="Consolas"/>
                <a:ea typeface="Consolas"/>
                <a:cs typeface="Consolas"/>
                <a:sym typeface="Consolas"/>
              </a:rPr>
              <a:t>FROM</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table_name </a:t>
            </a:r>
            <a:r>
              <a:rPr lang="en-US" sz="1950">
                <a:solidFill>
                  <a:srgbClr val="0000CD"/>
                </a:solidFill>
                <a:highlight>
                  <a:srgbClr val="FFFFFF"/>
                </a:highlight>
                <a:latin typeface="Consolas"/>
                <a:ea typeface="Consolas"/>
                <a:cs typeface="Consolas"/>
                <a:sym typeface="Consolas"/>
              </a:rPr>
              <a:t>WHERE</a:t>
            </a:r>
            <a:r>
              <a:rPr lang="en-US" sz="1950">
                <a:highlight>
                  <a:srgbClr val="FFFFFF"/>
                </a:highlight>
                <a:latin typeface="Consolas"/>
                <a:ea typeface="Consolas"/>
                <a:cs typeface="Consolas"/>
                <a:sym typeface="Consolas"/>
              </a:rPr>
              <a:t> </a:t>
            </a:r>
            <a:r>
              <a:rPr lang="en-US" sz="1950">
                <a:solidFill>
                  <a:srgbClr val="0000CD"/>
                </a:solidFill>
                <a:highlight>
                  <a:srgbClr val="FFFFFF"/>
                </a:highlight>
                <a:latin typeface="Consolas"/>
                <a:ea typeface="Consolas"/>
                <a:cs typeface="Consolas"/>
                <a:sym typeface="Consolas"/>
              </a:rPr>
              <a:t>NOT</a:t>
            </a:r>
            <a:r>
              <a:rPr lang="en-US" sz="1950">
                <a:highlight>
                  <a:srgbClr val="FFFFFF"/>
                </a:highlight>
                <a:latin typeface="Consolas"/>
                <a:ea typeface="Consolas"/>
                <a:cs typeface="Consolas"/>
                <a:sym typeface="Consolas"/>
              </a:rPr>
              <a:t> </a:t>
            </a:r>
            <a:r>
              <a:rPr i="1" lang="en-US" sz="1950">
                <a:highlight>
                  <a:srgbClr val="FFFFFF"/>
                </a:highlight>
                <a:latin typeface="Consolas"/>
                <a:ea typeface="Consolas"/>
                <a:cs typeface="Consolas"/>
                <a:sym typeface="Consolas"/>
              </a:rPr>
              <a:t>condition</a:t>
            </a:r>
            <a:r>
              <a:rPr lang="en-US" sz="1950">
                <a:highlight>
                  <a:srgbClr val="FFFFFF"/>
                </a:highlight>
                <a:latin typeface="Consolas"/>
                <a:ea typeface="Consolas"/>
                <a:cs typeface="Consolas"/>
                <a:sym typeface="Consolas"/>
              </a:rPr>
              <a:t>;</a:t>
            </a:r>
            <a:endParaRPr sz="1950">
              <a:highlight>
                <a:srgbClr val="FFFFFF"/>
              </a:highlight>
              <a:latin typeface="Consolas"/>
              <a:ea typeface="Consolas"/>
              <a:cs typeface="Consolas"/>
              <a:sym typeface="Consolas"/>
            </a:endParaRPr>
          </a:p>
          <a:p>
            <a:pPr indent="-342900" lvl="0" marL="457200" marR="114300" rtl="0" algn="l">
              <a:lnSpc>
                <a:spcPct val="115000"/>
              </a:lnSpc>
              <a:spcBef>
                <a:spcPts val="0"/>
              </a:spcBef>
              <a:spcAft>
                <a:spcPts val="0"/>
              </a:spcAft>
              <a:buSzPts val="1800"/>
              <a:buFont typeface="Consolas"/>
              <a:buChar char="❖"/>
            </a:pPr>
            <a:r>
              <a:rPr b="1" lang="en-US" sz="2450">
                <a:highlight>
                  <a:srgbClr val="FFFFFF"/>
                </a:highlight>
                <a:latin typeface="Consolas"/>
                <a:ea typeface="Consolas"/>
                <a:cs typeface="Consolas"/>
                <a:sym typeface="Consolas"/>
              </a:rPr>
              <a:t>eg: </a:t>
            </a:r>
            <a:r>
              <a:rPr b="1" lang="en-US" sz="1650">
                <a:solidFill>
                  <a:srgbClr val="0000CD"/>
                </a:solidFill>
                <a:highlight>
                  <a:srgbClr val="FFFFFF"/>
                </a:highlight>
                <a:latin typeface="Consolas"/>
                <a:ea typeface="Consolas"/>
                <a:cs typeface="Consolas"/>
                <a:sym typeface="Consolas"/>
              </a:rPr>
              <a:t>SELECT</a:t>
            </a:r>
            <a:r>
              <a:rPr b="1" lang="en-US" sz="1650">
                <a:highlight>
                  <a:srgbClr val="FFFFFF"/>
                </a:highlight>
                <a:latin typeface="Consolas"/>
                <a:ea typeface="Consolas"/>
                <a:cs typeface="Consolas"/>
                <a:sym typeface="Consolas"/>
              </a:rPr>
              <a:t> * </a:t>
            </a:r>
            <a:r>
              <a:rPr b="1" lang="en-US" sz="1650">
                <a:solidFill>
                  <a:srgbClr val="0000CD"/>
                </a:solidFill>
                <a:highlight>
                  <a:srgbClr val="FFFFFF"/>
                </a:highlight>
                <a:latin typeface="Consolas"/>
                <a:ea typeface="Consolas"/>
                <a:cs typeface="Consolas"/>
                <a:sym typeface="Consolas"/>
              </a:rPr>
              <a:t>FROM</a:t>
            </a:r>
            <a:r>
              <a:rPr b="1" lang="en-US" sz="1650">
                <a:highlight>
                  <a:srgbClr val="FFFFFF"/>
                </a:highlight>
                <a:latin typeface="Consolas"/>
                <a:ea typeface="Consolas"/>
                <a:cs typeface="Consolas"/>
                <a:sym typeface="Consolas"/>
              </a:rPr>
              <a:t> Customer </a:t>
            </a:r>
            <a:r>
              <a:rPr b="1" lang="en-US" sz="1650">
                <a:solidFill>
                  <a:srgbClr val="0000CD"/>
                </a:solidFill>
                <a:highlight>
                  <a:srgbClr val="FFFFFF"/>
                </a:highlight>
                <a:latin typeface="Consolas"/>
                <a:ea typeface="Consolas"/>
                <a:cs typeface="Consolas"/>
                <a:sym typeface="Consolas"/>
              </a:rPr>
              <a:t>WHERE</a:t>
            </a:r>
            <a:r>
              <a:rPr b="1" lang="en-US" sz="1650">
                <a:highlight>
                  <a:srgbClr val="FFFFFF"/>
                </a:highlight>
                <a:latin typeface="Consolas"/>
                <a:ea typeface="Consolas"/>
                <a:cs typeface="Consolas"/>
                <a:sym typeface="Consolas"/>
              </a:rPr>
              <a:t> </a:t>
            </a:r>
            <a:r>
              <a:rPr b="1" lang="en-US" sz="1650">
                <a:solidFill>
                  <a:srgbClr val="0000CD"/>
                </a:solidFill>
                <a:highlight>
                  <a:srgbClr val="FFFFFF"/>
                </a:highlight>
                <a:latin typeface="Consolas"/>
                <a:ea typeface="Consolas"/>
                <a:cs typeface="Consolas"/>
                <a:sym typeface="Consolas"/>
              </a:rPr>
              <a:t>NOT</a:t>
            </a:r>
            <a:r>
              <a:rPr b="1" lang="en-US" sz="1650">
                <a:highlight>
                  <a:srgbClr val="FFFFFF"/>
                </a:highlight>
                <a:latin typeface="Consolas"/>
                <a:ea typeface="Consolas"/>
                <a:cs typeface="Consolas"/>
                <a:sym typeface="Consolas"/>
              </a:rPr>
              <a:t> Country=</a:t>
            </a:r>
            <a:r>
              <a:rPr b="1" lang="en-US" sz="1650">
                <a:solidFill>
                  <a:srgbClr val="A52A2A"/>
                </a:solidFill>
                <a:highlight>
                  <a:srgbClr val="FFFFFF"/>
                </a:highlight>
                <a:latin typeface="Consolas"/>
                <a:ea typeface="Consolas"/>
                <a:cs typeface="Consolas"/>
                <a:sym typeface="Consolas"/>
              </a:rPr>
              <a:t>'Germany'</a:t>
            </a:r>
            <a:r>
              <a:rPr b="1" lang="en-US" sz="1650">
                <a:highlight>
                  <a:srgbClr val="FFFFFF"/>
                </a:highlight>
                <a:latin typeface="Consolas"/>
                <a:ea typeface="Consolas"/>
                <a:cs typeface="Consolas"/>
                <a:sym typeface="Consolas"/>
              </a:rPr>
              <a:t>;</a:t>
            </a:r>
            <a:endParaRPr b="1" sz="2450">
              <a:highlight>
                <a:srgbClr val="FFFFFF"/>
              </a:highlight>
              <a:latin typeface="Consolas"/>
              <a:ea typeface="Consolas"/>
              <a:cs typeface="Consolas"/>
              <a:sym typeface="Consolas"/>
            </a:endParaRPr>
          </a:p>
          <a:p>
            <a:pPr indent="0" lvl="0" marL="0" rtl="0" algn="l">
              <a:lnSpc>
                <a:spcPct val="115000"/>
              </a:lnSpc>
              <a:spcBef>
                <a:spcPts val="3000"/>
              </a:spcBef>
              <a:spcAft>
                <a:spcPts val="0"/>
              </a:spcAft>
              <a:buClr>
                <a:schemeClr val="dk1"/>
              </a:buClr>
              <a:buSzPts val="1100"/>
              <a:buFont typeface="Arial"/>
              <a:buNone/>
            </a:pPr>
            <a:r>
              <a:t/>
            </a:r>
            <a:endParaRPr sz="1150">
              <a:highlight>
                <a:srgbClr val="E7E9EB"/>
              </a:highlight>
              <a:latin typeface="Verdana"/>
              <a:ea typeface="Verdana"/>
              <a:cs typeface="Verdana"/>
              <a:sym typeface="Verdana"/>
            </a:endParaRPr>
          </a:p>
          <a:p>
            <a:pPr indent="0" lvl="0" marL="0" rtl="0" algn="l">
              <a:spcBef>
                <a:spcPts val="1800"/>
              </a:spcBef>
              <a:spcAft>
                <a:spcPts val="0"/>
              </a:spcAft>
              <a:buNone/>
            </a:pPr>
            <a:r>
              <a:t/>
            </a:r>
            <a:endParaRPr sz="750">
              <a:highlight>
                <a:srgbClr val="FFFFFF"/>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ORDER BY Keyword</a:t>
            </a:r>
            <a:br>
              <a:rPr lang="en-US"/>
            </a:br>
            <a:endParaRPr/>
          </a:p>
        </p:txBody>
      </p:sp>
      <p:sp>
        <p:nvSpPr>
          <p:cNvPr id="327" name="Google Shape;32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ORDER BY keyword is used to sort the result-set in ascending or descending order.</a:t>
            </a:r>
            <a:endParaRPr/>
          </a:p>
          <a:p>
            <a:pPr indent="-228600" lvl="0" marL="228600" rtl="0" algn="l">
              <a:lnSpc>
                <a:spcPct val="90000"/>
              </a:lnSpc>
              <a:spcBef>
                <a:spcPts val="1000"/>
              </a:spcBef>
              <a:spcAft>
                <a:spcPts val="0"/>
              </a:spcAft>
              <a:buClr>
                <a:schemeClr val="dk1"/>
              </a:buClr>
              <a:buSzPts val="2800"/>
              <a:buChar char="•"/>
            </a:pPr>
            <a:r>
              <a:rPr lang="en-US"/>
              <a:t>The ORDER BY keyword sorts the records in ascending order by default. To sort the records in descending order, use the DESC keyword.</a:t>
            </a:r>
            <a:endParaRPr/>
          </a:p>
          <a:p>
            <a:pPr indent="-228600" lvl="0" marL="228600" rtl="0" algn="l">
              <a:lnSpc>
                <a:spcPct val="90000"/>
              </a:lnSpc>
              <a:spcBef>
                <a:spcPts val="1000"/>
              </a:spcBef>
              <a:spcAft>
                <a:spcPts val="0"/>
              </a:spcAft>
              <a:buClr>
                <a:schemeClr val="dk1"/>
              </a:buClr>
              <a:buSzPts val="2800"/>
              <a:buChar char="•"/>
            </a:pPr>
            <a:r>
              <a:rPr lang="en-US"/>
              <a:t>ORDER BY Syntax</a:t>
            </a:r>
            <a:endParaRPr/>
          </a:p>
          <a:p>
            <a:pPr indent="-228600" lvl="0" marL="228600" rtl="0" algn="l">
              <a:lnSpc>
                <a:spcPct val="90000"/>
              </a:lnSpc>
              <a:spcBef>
                <a:spcPts val="1000"/>
              </a:spcBef>
              <a:spcAft>
                <a:spcPts val="0"/>
              </a:spcAft>
              <a:buClr>
                <a:schemeClr val="dk1"/>
              </a:buClr>
              <a:buSzPts val="2800"/>
              <a:buChar char="•"/>
            </a:pPr>
            <a:r>
              <a:rPr lang="en-US"/>
              <a:t>SELECT </a:t>
            </a:r>
            <a:r>
              <a:rPr i="1" lang="en-US"/>
              <a:t>column1</a:t>
            </a:r>
            <a:r>
              <a:rPr lang="en-US"/>
              <a:t>,</a:t>
            </a:r>
            <a:r>
              <a:rPr i="1" lang="en-US"/>
              <a:t> column2, ...</a:t>
            </a:r>
            <a:br>
              <a:rPr lang="en-US"/>
            </a:br>
            <a:r>
              <a:rPr lang="en-US"/>
              <a:t>FROM </a:t>
            </a:r>
            <a:r>
              <a:rPr i="1" lang="en-US"/>
              <a:t>table_name</a:t>
            </a:r>
            <a:br>
              <a:rPr lang="en-US"/>
            </a:br>
            <a:r>
              <a:rPr lang="en-US"/>
              <a:t>ORDER BY </a:t>
            </a:r>
            <a:r>
              <a:rPr i="1" lang="en-US"/>
              <a:t>column1, column2, ... </a:t>
            </a:r>
            <a:r>
              <a:rPr lang="en-US"/>
              <a:t>ASC|DESC;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3" name="Google Shape;33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SELECT * FROM Customers</a:t>
            </a:r>
            <a:br>
              <a:rPr lang="en-US"/>
            </a:br>
            <a:r>
              <a:rPr lang="en-US"/>
              <a:t>ORDER BY Country DESC;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UPDATE Statement</a:t>
            </a:r>
            <a:br>
              <a:rPr lang="en-US"/>
            </a:br>
            <a:endParaRPr/>
          </a:p>
        </p:txBody>
      </p:sp>
      <p:sp>
        <p:nvSpPr>
          <p:cNvPr id="339" name="Google Shape;33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UPDATE statement is used to modify the existing records in a table.</a:t>
            </a:r>
            <a:endParaRPr/>
          </a:p>
          <a:p>
            <a:pPr indent="-228600" lvl="0" marL="228600" rtl="0" algn="l">
              <a:lnSpc>
                <a:spcPct val="90000"/>
              </a:lnSpc>
              <a:spcBef>
                <a:spcPts val="1000"/>
              </a:spcBef>
              <a:spcAft>
                <a:spcPts val="0"/>
              </a:spcAft>
              <a:buClr>
                <a:schemeClr val="dk1"/>
              </a:buClr>
              <a:buSzPts val="2800"/>
              <a:buChar char="•"/>
            </a:pPr>
            <a:r>
              <a:rPr lang="en-US"/>
              <a:t>UPDATE Syntax</a:t>
            </a:r>
            <a:endParaRPr/>
          </a:p>
          <a:p>
            <a:pPr indent="-228600" lvl="0" marL="228600" rtl="0" algn="l">
              <a:lnSpc>
                <a:spcPct val="90000"/>
              </a:lnSpc>
              <a:spcBef>
                <a:spcPts val="1000"/>
              </a:spcBef>
              <a:spcAft>
                <a:spcPts val="0"/>
              </a:spcAft>
              <a:buClr>
                <a:schemeClr val="dk1"/>
              </a:buClr>
              <a:buSzPts val="2800"/>
              <a:buChar char="•"/>
            </a:pPr>
            <a:r>
              <a:rPr lang="en-US"/>
              <a:t>UPDATE </a:t>
            </a:r>
            <a:r>
              <a:rPr i="1" lang="en-US"/>
              <a:t>table_name</a:t>
            </a:r>
            <a:br>
              <a:rPr lang="en-US"/>
            </a:br>
            <a:r>
              <a:rPr lang="en-US"/>
              <a:t>SET </a:t>
            </a:r>
            <a:r>
              <a:rPr i="1" lang="en-US"/>
              <a:t>column1 </a:t>
            </a:r>
            <a:r>
              <a:rPr lang="en-US"/>
              <a:t>=</a:t>
            </a:r>
            <a:r>
              <a:rPr i="1" lang="en-US"/>
              <a:t> value1</a:t>
            </a:r>
            <a:r>
              <a:rPr lang="en-US"/>
              <a:t>,</a:t>
            </a:r>
            <a:r>
              <a:rPr i="1" lang="en-US"/>
              <a:t> column2 </a:t>
            </a:r>
            <a:r>
              <a:rPr lang="en-US"/>
              <a:t>=</a:t>
            </a:r>
            <a:r>
              <a:rPr i="1" lang="en-US"/>
              <a:t> value2</a:t>
            </a:r>
            <a:r>
              <a:rPr lang="en-US"/>
              <a:t>, ...</a:t>
            </a:r>
            <a:br>
              <a:rPr lang="en-US"/>
            </a:br>
            <a:r>
              <a:rPr lang="en-US"/>
              <a:t>WHERE </a:t>
            </a:r>
            <a:r>
              <a:rPr i="1" lang="en-US"/>
              <a:t>condition</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5" name="Google Shape;345;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UPDATE Customers</a:t>
            </a:r>
            <a:br>
              <a:rPr lang="en-US"/>
            </a:br>
            <a:r>
              <a:rPr lang="en-US"/>
              <a:t>SET ContactName = 'Alfred Schmidt', City= 'Frankfurt'</a:t>
            </a:r>
            <a:br>
              <a:rPr lang="en-US"/>
            </a:br>
            <a:r>
              <a:rPr lang="en-US"/>
              <a:t>WHERE CustomerID = 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DELETE Statement</a:t>
            </a:r>
            <a:br>
              <a:rPr lang="en-US"/>
            </a:br>
            <a:endParaRPr/>
          </a:p>
        </p:txBody>
      </p:sp>
      <p:sp>
        <p:nvSpPr>
          <p:cNvPr id="351" name="Google Shape;35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DELETE statement is used to delete existing records in a table.</a:t>
            </a:r>
            <a:endParaRPr/>
          </a:p>
          <a:p>
            <a:pPr indent="-228600" lvl="0" marL="228600" rtl="0" algn="l">
              <a:lnSpc>
                <a:spcPct val="90000"/>
              </a:lnSpc>
              <a:spcBef>
                <a:spcPts val="1000"/>
              </a:spcBef>
              <a:spcAft>
                <a:spcPts val="0"/>
              </a:spcAft>
              <a:buClr>
                <a:schemeClr val="dk1"/>
              </a:buClr>
              <a:buSzPts val="2800"/>
              <a:buChar char="•"/>
            </a:pPr>
            <a:r>
              <a:rPr lang="en-US"/>
              <a:t>DELETE Syntax</a:t>
            </a:r>
            <a:endParaRPr/>
          </a:p>
          <a:p>
            <a:pPr indent="-228600" lvl="0" marL="228600" rtl="0" algn="l">
              <a:lnSpc>
                <a:spcPct val="90000"/>
              </a:lnSpc>
              <a:spcBef>
                <a:spcPts val="1000"/>
              </a:spcBef>
              <a:spcAft>
                <a:spcPts val="0"/>
              </a:spcAft>
              <a:buClr>
                <a:schemeClr val="dk1"/>
              </a:buClr>
              <a:buSzPts val="2800"/>
              <a:buChar char="•"/>
            </a:pPr>
            <a:r>
              <a:rPr lang="en-US"/>
              <a:t>DELETE FROM </a:t>
            </a:r>
            <a:r>
              <a:rPr i="1" lang="en-US"/>
              <a:t>table_name </a:t>
            </a:r>
            <a:r>
              <a:rPr lang="en-US"/>
              <a:t>WHERE </a:t>
            </a:r>
            <a:r>
              <a:rPr i="1" lang="en-US"/>
              <a:t>condition</a:t>
            </a:r>
            <a:r>
              <a:rPr lang="en-US"/>
              <a:t>;</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DELETE FROM Customers WHERE CustomerName='Alfreds Futterkiste';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MIN() and MAX() Functions</a:t>
            </a:r>
            <a:br>
              <a:rPr lang="en-US"/>
            </a:br>
            <a:endParaRPr/>
          </a:p>
        </p:txBody>
      </p:sp>
      <p:sp>
        <p:nvSpPr>
          <p:cNvPr id="357" name="Google Shape;35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MIN() function returns the smallest value of the selected column.</a:t>
            </a:r>
            <a:endParaRPr/>
          </a:p>
          <a:p>
            <a:pPr indent="-228600" lvl="0" marL="228600" rtl="0" algn="l">
              <a:lnSpc>
                <a:spcPct val="90000"/>
              </a:lnSpc>
              <a:spcBef>
                <a:spcPts val="1000"/>
              </a:spcBef>
              <a:spcAft>
                <a:spcPts val="0"/>
              </a:spcAft>
              <a:buClr>
                <a:schemeClr val="dk1"/>
              </a:buClr>
              <a:buSzPts val="2800"/>
              <a:buChar char="•"/>
            </a:pPr>
            <a:r>
              <a:rPr lang="en-US"/>
              <a:t>The MAX() function returns the largest value of the selected column.</a:t>
            </a:r>
            <a:endParaRPr/>
          </a:p>
          <a:p>
            <a:pPr indent="-228600" lvl="0" marL="228600" rtl="0" algn="l">
              <a:lnSpc>
                <a:spcPct val="90000"/>
              </a:lnSpc>
              <a:spcBef>
                <a:spcPts val="1000"/>
              </a:spcBef>
              <a:spcAft>
                <a:spcPts val="0"/>
              </a:spcAft>
              <a:buClr>
                <a:schemeClr val="dk1"/>
              </a:buClr>
              <a:buSzPts val="2800"/>
              <a:buChar char="•"/>
            </a:pPr>
            <a:r>
              <a:rPr lang="en-US"/>
              <a:t>MIN() Syntax</a:t>
            </a:r>
            <a:endParaRPr/>
          </a:p>
          <a:p>
            <a:pPr indent="-228600" lvl="0" marL="228600" rtl="0" algn="l">
              <a:lnSpc>
                <a:spcPct val="90000"/>
              </a:lnSpc>
              <a:spcBef>
                <a:spcPts val="1000"/>
              </a:spcBef>
              <a:spcAft>
                <a:spcPts val="0"/>
              </a:spcAft>
              <a:buClr>
                <a:schemeClr val="dk1"/>
              </a:buClr>
              <a:buSzPts val="2800"/>
              <a:buChar char="•"/>
            </a:pPr>
            <a:r>
              <a:rPr lang="en-US"/>
              <a:t>SELECT MIN(</a:t>
            </a:r>
            <a:r>
              <a:rPr i="1" lang="en-US"/>
              <a:t>column_name</a:t>
            </a:r>
            <a:r>
              <a:rPr lang="en-US"/>
              <a:t>)</a:t>
            </a:r>
            <a:br>
              <a:rPr lang="en-US"/>
            </a:br>
            <a:r>
              <a:rPr lang="en-US"/>
              <a:t>FROM </a:t>
            </a:r>
            <a:r>
              <a:rPr i="1" lang="en-US"/>
              <a:t>table_name</a:t>
            </a:r>
            <a:br>
              <a:rPr lang="en-US"/>
            </a:br>
            <a:r>
              <a:rPr lang="en-US"/>
              <a:t>WHERE </a:t>
            </a:r>
            <a:r>
              <a:rPr i="1" lang="en-US"/>
              <a:t>condition</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63" name="Google Shape;36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MAX() Syntax</a:t>
            </a:r>
            <a:endParaRPr/>
          </a:p>
          <a:p>
            <a:pPr indent="-228600" lvl="0" marL="228600" rtl="0" algn="l">
              <a:lnSpc>
                <a:spcPct val="90000"/>
              </a:lnSpc>
              <a:spcBef>
                <a:spcPts val="1000"/>
              </a:spcBef>
              <a:spcAft>
                <a:spcPts val="0"/>
              </a:spcAft>
              <a:buClr>
                <a:schemeClr val="dk1"/>
              </a:buClr>
              <a:buSzPts val="2800"/>
              <a:buChar char="•"/>
            </a:pPr>
            <a:r>
              <a:rPr lang="en-US"/>
              <a:t>SELECT MAX(</a:t>
            </a:r>
            <a:r>
              <a:rPr i="1" lang="en-US"/>
              <a:t>column_name</a:t>
            </a:r>
            <a:r>
              <a:rPr lang="en-US"/>
              <a:t>)</a:t>
            </a:r>
            <a:br>
              <a:rPr lang="en-US"/>
            </a:br>
            <a:r>
              <a:rPr lang="en-US"/>
              <a:t>FROM </a:t>
            </a:r>
            <a:r>
              <a:rPr i="1" lang="en-US"/>
              <a:t>table_name</a:t>
            </a:r>
            <a:br>
              <a:rPr lang="en-US"/>
            </a:br>
            <a:r>
              <a:rPr lang="en-US"/>
              <a:t>WHERE </a:t>
            </a:r>
            <a:r>
              <a:rPr i="1" lang="en-US"/>
              <a:t>condition</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COUNT(), AVG() and SUM() Functions</a:t>
            </a:r>
            <a:br>
              <a:rPr lang="en-US"/>
            </a:br>
            <a:endParaRPr/>
          </a:p>
        </p:txBody>
      </p:sp>
      <p:sp>
        <p:nvSpPr>
          <p:cNvPr id="369" name="Google Shape;36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COUNT() function returns the number of rows that matches a specified criterion.</a:t>
            </a:r>
            <a:endParaRPr/>
          </a:p>
          <a:p>
            <a:pPr indent="-228600" lvl="0" marL="228600" rtl="0" algn="l">
              <a:lnSpc>
                <a:spcPct val="90000"/>
              </a:lnSpc>
              <a:spcBef>
                <a:spcPts val="1000"/>
              </a:spcBef>
              <a:spcAft>
                <a:spcPts val="0"/>
              </a:spcAft>
              <a:buClr>
                <a:schemeClr val="dk1"/>
              </a:buClr>
              <a:buSzPts val="2800"/>
              <a:buChar char="•"/>
            </a:pPr>
            <a:r>
              <a:rPr lang="en-US"/>
              <a:t>The AVG() function returns the average value of a numeric column.</a:t>
            </a:r>
            <a:endParaRPr/>
          </a:p>
          <a:p>
            <a:pPr indent="-228600" lvl="0" marL="228600" rtl="0" algn="l">
              <a:lnSpc>
                <a:spcPct val="90000"/>
              </a:lnSpc>
              <a:spcBef>
                <a:spcPts val="1000"/>
              </a:spcBef>
              <a:spcAft>
                <a:spcPts val="0"/>
              </a:spcAft>
              <a:buClr>
                <a:schemeClr val="dk1"/>
              </a:buClr>
              <a:buSzPts val="2800"/>
              <a:buChar char="•"/>
            </a:pPr>
            <a:r>
              <a:rPr lang="en-US"/>
              <a:t>The SUM() function returns the total sum of a numeric column.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5" name="Google Shape;37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76" name="Google Shape;376;p43"/>
          <p:cNvSpPr/>
          <p:nvPr/>
        </p:nvSpPr>
        <p:spPr>
          <a:xfrm>
            <a:off x="3048000" y="2828836"/>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Quattrocento Sans"/>
                <a:ea typeface="Quattrocento Sans"/>
                <a:cs typeface="Quattrocento Sans"/>
                <a:sym typeface="Quattrocento Sans"/>
              </a:rPr>
              <a:t>COUNT() Syntax</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SELECT</a:t>
            </a:r>
            <a:r>
              <a:rPr b="0" i="0" lang="en-US" sz="1800">
                <a:solidFill>
                  <a:srgbClr val="000000"/>
                </a:solidFill>
                <a:latin typeface="Consolas"/>
                <a:ea typeface="Consolas"/>
                <a:cs typeface="Consolas"/>
                <a:sym typeface="Consolas"/>
              </a:rPr>
              <a:t> </a:t>
            </a:r>
            <a:r>
              <a:rPr b="0" i="0" lang="en-US" sz="1800">
                <a:solidFill>
                  <a:srgbClr val="0000CD"/>
                </a:solidFill>
                <a:latin typeface="Consolas"/>
                <a:ea typeface="Consolas"/>
                <a:cs typeface="Consolas"/>
                <a:sym typeface="Consolas"/>
              </a:rPr>
              <a:t>COUNT</a:t>
            </a:r>
            <a:r>
              <a:rPr b="0" i="0" lang="en-US" sz="1800">
                <a:solidFill>
                  <a:srgbClr val="000000"/>
                </a:solidFill>
                <a:latin typeface="Consolas"/>
                <a:ea typeface="Consolas"/>
                <a:cs typeface="Consolas"/>
                <a:sym typeface="Consolas"/>
              </a:rPr>
              <a:t>(</a:t>
            </a:r>
            <a:r>
              <a:rPr b="0" i="1" lang="en-US" sz="1800">
                <a:solidFill>
                  <a:srgbClr val="000000"/>
                </a:solidFill>
                <a:latin typeface="Consolas"/>
                <a:ea typeface="Consolas"/>
                <a:cs typeface="Consolas"/>
                <a:sym typeface="Consolas"/>
              </a:rPr>
              <a:t>column_name</a:t>
            </a:r>
            <a:r>
              <a:rPr b="0" i="0" lang="en-US" sz="1800">
                <a:solidFill>
                  <a:srgbClr val="000000"/>
                </a:solidFill>
                <a:latin typeface="Consolas"/>
                <a:ea typeface="Consolas"/>
                <a:cs typeface="Consolas"/>
                <a:sym typeface="Consolas"/>
              </a:rPr>
              <a:t>)</a:t>
            </a:r>
            <a:br>
              <a:rPr b="0" i="0" lang="en-US" sz="1800">
                <a:solidFill>
                  <a:srgbClr val="000000"/>
                </a:solidFill>
                <a:latin typeface="Consolas"/>
                <a:ea typeface="Consolas"/>
                <a:cs typeface="Consolas"/>
                <a:sym typeface="Consolas"/>
              </a:rPr>
            </a:br>
            <a:r>
              <a:rPr b="0" i="0" lang="en-US" sz="1800">
                <a:solidFill>
                  <a:srgbClr val="0000CD"/>
                </a:solidFill>
                <a:latin typeface="Consolas"/>
                <a:ea typeface="Consolas"/>
                <a:cs typeface="Consolas"/>
                <a:sym typeface="Consolas"/>
              </a:rPr>
              <a:t>FROM</a:t>
            </a:r>
            <a:r>
              <a:rPr b="0" i="0" lang="en-US" sz="1800">
                <a:solidFill>
                  <a:srgbClr val="000000"/>
                </a:solidFill>
                <a:latin typeface="Consolas"/>
                <a:ea typeface="Consolas"/>
                <a:cs typeface="Consolas"/>
                <a:sym typeface="Consolas"/>
              </a:rPr>
              <a:t> </a:t>
            </a:r>
            <a:r>
              <a:rPr b="0" i="1" lang="en-US" sz="1800">
                <a:solidFill>
                  <a:srgbClr val="000000"/>
                </a:solidFill>
                <a:latin typeface="Consolas"/>
                <a:ea typeface="Consolas"/>
                <a:cs typeface="Consolas"/>
                <a:sym typeface="Consolas"/>
              </a:rPr>
              <a:t>table_name</a:t>
            </a:r>
            <a:br>
              <a:rPr b="0" i="0" lang="en-US" sz="1800">
                <a:solidFill>
                  <a:srgbClr val="000000"/>
                </a:solidFill>
                <a:latin typeface="Consolas"/>
                <a:ea typeface="Consolas"/>
                <a:cs typeface="Consolas"/>
                <a:sym typeface="Consolas"/>
              </a:rPr>
            </a:br>
            <a:r>
              <a:rPr b="0" i="0" lang="en-US" sz="1800">
                <a:solidFill>
                  <a:srgbClr val="0000CD"/>
                </a:solidFill>
                <a:latin typeface="Consolas"/>
                <a:ea typeface="Consolas"/>
                <a:cs typeface="Consolas"/>
                <a:sym typeface="Consolas"/>
              </a:rPr>
              <a:t>WHERE</a:t>
            </a:r>
            <a:r>
              <a:rPr b="0" i="0" lang="en-US" sz="1800">
                <a:solidFill>
                  <a:srgbClr val="000000"/>
                </a:solidFill>
                <a:latin typeface="Consolas"/>
                <a:ea typeface="Consolas"/>
                <a:cs typeface="Consolas"/>
                <a:sym typeface="Consolas"/>
              </a:rPr>
              <a:t> </a:t>
            </a:r>
            <a:r>
              <a:rPr b="0" i="1" lang="en-US" sz="1800">
                <a:solidFill>
                  <a:srgbClr val="000000"/>
                </a:solidFill>
                <a:latin typeface="Consolas"/>
                <a:ea typeface="Consolas"/>
                <a:cs typeface="Consolas"/>
                <a:sym typeface="Consolas"/>
              </a:rPr>
              <a:t>condition</a:t>
            </a:r>
            <a:r>
              <a:rPr b="0" i="0" lang="en-US" sz="1800">
                <a:solidFill>
                  <a:srgbClr val="000000"/>
                </a:solidFill>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23e3c0e748_0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9" name="Google Shape;109;g223e3c0e748_0_17"/>
          <p:cNvSpPr txBox="1"/>
          <p:nvPr>
            <p:ph idx="1" type="body"/>
          </p:nvPr>
        </p:nvSpPr>
        <p:spPr>
          <a:xfrm>
            <a:off x="838200" y="1825625"/>
            <a:ext cx="10515600" cy="4942800"/>
          </a:xfrm>
          <a:prstGeom prst="rect">
            <a:avLst/>
          </a:prstGeom>
        </p:spPr>
        <p:txBody>
          <a:bodyPr anchorCtr="0" anchor="t" bIns="45700" lIns="91425" spcFirstLastPara="1" rIns="91425" wrap="square" tIns="45700">
            <a:normAutofit fontScale="70000"/>
          </a:bodyPr>
          <a:lstStyle/>
          <a:p>
            <a:pPr indent="0" lvl="0" marL="0" rtl="0" algn="l">
              <a:lnSpc>
                <a:spcPct val="144444"/>
              </a:lnSpc>
              <a:spcBef>
                <a:spcPts val="2400"/>
              </a:spcBef>
              <a:spcAft>
                <a:spcPts val="0"/>
              </a:spcAft>
              <a:buClr>
                <a:schemeClr val="dk1"/>
              </a:buClr>
              <a:buSzPct val="54868"/>
              <a:buFont typeface="Arial"/>
              <a:buNone/>
            </a:pPr>
            <a:r>
              <a:rPr b="1" lang="en-US" sz="2004">
                <a:highlight>
                  <a:srgbClr val="FFFFFF"/>
                </a:highlight>
                <a:latin typeface="Roboto"/>
                <a:ea typeface="Roboto"/>
                <a:cs typeface="Roboto"/>
                <a:sym typeface="Roboto"/>
              </a:rPr>
              <a:t> What is the major difference between MySQL and SQL?</a:t>
            </a:r>
            <a:endParaRPr b="1" sz="2004">
              <a:highlight>
                <a:srgbClr val="FFFFFF"/>
              </a:highlight>
              <a:latin typeface="Roboto"/>
              <a:ea typeface="Roboto"/>
              <a:cs typeface="Roboto"/>
              <a:sym typeface="Roboto"/>
            </a:endParaRPr>
          </a:p>
          <a:p>
            <a:pPr indent="0" lvl="0" marL="0" rtl="0" algn="l">
              <a:lnSpc>
                <a:spcPct val="162500"/>
              </a:lnSpc>
              <a:spcBef>
                <a:spcPts val="1800"/>
              </a:spcBef>
              <a:spcAft>
                <a:spcPts val="0"/>
              </a:spcAft>
              <a:buNone/>
            </a:pPr>
            <a:r>
              <a:rPr lang="en-US" sz="1854">
                <a:highlight>
                  <a:srgbClr val="FFFFFF"/>
                </a:highlight>
                <a:latin typeface="Roboto"/>
                <a:ea typeface="Roboto"/>
                <a:cs typeface="Roboto"/>
                <a:sym typeface="Roboto"/>
              </a:rPr>
              <a:t>SQL is a query programming language for managing RDBMS. In contrast, MySQL is an RDBMS (Relational Database Management System) that employs SQL. So, the major difference between the two is that MySQL is software, but SQL is a database language.</a:t>
            </a:r>
            <a:endParaRPr sz="1854">
              <a:highlight>
                <a:srgbClr val="FFFFFF"/>
              </a:highlight>
              <a:latin typeface="Roboto"/>
              <a:ea typeface="Roboto"/>
              <a:cs typeface="Roboto"/>
              <a:sym typeface="Roboto"/>
            </a:endParaRPr>
          </a:p>
          <a:p>
            <a:pPr indent="0" lvl="0" marL="0" rtl="0" algn="just">
              <a:lnSpc>
                <a:spcPct val="130000"/>
              </a:lnSpc>
              <a:spcBef>
                <a:spcPts val="2000"/>
              </a:spcBef>
              <a:spcAft>
                <a:spcPts val="0"/>
              </a:spcAft>
              <a:buNone/>
            </a:pPr>
            <a:r>
              <a:rPr b="1" lang="en-US" sz="2200">
                <a:solidFill>
                  <a:srgbClr val="610B38"/>
                </a:solidFill>
                <a:highlight>
                  <a:srgbClr val="FFFFFF"/>
                </a:highlight>
                <a:latin typeface="Arial"/>
                <a:ea typeface="Arial"/>
                <a:cs typeface="Arial"/>
                <a:sym typeface="Arial"/>
              </a:rPr>
              <a:t>SQL Commands</a:t>
            </a:r>
            <a:endParaRPr b="1" sz="2200">
              <a:solidFill>
                <a:srgbClr val="610B38"/>
              </a:solidFill>
              <a:highlight>
                <a:srgbClr val="FFFFFF"/>
              </a:highlight>
              <a:latin typeface="Arial"/>
              <a:ea typeface="Arial"/>
              <a:cs typeface="Arial"/>
              <a:sym typeface="Arial"/>
            </a:endParaRPr>
          </a:p>
          <a:p>
            <a:pPr indent="-305246" lvl="0" marL="457200" marR="25400" rtl="0" algn="l">
              <a:lnSpc>
                <a:spcPct val="156250"/>
              </a:lnSpc>
              <a:spcBef>
                <a:spcPts val="1500"/>
              </a:spcBef>
              <a:spcAft>
                <a:spcPts val="0"/>
              </a:spcAft>
              <a:buClr>
                <a:schemeClr val="dk1"/>
              </a:buClr>
              <a:buSzPct val="100000"/>
              <a:buFont typeface="Roboto"/>
              <a:buChar char="○"/>
            </a:pPr>
            <a:r>
              <a:rPr lang="en-US" sz="1724">
                <a:highlight>
                  <a:srgbClr val="FFFFFF"/>
                </a:highlight>
                <a:latin typeface="Roboto"/>
                <a:ea typeface="Roboto"/>
                <a:cs typeface="Roboto"/>
                <a:sym typeface="Roboto"/>
              </a:rPr>
              <a:t>SQL commands are instructions. It is used to communicate with the database. It is also used to perform specific tasks, functions, and queries of data.</a:t>
            </a:r>
            <a:endParaRPr sz="1724">
              <a:highlight>
                <a:srgbClr val="FFFFFF"/>
              </a:highlight>
              <a:latin typeface="Roboto"/>
              <a:ea typeface="Roboto"/>
              <a:cs typeface="Roboto"/>
              <a:sym typeface="Roboto"/>
            </a:endParaRPr>
          </a:p>
          <a:p>
            <a:pPr indent="-305246" lvl="0" marL="457200" marR="25400" rtl="0" algn="l">
              <a:lnSpc>
                <a:spcPct val="156250"/>
              </a:lnSpc>
              <a:spcBef>
                <a:spcPts val="0"/>
              </a:spcBef>
              <a:spcAft>
                <a:spcPts val="0"/>
              </a:spcAft>
              <a:buClr>
                <a:schemeClr val="dk1"/>
              </a:buClr>
              <a:buSzPct val="100000"/>
              <a:buFont typeface="Roboto"/>
              <a:buChar char="○"/>
            </a:pPr>
            <a:r>
              <a:rPr lang="en-US" sz="1724">
                <a:highlight>
                  <a:srgbClr val="FFFFFF"/>
                </a:highlight>
                <a:latin typeface="Roboto"/>
                <a:ea typeface="Roboto"/>
                <a:cs typeface="Roboto"/>
                <a:sym typeface="Roboto"/>
              </a:rPr>
              <a:t>SQL can perform various tasks like create a table, add data to tables, drop the table, modify the table, set permission for users.</a:t>
            </a:r>
            <a:endParaRPr sz="1724">
              <a:highlight>
                <a:srgbClr val="FFFFFF"/>
              </a:highlight>
              <a:latin typeface="Roboto"/>
              <a:ea typeface="Roboto"/>
              <a:cs typeface="Roboto"/>
              <a:sym typeface="Roboto"/>
            </a:endParaRPr>
          </a:p>
          <a:p>
            <a:pPr indent="0" lvl="0" marL="0" rtl="0" algn="just">
              <a:lnSpc>
                <a:spcPct val="130000"/>
              </a:lnSpc>
              <a:spcBef>
                <a:spcPts val="1800"/>
              </a:spcBef>
              <a:spcAft>
                <a:spcPts val="0"/>
              </a:spcAft>
              <a:buNone/>
            </a:pPr>
            <a:r>
              <a:rPr lang="en-US" sz="2817">
                <a:solidFill>
                  <a:srgbClr val="610B38"/>
                </a:solidFill>
                <a:highlight>
                  <a:srgbClr val="FFFFFF"/>
                </a:highlight>
                <a:latin typeface="Arial"/>
                <a:ea typeface="Arial"/>
                <a:cs typeface="Arial"/>
                <a:sym typeface="Arial"/>
              </a:rPr>
              <a:t>Types of SQL Commands</a:t>
            </a:r>
            <a:endParaRPr sz="2817">
              <a:solidFill>
                <a:srgbClr val="610B38"/>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None/>
            </a:pPr>
            <a:r>
              <a:rPr lang="en-US" sz="2117">
                <a:solidFill>
                  <a:srgbClr val="333333"/>
                </a:solidFill>
                <a:highlight>
                  <a:srgbClr val="FFFFFF"/>
                </a:highlight>
                <a:latin typeface="Roboto"/>
                <a:ea typeface="Roboto"/>
                <a:cs typeface="Roboto"/>
                <a:sym typeface="Roboto"/>
              </a:rPr>
              <a:t>There are five types of SQL commands: DDL, DML and DQL</a:t>
            </a:r>
            <a:r>
              <a:rPr lang="en-US"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l">
              <a:lnSpc>
                <a:spcPct val="162500"/>
              </a:lnSpc>
              <a:spcBef>
                <a:spcPts val="1200"/>
              </a:spcBef>
              <a:spcAft>
                <a:spcPts val="0"/>
              </a:spcAft>
              <a:buClr>
                <a:schemeClr val="dk1"/>
              </a:buClr>
              <a:buSzPct val="73333"/>
              <a:buFont typeface="Arial"/>
              <a:buNone/>
            </a:pPr>
            <a:r>
              <a:t/>
            </a:r>
            <a:endParaRPr sz="1500">
              <a:highlight>
                <a:srgbClr val="FFFFFF"/>
              </a:highlight>
              <a:latin typeface="Roboto"/>
              <a:ea typeface="Roboto"/>
              <a:cs typeface="Roboto"/>
              <a:sym typeface="Roboto"/>
            </a:endParaRPr>
          </a:p>
          <a:p>
            <a:pPr indent="0" lvl="0" marL="0" rtl="0" algn="l">
              <a:spcBef>
                <a:spcPts val="20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2" name="Google Shape;38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AVG() Syntax</a:t>
            </a:r>
            <a:endParaRPr/>
          </a:p>
          <a:p>
            <a:pPr indent="-228600" lvl="0" marL="228600" rtl="0" algn="l">
              <a:lnSpc>
                <a:spcPct val="90000"/>
              </a:lnSpc>
              <a:spcBef>
                <a:spcPts val="1000"/>
              </a:spcBef>
              <a:spcAft>
                <a:spcPts val="0"/>
              </a:spcAft>
              <a:buClr>
                <a:schemeClr val="dk1"/>
              </a:buClr>
              <a:buSzPts val="2800"/>
              <a:buChar char="•"/>
            </a:pPr>
            <a:r>
              <a:rPr lang="en-US"/>
              <a:t>SELECT AVG(</a:t>
            </a:r>
            <a:r>
              <a:rPr i="1" lang="en-US"/>
              <a:t>column_name</a:t>
            </a:r>
            <a:r>
              <a:rPr lang="en-US"/>
              <a:t>)</a:t>
            </a:r>
            <a:br>
              <a:rPr lang="en-US"/>
            </a:br>
            <a:r>
              <a:rPr lang="en-US"/>
              <a:t>FROM </a:t>
            </a:r>
            <a:r>
              <a:rPr i="1" lang="en-US"/>
              <a:t>table_name</a:t>
            </a:r>
            <a:br>
              <a:rPr lang="en-US"/>
            </a:br>
            <a:r>
              <a:rPr lang="en-US"/>
              <a:t>WHERE </a:t>
            </a:r>
            <a:r>
              <a:rPr i="1" lang="en-US"/>
              <a:t>condition</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8" name="Google Shape;38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SUM() Syntax</a:t>
            </a:r>
            <a:endParaRPr/>
          </a:p>
          <a:p>
            <a:pPr indent="-228600" lvl="0" marL="228600" rtl="0" algn="l">
              <a:lnSpc>
                <a:spcPct val="90000"/>
              </a:lnSpc>
              <a:spcBef>
                <a:spcPts val="1000"/>
              </a:spcBef>
              <a:spcAft>
                <a:spcPts val="0"/>
              </a:spcAft>
              <a:buClr>
                <a:schemeClr val="dk1"/>
              </a:buClr>
              <a:buSzPts val="2800"/>
              <a:buChar char="•"/>
            </a:pPr>
            <a:r>
              <a:rPr lang="en-US"/>
              <a:t>SELECT SUM(</a:t>
            </a:r>
            <a:r>
              <a:rPr i="1" lang="en-US"/>
              <a:t>column_name</a:t>
            </a:r>
            <a:r>
              <a:rPr lang="en-US"/>
              <a:t>)</a:t>
            </a:r>
            <a:br>
              <a:rPr lang="en-US"/>
            </a:br>
            <a:r>
              <a:rPr lang="en-US"/>
              <a:t>FROM </a:t>
            </a:r>
            <a:r>
              <a:rPr i="1" lang="en-US"/>
              <a:t>table_name</a:t>
            </a:r>
            <a:br>
              <a:rPr lang="en-US"/>
            </a:br>
            <a:r>
              <a:rPr lang="en-US"/>
              <a:t>WHERE </a:t>
            </a:r>
            <a:r>
              <a:rPr i="1" lang="en-US"/>
              <a:t>condition</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LIKE Operator</a:t>
            </a:r>
            <a:br>
              <a:rPr lang="en-US"/>
            </a:br>
            <a:endParaRPr/>
          </a:p>
        </p:txBody>
      </p:sp>
      <p:sp>
        <p:nvSpPr>
          <p:cNvPr id="394" name="Google Shape;394;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LIKE operator is used in a WHERE clause to search for a specified pattern in a column.</a:t>
            </a:r>
            <a:endParaRPr/>
          </a:p>
          <a:p>
            <a:pPr indent="-228600" lvl="0" marL="228600" rtl="0" algn="l">
              <a:lnSpc>
                <a:spcPct val="90000"/>
              </a:lnSpc>
              <a:spcBef>
                <a:spcPts val="1000"/>
              </a:spcBef>
              <a:spcAft>
                <a:spcPts val="0"/>
              </a:spcAft>
              <a:buClr>
                <a:schemeClr val="dk1"/>
              </a:buClr>
              <a:buSzPts val="2800"/>
              <a:buChar char="•"/>
            </a:pPr>
            <a:r>
              <a:rPr lang="en-US"/>
              <a:t>There are two wildcards often used in conjunction with the LIKE operator:</a:t>
            </a:r>
            <a:endParaRPr/>
          </a:p>
          <a:p>
            <a:pPr indent="-228600" lvl="0" marL="228600" rtl="0" algn="l">
              <a:lnSpc>
                <a:spcPct val="90000"/>
              </a:lnSpc>
              <a:spcBef>
                <a:spcPts val="1000"/>
              </a:spcBef>
              <a:spcAft>
                <a:spcPts val="0"/>
              </a:spcAft>
              <a:buClr>
                <a:schemeClr val="dk1"/>
              </a:buClr>
              <a:buSzPts val="2800"/>
              <a:buChar char="•"/>
            </a:pPr>
            <a:r>
              <a:rPr lang="en-US"/>
              <a:t>% - The percent sign represents zero, one, or multiple characters</a:t>
            </a:r>
            <a:endParaRPr/>
          </a:p>
          <a:p>
            <a:pPr indent="-228600" lvl="0" marL="228600" rtl="0" algn="l">
              <a:lnSpc>
                <a:spcPct val="90000"/>
              </a:lnSpc>
              <a:spcBef>
                <a:spcPts val="1000"/>
              </a:spcBef>
              <a:spcAft>
                <a:spcPts val="0"/>
              </a:spcAft>
              <a:buClr>
                <a:schemeClr val="dk1"/>
              </a:buClr>
              <a:buSzPts val="2800"/>
              <a:buChar char="•"/>
            </a:pPr>
            <a:r>
              <a:rPr lang="en-US"/>
              <a:t>_ - The underscore represents a single character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00" name="Google Shape;400;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LIKE Syntax</a:t>
            </a:r>
            <a:endParaRPr/>
          </a:p>
          <a:p>
            <a:pPr indent="-228600" lvl="0" marL="228600" rtl="0" algn="l">
              <a:lnSpc>
                <a:spcPct val="90000"/>
              </a:lnSpc>
              <a:spcBef>
                <a:spcPts val="1000"/>
              </a:spcBef>
              <a:spcAft>
                <a:spcPts val="0"/>
              </a:spcAft>
              <a:buClr>
                <a:schemeClr val="dk1"/>
              </a:buClr>
              <a:buSzPts val="2800"/>
              <a:buChar char="•"/>
            </a:pPr>
            <a:r>
              <a:rPr lang="en-US"/>
              <a:t>SELECT </a:t>
            </a:r>
            <a:r>
              <a:rPr i="1" lang="en-US"/>
              <a:t>column1, column2, ...</a:t>
            </a:r>
            <a:br>
              <a:rPr lang="en-US"/>
            </a:br>
            <a:r>
              <a:rPr lang="en-US"/>
              <a:t>FROM </a:t>
            </a:r>
            <a:r>
              <a:rPr i="1" lang="en-US"/>
              <a:t>table_name</a:t>
            </a:r>
            <a:br>
              <a:rPr lang="en-US"/>
            </a:br>
            <a:r>
              <a:rPr lang="en-US"/>
              <a:t>WHERE </a:t>
            </a:r>
            <a:r>
              <a:rPr i="1" lang="en-US"/>
              <a:t>columnN</a:t>
            </a:r>
            <a:r>
              <a:rPr lang="en-US"/>
              <a:t> LIKE </a:t>
            </a:r>
            <a:r>
              <a:rPr i="1" lang="en-US"/>
              <a:t>pattern</a:t>
            </a:r>
            <a:r>
              <a:rPr lang="en-US"/>
              <a:t>;</a:t>
            </a:r>
            <a:endParaRPr/>
          </a:p>
          <a:p>
            <a:pPr indent="-228600" lvl="0" marL="228600" rtl="0" algn="l">
              <a:lnSpc>
                <a:spcPct val="90000"/>
              </a:lnSpc>
              <a:spcBef>
                <a:spcPts val="1000"/>
              </a:spcBef>
              <a:spcAft>
                <a:spcPts val="0"/>
              </a:spcAft>
              <a:buClr>
                <a:schemeClr val="dk1"/>
              </a:buClr>
              <a:buSzPts val="2800"/>
              <a:buChar char="•"/>
            </a:pPr>
            <a:br>
              <a:rPr lang="en-US"/>
            </a:b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406" name="Google Shape;406;p48"/>
          <p:cNvGraphicFramePr/>
          <p:nvPr/>
        </p:nvGraphicFramePr>
        <p:xfrm>
          <a:off x="2381301" y="1825626"/>
          <a:ext cx="3000000" cy="3000000"/>
        </p:xfrm>
        <a:graphic>
          <a:graphicData uri="http://schemas.openxmlformats.org/drawingml/2006/table">
            <a:tbl>
              <a:tblPr>
                <a:noFill/>
                <a:tableStyleId>{CB0F6110-61C8-4E50-BE33-6F74773B57DD}</a:tableStyleId>
              </a:tblPr>
              <a:tblGrid>
                <a:gridCol w="3714700"/>
                <a:gridCol w="3714700"/>
              </a:tblGrid>
              <a:tr h="379650">
                <a:tc>
                  <a:txBody>
                    <a:bodyPr/>
                    <a:lstStyle/>
                    <a:p>
                      <a:pPr indent="0" lvl="0" marL="0" marR="0" rtl="0" algn="l">
                        <a:spcBef>
                          <a:spcPts val="0"/>
                        </a:spcBef>
                        <a:spcAft>
                          <a:spcPts val="0"/>
                        </a:spcAft>
                        <a:buNone/>
                      </a:pPr>
                      <a:r>
                        <a:rPr lang="en-US" sz="1700" u="none" cap="none" strike="noStrike"/>
                        <a:t>LIKE Operator</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t>Description</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79650">
                <a:tc>
                  <a:txBody>
                    <a:bodyPr/>
                    <a:lstStyle/>
                    <a:p>
                      <a:pPr indent="0" lvl="0" marL="0" marR="0" rtl="0" algn="l">
                        <a:spcBef>
                          <a:spcPts val="0"/>
                        </a:spcBef>
                        <a:spcAft>
                          <a:spcPts val="0"/>
                        </a:spcAft>
                        <a:buNone/>
                      </a:pPr>
                      <a:r>
                        <a:rPr lang="en-US" sz="1700" u="none" cap="none" strike="noStrike"/>
                        <a:t>WHERE CustomerName LIKE 'a%'</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700" u="none" cap="none" strike="noStrike"/>
                        <a:t>Finds any values that start with "a"</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379650">
                <a:tc>
                  <a:txBody>
                    <a:bodyPr/>
                    <a:lstStyle/>
                    <a:p>
                      <a:pPr indent="0" lvl="0" marL="0" marR="0" rtl="0" algn="l">
                        <a:spcBef>
                          <a:spcPts val="0"/>
                        </a:spcBef>
                        <a:spcAft>
                          <a:spcPts val="0"/>
                        </a:spcAft>
                        <a:buNone/>
                      </a:pPr>
                      <a:r>
                        <a:rPr lang="en-US" sz="1700" u="none" cap="none" strike="noStrike"/>
                        <a:t>WHERE CustomerName LIKE '%a'</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t>Finds any values that end with "a"</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42475">
                <a:tc>
                  <a:txBody>
                    <a:bodyPr/>
                    <a:lstStyle/>
                    <a:p>
                      <a:pPr indent="0" lvl="0" marL="0" marR="0" rtl="0" algn="l">
                        <a:spcBef>
                          <a:spcPts val="0"/>
                        </a:spcBef>
                        <a:spcAft>
                          <a:spcPts val="0"/>
                        </a:spcAft>
                        <a:buNone/>
                      </a:pPr>
                      <a:r>
                        <a:rPr lang="en-US" sz="1700" u="none" cap="none" strike="noStrike"/>
                        <a:t>WHERE CustomerName LIKE '%or%'</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700" u="none" cap="none" strike="noStrike"/>
                        <a:t>Finds any values that have "or" in any position</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642475">
                <a:tc>
                  <a:txBody>
                    <a:bodyPr/>
                    <a:lstStyle/>
                    <a:p>
                      <a:pPr indent="0" lvl="0" marL="0" marR="0" rtl="0" algn="l">
                        <a:spcBef>
                          <a:spcPts val="0"/>
                        </a:spcBef>
                        <a:spcAft>
                          <a:spcPts val="0"/>
                        </a:spcAft>
                        <a:buNone/>
                      </a:pPr>
                      <a:r>
                        <a:rPr lang="en-US" sz="1700" u="none" cap="none" strike="noStrike"/>
                        <a:t>WHERE CustomerName LIKE '_r%'</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t>Finds any values that have "r" in the second position</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42475">
                <a:tc>
                  <a:txBody>
                    <a:bodyPr/>
                    <a:lstStyle/>
                    <a:p>
                      <a:pPr indent="0" lvl="0" marL="0" marR="0" rtl="0" algn="l">
                        <a:spcBef>
                          <a:spcPts val="0"/>
                        </a:spcBef>
                        <a:spcAft>
                          <a:spcPts val="0"/>
                        </a:spcAft>
                        <a:buNone/>
                      </a:pPr>
                      <a:r>
                        <a:rPr lang="en-US" sz="1700" u="none" cap="none" strike="noStrike"/>
                        <a:t>WHERE CustomerName LIKE 'a_%'</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700" u="none" cap="none" strike="noStrike"/>
                        <a:t>Finds any values that start with "a" and are at least 2 characters in length</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642475">
                <a:tc>
                  <a:txBody>
                    <a:bodyPr/>
                    <a:lstStyle/>
                    <a:p>
                      <a:pPr indent="0" lvl="0" marL="0" marR="0" rtl="0" algn="l">
                        <a:spcBef>
                          <a:spcPts val="0"/>
                        </a:spcBef>
                        <a:spcAft>
                          <a:spcPts val="0"/>
                        </a:spcAft>
                        <a:buNone/>
                      </a:pPr>
                      <a:r>
                        <a:rPr lang="en-US" sz="1700" u="none" cap="none" strike="noStrike"/>
                        <a:t>WHERE CustomerName LIKE 'a__%'</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u="none" cap="none" strike="noStrike"/>
                        <a:t>Finds any values that start with "a" and are at least 3 characters in length</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42475">
                <a:tc>
                  <a:txBody>
                    <a:bodyPr/>
                    <a:lstStyle/>
                    <a:p>
                      <a:pPr indent="0" lvl="0" marL="0" marR="0" rtl="0" algn="l">
                        <a:spcBef>
                          <a:spcPts val="0"/>
                        </a:spcBef>
                        <a:spcAft>
                          <a:spcPts val="0"/>
                        </a:spcAft>
                        <a:buNone/>
                      </a:pPr>
                      <a:r>
                        <a:rPr lang="en-US" sz="1700" u="none" cap="none" strike="noStrike"/>
                        <a:t>WHERE ContactName LIKE 'a%o'</a:t>
                      </a:r>
                      <a:endParaRPr/>
                    </a:p>
                  </a:txBody>
                  <a:tcPr marT="58400" marB="58400" marR="58400" marL="1168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US" sz="1700" u="none" cap="none" strike="noStrike"/>
                        <a:t>Finds any values that start with "a" and ends with "o"</a:t>
                      </a:r>
                      <a:endParaRPr/>
                    </a:p>
                  </a:txBody>
                  <a:tcPr marT="58400" marB="58400" marR="58400" marL="58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12" name="Google Shape;412;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SELECT * FROM Customers</a:t>
            </a:r>
            <a:br>
              <a:rPr lang="en-US"/>
            </a:br>
            <a:r>
              <a:rPr lang="en-US"/>
              <a:t>WHERE CustomerName LIKE 'a%';</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IN Operator</a:t>
            </a:r>
            <a:br>
              <a:rPr lang="en-US"/>
            </a:br>
            <a:endParaRPr/>
          </a:p>
        </p:txBody>
      </p:sp>
      <p:sp>
        <p:nvSpPr>
          <p:cNvPr id="418" name="Google Shape;418;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IN operator allows you to specify multiple values in a WHERE clause.</a:t>
            </a:r>
            <a:endParaRPr/>
          </a:p>
          <a:p>
            <a:pPr indent="-228600" lvl="0" marL="228600" rtl="0" algn="l">
              <a:lnSpc>
                <a:spcPct val="90000"/>
              </a:lnSpc>
              <a:spcBef>
                <a:spcPts val="1000"/>
              </a:spcBef>
              <a:spcAft>
                <a:spcPts val="0"/>
              </a:spcAft>
              <a:buClr>
                <a:schemeClr val="dk1"/>
              </a:buClr>
              <a:buSzPts val="2800"/>
              <a:buChar char="•"/>
            </a:pPr>
            <a:r>
              <a:rPr lang="en-US"/>
              <a:t>The IN operator is a shorthand for multiple OR conditions.</a:t>
            </a:r>
            <a:endParaRPr/>
          </a:p>
          <a:p>
            <a:pPr indent="-228600" lvl="0" marL="228600" rtl="0" algn="l">
              <a:lnSpc>
                <a:spcPct val="90000"/>
              </a:lnSpc>
              <a:spcBef>
                <a:spcPts val="1000"/>
              </a:spcBef>
              <a:spcAft>
                <a:spcPts val="0"/>
              </a:spcAft>
              <a:buClr>
                <a:schemeClr val="dk1"/>
              </a:buClr>
              <a:buSzPts val="2800"/>
              <a:buChar char="•"/>
            </a:pPr>
            <a:r>
              <a:rPr lang="en-US"/>
              <a:t>IN Syntax</a:t>
            </a:r>
            <a:endParaRPr/>
          </a:p>
          <a:p>
            <a:pPr indent="-228600" lvl="0" marL="228600" rtl="0" algn="l">
              <a:lnSpc>
                <a:spcPct val="90000"/>
              </a:lnSpc>
              <a:spcBef>
                <a:spcPts val="1000"/>
              </a:spcBef>
              <a:spcAft>
                <a:spcPts val="0"/>
              </a:spcAft>
              <a:buClr>
                <a:schemeClr val="dk1"/>
              </a:buClr>
              <a:buSzPts val="2800"/>
              <a:buChar char="•"/>
            </a:pPr>
            <a:r>
              <a:rPr lang="en-US"/>
              <a:t>SELECT </a:t>
            </a:r>
            <a:r>
              <a:rPr i="1" lang="en-US"/>
              <a:t>column_name(s)</a:t>
            </a:r>
            <a:br>
              <a:rPr lang="en-US"/>
            </a:br>
            <a:r>
              <a:rPr lang="en-US"/>
              <a:t>FROM </a:t>
            </a:r>
            <a:r>
              <a:rPr i="1" lang="en-US"/>
              <a:t>table_name</a:t>
            </a:r>
            <a:br>
              <a:rPr lang="en-US"/>
            </a:br>
            <a:r>
              <a:rPr lang="en-US"/>
              <a:t>WHERE </a:t>
            </a:r>
            <a:r>
              <a:rPr i="1" lang="en-US"/>
              <a:t>column_name</a:t>
            </a:r>
            <a:r>
              <a:rPr lang="en-US"/>
              <a:t> IN (</a:t>
            </a:r>
            <a:r>
              <a:rPr i="1" lang="en-US"/>
              <a:t>value1</a:t>
            </a:r>
            <a:r>
              <a:rPr lang="en-US"/>
              <a:t>,</a:t>
            </a:r>
            <a:r>
              <a:rPr i="1" lang="en-US"/>
              <a:t> value2</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4" name="Google Shape;42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SELECT * FROM Customers</a:t>
            </a:r>
            <a:br>
              <a:rPr lang="en-US"/>
            </a:br>
            <a:r>
              <a:rPr lang="en-US"/>
              <a:t>WHERE Country NOT IN ('Germany', 'France', 'UK');</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BETWEEN Operator</a:t>
            </a:r>
            <a:br>
              <a:rPr lang="en-US"/>
            </a:br>
            <a:endParaRPr/>
          </a:p>
        </p:txBody>
      </p:sp>
      <p:sp>
        <p:nvSpPr>
          <p:cNvPr id="430" name="Google Shape;430;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BETWEEN operator selects values within a given range. The values can be numbers, text, or dates.</a:t>
            </a:r>
            <a:endParaRPr/>
          </a:p>
          <a:p>
            <a:pPr indent="-228600" lvl="0" marL="228600" rtl="0" algn="l">
              <a:lnSpc>
                <a:spcPct val="90000"/>
              </a:lnSpc>
              <a:spcBef>
                <a:spcPts val="1000"/>
              </a:spcBef>
              <a:spcAft>
                <a:spcPts val="0"/>
              </a:spcAft>
              <a:buClr>
                <a:schemeClr val="dk1"/>
              </a:buClr>
              <a:buSzPts val="2800"/>
              <a:buChar char="•"/>
            </a:pPr>
            <a:r>
              <a:rPr lang="en-US"/>
              <a:t>The BETWEEN operator is inclusive: begin and end values are included. </a:t>
            </a:r>
            <a:endParaRPr/>
          </a:p>
          <a:p>
            <a:pPr indent="-228600" lvl="0" marL="228600" rtl="0" algn="l">
              <a:lnSpc>
                <a:spcPct val="90000"/>
              </a:lnSpc>
              <a:spcBef>
                <a:spcPts val="1000"/>
              </a:spcBef>
              <a:spcAft>
                <a:spcPts val="0"/>
              </a:spcAft>
              <a:buClr>
                <a:schemeClr val="dk1"/>
              </a:buClr>
              <a:buSzPts val="2800"/>
              <a:buChar char="•"/>
            </a:pPr>
            <a:r>
              <a:rPr lang="en-US"/>
              <a:t>BETWEEN Syntax</a:t>
            </a:r>
            <a:endParaRPr/>
          </a:p>
          <a:p>
            <a:pPr indent="-228600" lvl="0" marL="228600" rtl="0" algn="l">
              <a:lnSpc>
                <a:spcPct val="90000"/>
              </a:lnSpc>
              <a:spcBef>
                <a:spcPts val="1000"/>
              </a:spcBef>
              <a:spcAft>
                <a:spcPts val="0"/>
              </a:spcAft>
              <a:buClr>
                <a:schemeClr val="dk1"/>
              </a:buClr>
              <a:buSzPts val="2800"/>
              <a:buChar char="•"/>
            </a:pPr>
            <a:r>
              <a:rPr lang="en-US"/>
              <a:t>SELECT </a:t>
            </a:r>
            <a:r>
              <a:rPr i="1" lang="en-US"/>
              <a:t>column_name(s)</a:t>
            </a:r>
            <a:br>
              <a:rPr lang="en-US"/>
            </a:br>
            <a:r>
              <a:rPr lang="en-US"/>
              <a:t>FROM </a:t>
            </a:r>
            <a:r>
              <a:rPr i="1" lang="en-US"/>
              <a:t>table_name</a:t>
            </a:r>
            <a:br>
              <a:rPr lang="en-US"/>
            </a:br>
            <a:r>
              <a:rPr lang="en-US"/>
              <a:t>WHERE </a:t>
            </a:r>
            <a:r>
              <a:rPr i="1" lang="en-US"/>
              <a:t>column_name </a:t>
            </a:r>
            <a:r>
              <a:rPr lang="en-US"/>
              <a:t>BETWEEN </a:t>
            </a:r>
            <a:r>
              <a:rPr i="1" lang="en-US"/>
              <a:t>value1</a:t>
            </a:r>
            <a:r>
              <a:rPr lang="en-US"/>
              <a:t> AND </a:t>
            </a:r>
            <a:r>
              <a:rPr i="1" lang="en-US"/>
              <a:t>value2;</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6" name="Google Shape;436;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Char char="•"/>
            </a:pPr>
            <a:r>
              <a:rPr lang="en-US"/>
              <a:t>SELECT * FROM Products</a:t>
            </a:r>
            <a:br>
              <a:rPr lang="en-US"/>
            </a:br>
            <a:r>
              <a:rPr lang="en-US"/>
              <a:t>WHERE Price BETWEEN 10 AND 20;</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3e3c0e748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TYPES OF COMMANDS</a:t>
            </a:r>
            <a:endParaRPr/>
          </a:p>
        </p:txBody>
      </p:sp>
      <p:sp>
        <p:nvSpPr>
          <p:cNvPr id="115" name="Google Shape;115;g223e3c0e748_0_25"/>
          <p:cNvSpPr txBox="1"/>
          <p:nvPr>
            <p:ph idx="1" type="body"/>
          </p:nvPr>
        </p:nvSpPr>
        <p:spPr>
          <a:xfrm>
            <a:off x="838200" y="1825625"/>
            <a:ext cx="10515600" cy="5173500"/>
          </a:xfrm>
          <a:prstGeom prst="rect">
            <a:avLst/>
          </a:prstGeom>
        </p:spPr>
        <p:txBody>
          <a:bodyPr anchorCtr="0" anchor="t" bIns="45700" lIns="91425" spcFirstLastPara="1" rIns="91425" wrap="square" tIns="45700">
            <a:normAutofit fontScale="77500" lnSpcReduction="20000"/>
          </a:bodyPr>
          <a:lstStyle/>
          <a:p>
            <a:pPr indent="0" lvl="0" marL="0" rtl="0" algn="just">
              <a:lnSpc>
                <a:spcPct val="130000"/>
              </a:lnSpc>
              <a:spcBef>
                <a:spcPts val="1400"/>
              </a:spcBef>
              <a:spcAft>
                <a:spcPts val="0"/>
              </a:spcAft>
              <a:buClr>
                <a:schemeClr val="dk1"/>
              </a:buClr>
              <a:buSzPct val="53831"/>
              <a:buFont typeface="Arial"/>
              <a:buNone/>
            </a:pPr>
            <a:r>
              <a:rPr lang="en-US" sz="2043">
                <a:solidFill>
                  <a:srgbClr val="610B4B"/>
                </a:solidFill>
                <a:highlight>
                  <a:srgbClr val="FFFFFF"/>
                </a:highlight>
                <a:latin typeface="Arial"/>
                <a:ea typeface="Arial"/>
                <a:cs typeface="Arial"/>
                <a:sym typeface="Arial"/>
              </a:rPr>
              <a:t>1. Data Definition Language (DDL)</a:t>
            </a:r>
            <a:endParaRPr sz="2043">
              <a:solidFill>
                <a:srgbClr val="610B4B"/>
              </a:solidFill>
              <a:highlight>
                <a:srgbClr val="FFFFFF"/>
              </a:highlight>
              <a:latin typeface="Arial"/>
              <a:ea typeface="Arial"/>
              <a:cs typeface="Arial"/>
              <a:sym typeface="Arial"/>
            </a:endParaRPr>
          </a:p>
          <a:p>
            <a:pPr indent="-309475" lvl="0" marL="457200" marR="25400" rtl="0" algn="l">
              <a:lnSpc>
                <a:spcPct val="156250"/>
              </a:lnSpc>
              <a:spcBef>
                <a:spcPts val="150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DDL changes the structure of the table like creating a table, deleting a table, altering a table, etc.</a:t>
            </a:r>
            <a:endParaRPr sz="1643">
              <a:highlight>
                <a:srgbClr val="FFFFFF"/>
              </a:highlight>
              <a:latin typeface="Roboto"/>
              <a:ea typeface="Roboto"/>
              <a:cs typeface="Roboto"/>
              <a:sym typeface="Roboto"/>
            </a:endParaRPr>
          </a:p>
          <a:p>
            <a:pPr indent="-309475" lvl="0" marL="457200" marR="25400" rtl="0" algn="l">
              <a:lnSpc>
                <a:spcPct val="156250"/>
              </a:lnSpc>
              <a:spcBef>
                <a:spcPts val="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All the command of DDL are auto-committed that means it permanently save all the changes in the database.</a:t>
            </a:r>
            <a:endParaRPr sz="1643">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ct val="66934"/>
              <a:buFont typeface="Arial"/>
              <a:buNone/>
            </a:pPr>
            <a:r>
              <a:rPr lang="en-US" sz="1643">
                <a:solidFill>
                  <a:srgbClr val="333333"/>
                </a:solidFill>
                <a:highlight>
                  <a:srgbClr val="FFFFFF"/>
                </a:highlight>
                <a:latin typeface="Roboto"/>
                <a:ea typeface="Roboto"/>
                <a:cs typeface="Roboto"/>
                <a:sym typeface="Roboto"/>
              </a:rPr>
              <a:t>Here are some commands that come under DDL:</a:t>
            </a:r>
            <a:endParaRPr sz="1643">
              <a:solidFill>
                <a:srgbClr val="333333"/>
              </a:solidFill>
              <a:highlight>
                <a:srgbClr val="FFFFFF"/>
              </a:highlight>
              <a:latin typeface="Roboto"/>
              <a:ea typeface="Roboto"/>
              <a:cs typeface="Roboto"/>
              <a:sym typeface="Roboto"/>
            </a:endParaRPr>
          </a:p>
          <a:p>
            <a:pPr indent="-309475" lvl="0" marL="457200" marR="25400" rtl="0" algn="l">
              <a:lnSpc>
                <a:spcPct val="156250"/>
              </a:lnSpc>
              <a:spcBef>
                <a:spcPts val="150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CREATE</a:t>
            </a:r>
            <a:endParaRPr sz="1643">
              <a:highlight>
                <a:srgbClr val="FFFFFF"/>
              </a:highlight>
              <a:latin typeface="Roboto"/>
              <a:ea typeface="Roboto"/>
              <a:cs typeface="Roboto"/>
              <a:sym typeface="Roboto"/>
            </a:endParaRPr>
          </a:p>
          <a:p>
            <a:pPr indent="-309475" lvl="0" marL="457200" marR="25400" rtl="0" algn="l">
              <a:lnSpc>
                <a:spcPct val="156250"/>
              </a:lnSpc>
              <a:spcBef>
                <a:spcPts val="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ALTER</a:t>
            </a:r>
            <a:endParaRPr sz="1643">
              <a:highlight>
                <a:srgbClr val="FFFFFF"/>
              </a:highlight>
              <a:latin typeface="Roboto"/>
              <a:ea typeface="Roboto"/>
              <a:cs typeface="Roboto"/>
              <a:sym typeface="Roboto"/>
            </a:endParaRPr>
          </a:p>
          <a:p>
            <a:pPr indent="-309475" lvl="0" marL="457200" marR="25400" rtl="0" algn="l">
              <a:lnSpc>
                <a:spcPct val="156250"/>
              </a:lnSpc>
              <a:spcBef>
                <a:spcPts val="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DROP</a:t>
            </a:r>
            <a:endParaRPr sz="1643">
              <a:highlight>
                <a:srgbClr val="FFFFFF"/>
              </a:highlight>
              <a:latin typeface="Roboto"/>
              <a:ea typeface="Roboto"/>
              <a:cs typeface="Roboto"/>
              <a:sym typeface="Roboto"/>
            </a:endParaRPr>
          </a:p>
          <a:p>
            <a:pPr indent="-309475" lvl="0" marL="457200" marR="25400" rtl="0" algn="l">
              <a:lnSpc>
                <a:spcPct val="156250"/>
              </a:lnSpc>
              <a:spcBef>
                <a:spcPts val="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TRUNCATE</a:t>
            </a:r>
            <a:endParaRPr sz="1643">
              <a:highlight>
                <a:srgbClr val="FFFFFF"/>
              </a:highlight>
              <a:latin typeface="Roboto"/>
              <a:ea typeface="Roboto"/>
              <a:cs typeface="Roboto"/>
              <a:sym typeface="Roboto"/>
            </a:endParaRPr>
          </a:p>
          <a:p>
            <a:pPr indent="0" lvl="0" marL="0" rtl="0" algn="just">
              <a:lnSpc>
                <a:spcPct val="130000"/>
              </a:lnSpc>
              <a:spcBef>
                <a:spcPts val="1400"/>
              </a:spcBef>
              <a:spcAft>
                <a:spcPts val="0"/>
              </a:spcAft>
              <a:buNone/>
            </a:pPr>
            <a:r>
              <a:rPr lang="en-US" sz="2043">
                <a:solidFill>
                  <a:srgbClr val="610B4B"/>
                </a:solidFill>
                <a:highlight>
                  <a:srgbClr val="FFFFFF"/>
                </a:highlight>
                <a:latin typeface="Arial"/>
                <a:ea typeface="Arial"/>
                <a:cs typeface="Arial"/>
                <a:sym typeface="Arial"/>
              </a:rPr>
              <a:t>2. Data Manipulation Language</a:t>
            </a:r>
            <a:endParaRPr sz="2043">
              <a:solidFill>
                <a:srgbClr val="610B4B"/>
              </a:solidFill>
              <a:highlight>
                <a:srgbClr val="FFFFFF"/>
              </a:highlight>
              <a:latin typeface="Arial"/>
              <a:ea typeface="Arial"/>
              <a:cs typeface="Arial"/>
              <a:sym typeface="Arial"/>
            </a:endParaRPr>
          </a:p>
          <a:p>
            <a:pPr indent="-309475" lvl="0" marL="457200" marR="25400" rtl="0" algn="l">
              <a:lnSpc>
                <a:spcPct val="156250"/>
              </a:lnSpc>
              <a:spcBef>
                <a:spcPts val="150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DML commands are used to modify the database. It is responsible for all form of changes in the database.</a:t>
            </a:r>
            <a:endParaRPr sz="1643">
              <a:highlight>
                <a:srgbClr val="FFFFFF"/>
              </a:highlight>
              <a:latin typeface="Roboto"/>
              <a:ea typeface="Roboto"/>
              <a:cs typeface="Roboto"/>
              <a:sym typeface="Roboto"/>
            </a:endParaRPr>
          </a:p>
          <a:p>
            <a:pPr indent="0" lvl="0" marL="0" rtl="0" algn="l">
              <a:spcBef>
                <a:spcPts val="1200"/>
              </a:spcBef>
              <a:spcAft>
                <a:spcPts val="0"/>
              </a:spcAft>
              <a:buNone/>
            </a:pPr>
            <a:r>
              <a:rPr lang="en-US" sz="1643">
                <a:solidFill>
                  <a:srgbClr val="333333"/>
                </a:solidFill>
                <a:highlight>
                  <a:srgbClr val="FFFFFF"/>
                </a:highlight>
                <a:latin typeface="Roboto"/>
                <a:ea typeface="Roboto"/>
                <a:cs typeface="Roboto"/>
                <a:sym typeface="Roboto"/>
              </a:rPr>
              <a:t>Here are some commands that come under DML:</a:t>
            </a:r>
            <a:endParaRPr sz="1643">
              <a:solidFill>
                <a:srgbClr val="333333"/>
              </a:solidFill>
              <a:highlight>
                <a:srgbClr val="FFFFFF"/>
              </a:highlight>
              <a:latin typeface="Roboto"/>
              <a:ea typeface="Roboto"/>
              <a:cs typeface="Roboto"/>
              <a:sym typeface="Roboto"/>
            </a:endParaRPr>
          </a:p>
          <a:p>
            <a:pPr indent="-309475" lvl="0" marL="457200" marR="25400" rtl="0" algn="l">
              <a:lnSpc>
                <a:spcPct val="156250"/>
              </a:lnSpc>
              <a:spcBef>
                <a:spcPts val="150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INSERT</a:t>
            </a:r>
            <a:endParaRPr sz="1643">
              <a:highlight>
                <a:srgbClr val="FFFFFF"/>
              </a:highlight>
              <a:latin typeface="Roboto"/>
              <a:ea typeface="Roboto"/>
              <a:cs typeface="Roboto"/>
              <a:sym typeface="Roboto"/>
            </a:endParaRPr>
          </a:p>
          <a:p>
            <a:pPr indent="-309475" lvl="0" marL="457200" marR="25400" rtl="0" algn="l">
              <a:lnSpc>
                <a:spcPct val="156250"/>
              </a:lnSpc>
              <a:spcBef>
                <a:spcPts val="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UPDATE</a:t>
            </a:r>
            <a:endParaRPr sz="1643">
              <a:highlight>
                <a:srgbClr val="FFFFFF"/>
              </a:highlight>
              <a:latin typeface="Roboto"/>
              <a:ea typeface="Roboto"/>
              <a:cs typeface="Roboto"/>
              <a:sym typeface="Roboto"/>
            </a:endParaRPr>
          </a:p>
          <a:p>
            <a:pPr indent="-309475" lvl="0" marL="457200" marR="25400" rtl="0" algn="l">
              <a:lnSpc>
                <a:spcPct val="156250"/>
              </a:lnSpc>
              <a:spcBef>
                <a:spcPts val="0"/>
              </a:spcBef>
              <a:spcAft>
                <a:spcPts val="0"/>
              </a:spcAft>
              <a:buClr>
                <a:schemeClr val="dk1"/>
              </a:buClr>
              <a:buSzPct val="100000"/>
              <a:buFont typeface="Roboto"/>
              <a:buChar char="○"/>
            </a:pPr>
            <a:r>
              <a:rPr lang="en-US" sz="1643">
                <a:highlight>
                  <a:srgbClr val="FFFFFF"/>
                </a:highlight>
                <a:latin typeface="Roboto"/>
                <a:ea typeface="Roboto"/>
                <a:cs typeface="Roboto"/>
                <a:sym typeface="Roboto"/>
              </a:rPr>
              <a:t>DELETE</a:t>
            </a:r>
            <a:endParaRPr sz="1643">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Aliases</a:t>
            </a:r>
            <a:br>
              <a:rPr lang="en-US"/>
            </a:br>
            <a:endParaRPr/>
          </a:p>
        </p:txBody>
      </p:sp>
      <p:sp>
        <p:nvSpPr>
          <p:cNvPr id="442" name="Google Shape;442;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aliases are used to give a table, or a column in a table, a temporary name.</a:t>
            </a:r>
            <a:endParaRPr/>
          </a:p>
          <a:p>
            <a:pPr indent="-228600" lvl="0" marL="228600" rtl="0" algn="l">
              <a:lnSpc>
                <a:spcPct val="90000"/>
              </a:lnSpc>
              <a:spcBef>
                <a:spcPts val="1000"/>
              </a:spcBef>
              <a:spcAft>
                <a:spcPts val="0"/>
              </a:spcAft>
              <a:buClr>
                <a:schemeClr val="dk1"/>
              </a:buClr>
              <a:buSzPts val="2800"/>
              <a:buChar char="•"/>
            </a:pPr>
            <a:r>
              <a:rPr lang="en-US"/>
              <a:t>Aliases are often used to make column names more readable.</a:t>
            </a:r>
            <a:endParaRPr/>
          </a:p>
          <a:p>
            <a:pPr indent="-228600" lvl="0" marL="228600" rtl="0" algn="l">
              <a:lnSpc>
                <a:spcPct val="90000"/>
              </a:lnSpc>
              <a:spcBef>
                <a:spcPts val="1000"/>
              </a:spcBef>
              <a:spcAft>
                <a:spcPts val="0"/>
              </a:spcAft>
              <a:buClr>
                <a:schemeClr val="dk1"/>
              </a:buClr>
              <a:buSzPts val="2800"/>
              <a:buChar char="•"/>
            </a:pPr>
            <a:r>
              <a:rPr lang="en-US"/>
              <a:t>An alias only exists for the duration of the query.</a:t>
            </a:r>
            <a:endParaRPr/>
          </a:p>
          <a:p>
            <a:pPr indent="-228600" lvl="0" marL="228600" rtl="0" algn="l">
              <a:lnSpc>
                <a:spcPct val="90000"/>
              </a:lnSpc>
              <a:spcBef>
                <a:spcPts val="1000"/>
              </a:spcBef>
              <a:spcAft>
                <a:spcPts val="0"/>
              </a:spcAft>
              <a:buClr>
                <a:schemeClr val="dk1"/>
              </a:buClr>
              <a:buSzPts val="2800"/>
              <a:buChar char="•"/>
            </a:pPr>
            <a:r>
              <a:rPr lang="en-US"/>
              <a:t>Alias Column Syntax</a:t>
            </a:r>
            <a:endParaRPr/>
          </a:p>
          <a:p>
            <a:pPr indent="-228600" lvl="0" marL="228600" rtl="0" algn="l">
              <a:lnSpc>
                <a:spcPct val="90000"/>
              </a:lnSpc>
              <a:spcBef>
                <a:spcPts val="1000"/>
              </a:spcBef>
              <a:spcAft>
                <a:spcPts val="0"/>
              </a:spcAft>
              <a:buClr>
                <a:schemeClr val="dk1"/>
              </a:buClr>
              <a:buSzPts val="2800"/>
              <a:buChar char="•"/>
            </a:pPr>
            <a:r>
              <a:rPr lang="en-US"/>
              <a:t>SELECT </a:t>
            </a:r>
            <a:r>
              <a:rPr i="1" lang="en-US"/>
              <a:t>column_name</a:t>
            </a:r>
            <a:r>
              <a:rPr lang="en-US"/>
              <a:t> AS </a:t>
            </a:r>
            <a:r>
              <a:rPr i="1" lang="en-US"/>
              <a:t>alias_name</a:t>
            </a:r>
            <a:br>
              <a:rPr lang="en-US"/>
            </a:br>
            <a:r>
              <a:rPr lang="en-US"/>
              <a:t>FROM </a:t>
            </a:r>
            <a:r>
              <a:rPr i="1" lang="en-US"/>
              <a:t>table_name;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8" name="Google Shape;448;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Alias Table Syntax</a:t>
            </a:r>
            <a:endParaRPr/>
          </a:p>
          <a:p>
            <a:pPr indent="-228600" lvl="0" marL="228600" rtl="0" algn="l">
              <a:lnSpc>
                <a:spcPct val="90000"/>
              </a:lnSpc>
              <a:spcBef>
                <a:spcPts val="1000"/>
              </a:spcBef>
              <a:spcAft>
                <a:spcPts val="0"/>
              </a:spcAft>
              <a:buClr>
                <a:schemeClr val="dk1"/>
              </a:buClr>
              <a:buSzPts val="2800"/>
              <a:buChar char="•"/>
            </a:pPr>
            <a:r>
              <a:rPr lang="en-US"/>
              <a:t>SELECT </a:t>
            </a:r>
            <a:r>
              <a:rPr i="1" lang="en-US"/>
              <a:t>column_name(s)</a:t>
            </a:r>
            <a:br>
              <a:rPr lang="en-US"/>
            </a:br>
            <a:r>
              <a:rPr lang="en-US"/>
              <a:t>FROM </a:t>
            </a:r>
            <a:r>
              <a:rPr i="1" lang="en-US"/>
              <a:t>table_name </a:t>
            </a:r>
            <a:r>
              <a:rPr lang="en-US"/>
              <a:t>AS </a:t>
            </a:r>
            <a:r>
              <a:rPr i="1" lang="en-US"/>
              <a:t>alias_name;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23e3c0e748_0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1" name="Google Shape;121;g223e3c0e748_0_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30000"/>
              </a:lnSpc>
              <a:spcBef>
                <a:spcPts val="1400"/>
              </a:spcBef>
              <a:spcAft>
                <a:spcPts val="0"/>
              </a:spcAft>
              <a:buClr>
                <a:schemeClr val="dk1"/>
              </a:buClr>
              <a:buSzPts val="1100"/>
              <a:buFont typeface="Arial"/>
              <a:buNone/>
            </a:pPr>
            <a:r>
              <a:rPr lang="en-US" sz="2400">
                <a:solidFill>
                  <a:srgbClr val="610B4B"/>
                </a:solidFill>
                <a:highlight>
                  <a:srgbClr val="FFFFFF"/>
                </a:highlight>
                <a:latin typeface="Arial"/>
                <a:ea typeface="Arial"/>
                <a:cs typeface="Arial"/>
                <a:sym typeface="Arial"/>
              </a:rPr>
              <a:t>3. Data Query Language</a:t>
            </a:r>
            <a:endParaRPr sz="24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US" sz="2000">
                <a:solidFill>
                  <a:srgbClr val="333333"/>
                </a:solidFill>
                <a:highlight>
                  <a:srgbClr val="FFFFFF"/>
                </a:highlight>
                <a:latin typeface="Roboto"/>
                <a:ea typeface="Roboto"/>
                <a:cs typeface="Roboto"/>
                <a:sym typeface="Roboto"/>
              </a:rPr>
              <a:t>DQL is used to fetch the data from the database.</a:t>
            </a:r>
            <a:endParaRPr sz="20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US" sz="2000">
                <a:solidFill>
                  <a:srgbClr val="333333"/>
                </a:solidFill>
                <a:highlight>
                  <a:srgbClr val="FFFFFF"/>
                </a:highlight>
                <a:latin typeface="Roboto"/>
                <a:ea typeface="Roboto"/>
                <a:cs typeface="Roboto"/>
                <a:sym typeface="Roboto"/>
              </a:rPr>
              <a:t>It uses only one command:</a:t>
            </a:r>
            <a:endParaRPr sz="2000">
              <a:solidFill>
                <a:srgbClr val="333333"/>
              </a:solidFill>
              <a:highlight>
                <a:srgbClr val="FFFFFF"/>
              </a:highlight>
              <a:latin typeface="Roboto"/>
              <a:ea typeface="Roboto"/>
              <a:cs typeface="Roboto"/>
              <a:sym typeface="Roboto"/>
            </a:endParaRPr>
          </a:p>
          <a:p>
            <a:pPr indent="-355600" lvl="0" marL="457200" marR="25400" rtl="0" algn="l">
              <a:lnSpc>
                <a:spcPct val="156250"/>
              </a:lnSpc>
              <a:spcBef>
                <a:spcPts val="1500"/>
              </a:spcBef>
              <a:spcAft>
                <a:spcPts val="0"/>
              </a:spcAft>
              <a:buClr>
                <a:schemeClr val="dk1"/>
              </a:buClr>
              <a:buSzPts val="2000"/>
              <a:buFont typeface="Roboto"/>
              <a:buChar char="○"/>
            </a:pPr>
            <a:r>
              <a:rPr lang="en-US" sz="2000">
                <a:highlight>
                  <a:srgbClr val="FFFFFF"/>
                </a:highlight>
                <a:latin typeface="Roboto"/>
                <a:ea typeface="Roboto"/>
                <a:cs typeface="Roboto"/>
                <a:sym typeface="Roboto"/>
              </a:rPr>
              <a:t>SELECT</a:t>
            </a:r>
            <a:endParaRPr sz="2000">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4428602c39_0_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MYSQL </a:t>
            </a:r>
            <a:endParaRPr/>
          </a:p>
        </p:txBody>
      </p:sp>
      <p:sp>
        <p:nvSpPr>
          <p:cNvPr id="127" name="Google Shape;127;g24428602c39_0_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CREATE DATABASE</a:t>
            </a:r>
            <a:endParaRPr/>
          </a:p>
        </p:txBody>
      </p:sp>
      <p:sp>
        <p:nvSpPr>
          <p:cNvPr id="133" name="Google Shape;13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CREATE DATABASE </a:t>
            </a:r>
            <a:r>
              <a:rPr i="1" lang="en-US"/>
              <a:t>databasename</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EX:CREATE DATABASE 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2021-01-20T13:10:52Z</dcterms:created>
  <dc:creator>Asus</dc:creator>
</cp:coreProperties>
</file>