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8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6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371" r:id="rId108"/>
    <p:sldId id="372" r:id="rId109"/>
    <p:sldId id="373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C0CA-9EF8-4B0B-A15B-E26A19B58DF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4177-A736-4BE0-8E95-398B7FB0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24177-A736-4BE0-8E95-398B7FB0B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851-D970-4DA6-B76F-047AA9E82BC2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364-815B-4F28-BA37-DA3ACFDE3A18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DFD-F9E4-4DF5-B15D-FB750B2E0E88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2651-40A9-4F85-A53D-177BED284F02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4F47-FA82-4B6C-8C42-8E716257F229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897-B5FF-480F-B556-A46F63EFA9A5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6A9E-1F82-4008-8035-82364F2EBADB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1D-2E5D-4BD3-9A4D-C10327112B6C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73AF-C2E4-45E6-8E18-F965AA504AB9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9E06-C687-4293-BE30-DFADC73443A1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6DF6-4E82-43D2-877B-BF4FBA5BFDF1}" type="datetime1">
              <a:rPr lang="en-US" smtClean="0"/>
              <a:t>4/16/2021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00039F-0010-49E1-A57B-22CD7FBFA885}" type="datetime1">
              <a:rPr lang="en-US" smtClean="0"/>
              <a:t>4/16/2021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533400"/>
            <a:ext cx="7543800" cy="4114800"/>
          </a:xfrm>
        </p:spPr>
        <p:txBody>
          <a:bodyPr/>
          <a:lstStyle/>
          <a:p>
            <a:r>
              <a:rPr lang="en-US" sz="5400" dirty="0"/>
              <a:t>HTML-(Hyper Text Markup Language)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6918960" cy="914400"/>
          </a:xfrm>
        </p:spPr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869"/>
            <a:ext cx="2875981" cy="990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42083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96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44589"/>
            <a:ext cx="2590800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752600"/>
            <a:ext cx="708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0B38"/>
                </a:solidFill>
                <a:latin typeface="Consolas" panose="020B0609020204030204" pitchFamily="49" charset="0"/>
              </a:rPr>
              <a:t>Underlined Text-&lt;u&gt;…….&lt;/u&gt;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10B38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0B38"/>
                </a:solidFill>
                <a:latin typeface="Consolas" panose="020B0609020204030204" pitchFamily="49" charset="0"/>
              </a:rPr>
              <a:t>Larger text-&lt;big&gt;……&lt;/big&gt;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10B38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10B38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0B38"/>
                </a:solidFill>
                <a:latin typeface="Consolas" panose="020B0609020204030204" pitchFamily="49" charset="0"/>
              </a:rPr>
              <a:t>Small text-&lt;small&gt;…&lt;/small&gt;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0B38"/>
              </a:solidFill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7621629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99BC-DDA0-488D-BD72-E2B0CA01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Assignment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097166-95FE-416E-8AEE-1F20D07546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304" y="1897380"/>
          <a:ext cx="7479792" cy="4206240"/>
        </p:xfrm>
        <a:graphic>
          <a:graphicData uri="http://schemas.openxmlformats.org/drawingml/2006/table">
            <a:tbl>
              <a:tblPr/>
              <a:tblGrid>
                <a:gridCol w="2493264">
                  <a:extLst>
                    <a:ext uri="{9D8B030D-6E8A-4147-A177-3AD203B41FA5}">
                      <a16:colId xmlns:a16="http://schemas.microsoft.com/office/drawing/2014/main" val="1437196618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552263803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1384794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50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10+10 = 20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6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 and 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a+=20; Now a = 30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36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Subtract and 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a=20; a-=10; Now a =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7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Multiply and 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a*=20; Now a = 200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887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Divide and 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a/=2; Now a =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2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Modulus and 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a%=2; Now a = 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9547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C1CC5-7824-4E54-BEB9-49414742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6030953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105-44DF-41E4-881A-720B7FE3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Special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6680-3F65-4786-9720-54406103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+-character for concatenation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0275F-CF5B-4BBC-9883-57BF8FF9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5403859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1B9B-CF6C-40BE-A5B1-3CE9AC97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6986-2039-44EA-83D9-6282C9F7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  <a:p>
            <a:r>
              <a:rPr lang="en-US" dirty="0"/>
              <a:t>If else statement</a:t>
            </a:r>
          </a:p>
          <a:p>
            <a:r>
              <a:rPr lang="en-US" dirty="0"/>
              <a:t>if else if statement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9489E-17A2-4339-A7B0-ABC6B0ED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8555725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8379-AA09-473D-85EA-51E35ABB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A99D-71FE-47B1-9CEC-EC2AEC1F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if(expression){  </a:t>
            </a:r>
          </a:p>
          <a:p>
            <a:r>
              <a:rPr lang="en-US" dirty="0"/>
              <a:t>//content to be evaluated  </a:t>
            </a:r>
          </a:p>
          <a:p>
            <a:r>
              <a:rPr lang="en-US" dirty="0"/>
              <a:t>} 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2F9DD-DFEF-4E68-B9DC-A8D5DF5C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5337000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6B67-510B-46AC-8627-678E2C07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If...else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91E-C368-4F3F-8BCE-9C8DAFF3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if(expression){  </a:t>
            </a:r>
          </a:p>
          <a:p>
            <a:r>
              <a:rPr lang="en-US" dirty="0"/>
              <a:t>//content to be evaluated if condition is true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else{  </a:t>
            </a:r>
          </a:p>
          <a:p>
            <a:r>
              <a:rPr lang="en-US" dirty="0"/>
              <a:t>//content to be evaluated if condition is false  </a:t>
            </a:r>
          </a:p>
          <a:p>
            <a:r>
              <a:rPr lang="en-US" dirty="0"/>
              <a:t>} 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A4E62-47C6-4AF6-A7AB-35E6B8D8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385583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5775-FBB0-4BB9-87FA-D3EE8B06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If...else if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9F67-9F1E-4926-BD77-756BC7AE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if(expression1){  </a:t>
            </a:r>
          </a:p>
          <a:p>
            <a:r>
              <a:rPr lang="en-US" dirty="0"/>
              <a:t>//content to be evaluated if expression1 is true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else if(expression2){  </a:t>
            </a:r>
          </a:p>
          <a:p>
            <a:r>
              <a:rPr lang="en-US" dirty="0"/>
              <a:t>//content to be evaluated if expression2 is true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else if(expression3){  </a:t>
            </a:r>
          </a:p>
          <a:p>
            <a:r>
              <a:rPr lang="en-US" dirty="0"/>
              <a:t>//content to be evaluated if expression3 is true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else{  </a:t>
            </a:r>
          </a:p>
          <a:p>
            <a:r>
              <a:rPr lang="en-US" dirty="0"/>
              <a:t>//content to be evaluated if no expression is true  </a:t>
            </a:r>
          </a:p>
          <a:p>
            <a:r>
              <a:rPr lang="en-US" dirty="0"/>
              <a:t>} 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91BC6-318C-40D0-9481-12E819D1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5789284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AC6B-9F69-45D5-9046-A4F4137B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For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1DEE-BB99-41BE-91BB-7465210C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 (initialization; condition; increment)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  code to be executed  </a:t>
            </a:r>
          </a:p>
          <a:p>
            <a:r>
              <a:rPr lang="en-US" dirty="0"/>
              <a:t>}  </a:t>
            </a:r>
          </a:p>
          <a:p>
            <a:endParaRPr lang="en-IN" dirty="0"/>
          </a:p>
          <a:p>
            <a:r>
              <a:rPr lang="en-IN" b="1" dirty="0"/>
              <a:t>&lt;script&gt;</a:t>
            </a:r>
            <a:r>
              <a:rPr lang="en-IN" dirty="0"/>
              <a:t>  </a:t>
            </a:r>
          </a:p>
          <a:p>
            <a:r>
              <a:rPr lang="en-IN" dirty="0"/>
              <a:t>for (</a:t>
            </a:r>
            <a:r>
              <a:rPr lang="en-IN" dirty="0" err="1"/>
              <a:t>i</a:t>
            </a:r>
            <a:r>
              <a:rPr lang="en-IN" dirty="0"/>
              <a:t>=1; </a:t>
            </a:r>
            <a:r>
              <a:rPr lang="en-IN" dirty="0" err="1"/>
              <a:t>i</a:t>
            </a:r>
            <a:r>
              <a:rPr lang="en-IN" b="1" dirty="0"/>
              <a:t>&lt;</a:t>
            </a:r>
            <a:r>
              <a:rPr lang="en-IN" dirty="0"/>
              <a:t>=5; </a:t>
            </a:r>
            <a:r>
              <a:rPr lang="en-IN" dirty="0" err="1"/>
              <a:t>i</a:t>
            </a:r>
            <a:r>
              <a:rPr lang="en-IN" dirty="0"/>
              <a:t>++)  </a:t>
            </a:r>
          </a:p>
          <a:p>
            <a:r>
              <a:rPr lang="en-IN" dirty="0"/>
              <a:t>{  </a:t>
            </a:r>
          </a:p>
          <a:p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 + "</a:t>
            </a:r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/&gt;</a:t>
            </a:r>
            <a:r>
              <a:rPr lang="en-IN" dirty="0"/>
              <a:t>")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&lt;/script&gt;</a:t>
            </a:r>
            <a:r>
              <a:rPr lang="en-IN" dirty="0"/>
              <a:t> 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6D210-D309-49A6-8998-A1B990C6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3412407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309A-9F5F-4C74-8B7E-47DF8CBB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while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0708-F00A-4956-90DD-8B32F7AB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 (condition)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  code to be executed  </a:t>
            </a:r>
          </a:p>
          <a:p>
            <a:r>
              <a:rPr lang="en-US" dirty="0"/>
              <a:t>}  </a:t>
            </a:r>
          </a:p>
          <a:p>
            <a:r>
              <a:rPr lang="en-IN" b="1" dirty="0"/>
              <a:t>&lt;script&gt;</a:t>
            </a:r>
            <a:r>
              <a:rPr lang="en-IN" dirty="0"/>
              <a:t>  </a:t>
            </a:r>
          </a:p>
          <a:p>
            <a:r>
              <a:rPr lang="en-IN" dirty="0"/>
              <a:t>var </a:t>
            </a:r>
            <a:r>
              <a:rPr lang="en-IN" dirty="0" err="1"/>
              <a:t>i</a:t>
            </a:r>
            <a:r>
              <a:rPr lang="en-IN" dirty="0"/>
              <a:t>=11;  </a:t>
            </a:r>
          </a:p>
          <a:p>
            <a:r>
              <a:rPr lang="en-IN" dirty="0"/>
              <a:t>while (</a:t>
            </a:r>
            <a:r>
              <a:rPr lang="en-IN" dirty="0" err="1"/>
              <a:t>i</a:t>
            </a:r>
            <a:r>
              <a:rPr lang="en-IN" b="1" dirty="0"/>
              <a:t>&lt;</a:t>
            </a:r>
            <a:r>
              <a:rPr lang="en-IN" dirty="0"/>
              <a:t>=15)  </a:t>
            </a:r>
          </a:p>
          <a:p>
            <a:r>
              <a:rPr lang="en-IN" dirty="0"/>
              <a:t>{  </a:t>
            </a:r>
          </a:p>
          <a:p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 + "</a:t>
            </a:r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/&gt;</a:t>
            </a:r>
            <a:r>
              <a:rPr lang="en-IN" dirty="0"/>
              <a:t>");  </a:t>
            </a:r>
          </a:p>
          <a:p>
            <a:r>
              <a:rPr lang="en-IN" dirty="0" err="1"/>
              <a:t>i</a:t>
            </a:r>
            <a:r>
              <a:rPr lang="en-IN" dirty="0"/>
              <a:t>++;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&lt;/script&gt;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D8C13-EF41-4114-BB92-ABDCE11A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866991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93F0-4783-43B3-8EF1-4EE46A6A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do while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D8FF-097A-40B8-8C44-2679F246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do{  </a:t>
            </a:r>
          </a:p>
          <a:p>
            <a:r>
              <a:rPr lang="en-US" dirty="0"/>
              <a:t>    code to be executed  </a:t>
            </a:r>
          </a:p>
          <a:p>
            <a:r>
              <a:rPr lang="en-US" dirty="0"/>
              <a:t>}while (condition);  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The </a:t>
            </a:r>
            <a:r>
              <a:rPr lang="en-US" b="1" dirty="0"/>
              <a:t>JavaScript do while loop</a:t>
            </a:r>
            <a:r>
              <a:rPr lang="en-US" dirty="0"/>
              <a:t> </a:t>
            </a:r>
            <a:r>
              <a:rPr lang="en-US" i="1" dirty="0"/>
              <a:t>iterates the elements for the infinite number of times</a:t>
            </a:r>
            <a:r>
              <a:rPr lang="en-US" dirty="0"/>
              <a:t> like while loop. But, code is </a:t>
            </a:r>
            <a:r>
              <a:rPr lang="en-US" i="1" dirty="0"/>
              <a:t>executed at least</a:t>
            </a:r>
            <a:r>
              <a:rPr lang="en-US" dirty="0"/>
              <a:t> once whether condition is true or false.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9FE17-1EC2-4590-8CDA-77B59C73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5908958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C323-250F-4E7C-AF65-9432F294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102E-D575-4CAD-A7AD-7B65EE9F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&lt;script&gt;</a:t>
            </a:r>
            <a:r>
              <a:rPr lang="en-IN" dirty="0"/>
              <a:t>  </a:t>
            </a:r>
          </a:p>
          <a:p>
            <a:r>
              <a:rPr lang="en-IN" dirty="0"/>
              <a:t>var </a:t>
            </a:r>
            <a:r>
              <a:rPr lang="en-IN" dirty="0" err="1"/>
              <a:t>i</a:t>
            </a:r>
            <a:r>
              <a:rPr lang="en-IN" dirty="0"/>
              <a:t>=21;  </a:t>
            </a:r>
          </a:p>
          <a:p>
            <a:r>
              <a:rPr lang="en-IN" dirty="0"/>
              <a:t>do{  </a:t>
            </a:r>
          </a:p>
          <a:p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 + "</a:t>
            </a:r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/&gt;</a:t>
            </a:r>
            <a:r>
              <a:rPr lang="en-IN" dirty="0"/>
              <a:t>");  </a:t>
            </a:r>
          </a:p>
          <a:p>
            <a:r>
              <a:rPr lang="en-IN" dirty="0" err="1"/>
              <a:t>i</a:t>
            </a:r>
            <a:r>
              <a:rPr lang="en-IN" dirty="0"/>
              <a:t>++;  </a:t>
            </a:r>
          </a:p>
          <a:p>
            <a:r>
              <a:rPr lang="en-IN" dirty="0"/>
              <a:t>}while (</a:t>
            </a:r>
            <a:r>
              <a:rPr lang="en-IN" dirty="0" err="1"/>
              <a:t>i</a:t>
            </a:r>
            <a:r>
              <a:rPr lang="en-IN" b="1" dirty="0"/>
              <a:t>&lt;</a:t>
            </a:r>
            <a:r>
              <a:rPr lang="en-IN" dirty="0"/>
              <a:t>=25);  </a:t>
            </a:r>
          </a:p>
          <a:p>
            <a:r>
              <a:rPr lang="en-IN" b="1" dirty="0"/>
              <a:t>&lt;/script&gt;</a:t>
            </a:r>
            <a:r>
              <a:rPr lang="en-IN" dirty="0"/>
              <a:t> 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ECFF-1435-428D-9C01-9792BC31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1289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HTML-LISTS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828800"/>
            <a:ext cx="65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List or Numbered List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2.Unordered List or Bulleted List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3.Description List or Definition List (dl)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9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Number (1, 2, 3)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Roman Number (I II III)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iii)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Alphabet (A B C)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Alphabet (a b 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9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05400"/>
            <a:ext cx="4495800" cy="160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551837"/>
            <a:ext cx="594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&lt;ol </a:t>
            </a:r>
            <a:r>
              <a:rPr lang="en-US" sz="2400" dirty="0"/>
              <a:t>type=“1"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&lt;/ol&gt;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it-IT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2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415280"/>
            <a:ext cx="4495800" cy="12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8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type="circle"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1430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1430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1430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1430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14300" indent="0">
              <a:buNone/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  <a:r>
              <a:rPr lang="it-IT" dirty="0"/>
              <a:t> 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415280"/>
            <a:ext cx="4495800" cy="12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0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 tag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the description list.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data term.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data definition (description).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415280"/>
            <a:ext cx="4495800" cy="12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0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&lt;dl&gt;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HTML</a:t>
            </a:r>
            <a:r>
              <a:rPr lang="en-US" b="1" dirty="0"/>
              <a:t>&lt;/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is a markup language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Java</a:t>
            </a:r>
            <a:r>
              <a:rPr lang="en-US" b="1" dirty="0"/>
              <a:t>&lt;/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is a programming language and platform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JavaScript</a:t>
            </a:r>
            <a:r>
              <a:rPr lang="en-US" b="1" dirty="0"/>
              <a:t>&lt;/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is a scripting language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SQL</a:t>
            </a:r>
            <a:r>
              <a:rPr lang="en-US" b="1" dirty="0"/>
              <a:t>&lt;/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is a query language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   </a:t>
            </a:r>
          </a:p>
          <a:p>
            <a:pPr marL="114300" indent="0">
              <a:buNone/>
            </a:pPr>
            <a:r>
              <a:rPr lang="en-US" b="1" dirty="0"/>
              <a:t>&lt;/dl&gt;</a:t>
            </a:r>
            <a:r>
              <a:rPr lang="en-US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7400"/>
            <a:ext cx="4495800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&lt;table&gt;- display data in tabular form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&gt;-It defines a row in a table.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</a:t>
            </a:r>
            <a:r>
              <a:rPr lang="en-US" sz="2400" dirty="0"/>
              <a:t> It defines a header cell in a table. </a:t>
            </a:r>
          </a:p>
          <a:p>
            <a:r>
              <a:rPr lang="en-US" sz="2400" dirty="0"/>
              <a:t>&lt;td&gt;- It defines a cell in a table.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&lt;caption&gt;-It defines the table caption.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&gt;-It is used to group the body content in a table.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 It is used to group the header content in a table.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&gt;-It is used to group the footer content in a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7400"/>
            <a:ext cx="4495800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6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border="1"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Jaiswal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Sironi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Chetna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7400"/>
            <a:ext cx="4495800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7670800" cy="4221163"/>
          </a:xfrm>
        </p:spPr>
        <p:txBody>
          <a:bodyPr>
            <a:normAutofit/>
          </a:bodyPr>
          <a:lstStyle/>
          <a:p>
            <a:pPr marL="857250" indent="-85725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 Text Markup Language</a:t>
            </a:r>
          </a:p>
          <a:p>
            <a:pPr marL="857250" indent="-857250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HTML is the standard markup  language for   </a:t>
            </a:r>
          </a:p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creating Web pages.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describes the structure of a Web page</a:t>
            </a:r>
          </a:p>
          <a:p>
            <a:pPr marL="857250" indent="-857250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869"/>
            <a:ext cx="2875981" cy="990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04533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&amp;Col span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18549"/>
              </p:ext>
            </p:extLst>
          </p:nvPr>
        </p:nvGraphicFramePr>
        <p:xfrm>
          <a:off x="457200" y="2438400"/>
          <a:ext cx="7620000" cy="2110740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5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Month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Savings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Savings for holiday!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January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$100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$50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February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$80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7400"/>
            <a:ext cx="4495800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9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&gt;Month&lt;/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&gt;Savings&lt;/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&gt;Savings for holiday!&lt;/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&lt;td&gt;January&lt;/td&gt;</a:t>
            </a:r>
          </a:p>
          <a:p>
            <a:r>
              <a:rPr lang="en-US" dirty="0"/>
              <a:t>    &lt;td&gt;$100&lt;/td&gt;</a:t>
            </a:r>
          </a:p>
          <a:p>
            <a:r>
              <a:rPr lang="en-US" dirty="0"/>
              <a:t>    &lt;td </a:t>
            </a:r>
            <a:r>
              <a:rPr lang="en-US" dirty="0" err="1"/>
              <a:t>rowspan</a:t>
            </a:r>
            <a:r>
              <a:rPr lang="en-US" dirty="0"/>
              <a:t>="2"&gt;$50&lt;/td&gt;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&lt;td&gt;February&lt;/td&gt;</a:t>
            </a:r>
          </a:p>
          <a:p>
            <a:r>
              <a:rPr lang="en-US" dirty="0"/>
              <a:t>    &lt;td&gt;$80&lt;/td&gt;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48400"/>
            <a:ext cx="4495800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11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HTML-FORMS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collect </a:t>
            </a:r>
            <a:r>
              <a:rPr lang="en-US" dirty="0" err="1"/>
              <a:t>userdata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&lt;form</a:t>
            </a:r>
            <a:r>
              <a:rPr lang="en-US" dirty="0"/>
              <a:t> action="server </a:t>
            </a:r>
            <a:r>
              <a:rPr lang="en-US" dirty="0" err="1"/>
              <a:t>url</a:t>
            </a:r>
            <a:r>
              <a:rPr lang="en-US" dirty="0"/>
              <a:t>" method="</a:t>
            </a:r>
            <a:r>
              <a:rPr lang="en-US" dirty="0" err="1"/>
              <a:t>get|post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 //input controls e.g. </a:t>
            </a:r>
            <a:r>
              <a:rPr lang="en-US" dirty="0" err="1"/>
              <a:t>textfield</a:t>
            </a:r>
            <a:r>
              <a:rPr lang="en-US" dirty="0"/>
              <a:t>, </a:t>
            </a:r>
            <a:r>
              <a:rPr lang="en-US" dirty="0" err="1"/>
              <a:t>textarea</a:t>
            </a:r>
            <a:r>
              <a:rPr lang="en-US" dirty="0"/>
              <a:t>, </a:t>
            </a:r>
            <a:r>
              <a:rPr lang="en-US" dirty="0" err="1"/>
              <a:t>radiobutton</a:t>
            </a:r>
            <a:r>
              <a:rPr lang="en-US" dirty="0"/>
              <a:t>, button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2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&lt;form&gt;-It defines an HTML form to enter inputs by the used side.</a:t>
            </a:r>
          </a:p>
          <a:p>
            <a:r>
              <a:rPr lang="en-US" dirty="0"/>
              <a:t>&lt;input&gt;-It defines an input control.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&gt;-It defines a multi-line input control.</a:t>
            </a:r>
          </a:p>
          <a:p>
            <a:r>
              <a:rPr lang="en-US" dirty="0"/>
              <a:t>&lt;label&gt;-It defines a label for an input element.</a:t>
            </a:r>
          </a:p>
          <a:p>
            <a:r>
              <a:rPr lang="en-US" dirty="0"/>
              <a:t>&lt;select&gt;-It defines a drop-down list.</a:t>
            </a:r>
          </a:p>
          <a:p>
            <a:r>
              <a:rPr lang="en-US" dirty="0"/>
              <a:t>&lt;option&gt;-It defines an option in a drop-down list.</a:t>
            </a:r>
          </a:p>
          <a:p>
            <a:r>
              <a:rPr lang="en-US" dirty="0"/>
              <a:t>&lt;button&gt;-It defines a clickable button.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3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&lt;input&gt;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&lt;input</a:t>
            </a:r>
            <a:r>
              <a:rPr lang="en-US" dirty="0"/>
              <a:t> type="text" name="username“ id=“username”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endParaRPr lang="en-US" dirty="0"/>
          </a:p>
          <a:p>
            <a:r>
              <a:rPr lang="en-US" dirty="0"/>
              <a:t>HTML &lt;</a:t>
            </a:r>
            <a:r>
              <a:rPr lang="en-US" dirty="0" err="1"/>
              <a:t>textarea</a:t>
            </a:r>
            <a:r>
              <a:rPr lang="en-US" dirty="0"/>
              <a:t>&gt; tag in form</a:t>
            </a:r>
          </a:p>
          <a:p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dirty="0"/>
              <a:t> rows="2" cols="20"</a:t>
            </a:r>
            <a:r>
              <a:rPr lang="en-US" b="1" dirty="0"/>
              <a:t>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endParaRPr lang="en-US" dirty="0"/>
          </a:p>
          <a:p>
            <a:r>
              <a:rPr lang="en-US" dirty="0"/>
              <a:t>Label Tag in Form</a:t>
            </a:r>
          </a:p>
          <a:p>
            <a:r>
              <a:rPr lang="en-US" b="1" dirty="0"/>
              <a:t>&lt;label</a:t>
            </a:r>
            <a:r>
              <a:rPr lang="en-US" dirty="0"/>
              <a:t> for="</a:t>
            </a:r>
            <a:r>
              <a:rPr lang="en-US" dirty="0" err="1"/>
              <a:t>firstname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First Name: </a:t>
            </a:r>
            <a:r>
              <a:rPr lang="en-US" b="1" dirty="0"/>
              <a:t>&lt;/label&gt;</a:t>
            </a: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</a:t>
            </a:r>
            <a:r>
              <a:rPr lang="en-US" b="1" dirty="0"/>
              <a:t>&lt;input</a:t>
            </a:r>
            <a:r>
              <a:rPr lang="en-US" dirty="0"/>
              <a:t> type="text" id="</a:t>
            </a:r>
            <a:r>
              <a:rPr lang="en-US" dirty="0" err="1"/>
              <a:t>firstname</a:t>
            </a:r>
            <a:r>
              <a:rPr lang="en-US" dirty="0"/>
              <a:t>" name="</a:t>
            </a:r>
            <a:r>
              <a:rPr lang="en-US" dirty="0" err="1"/>
              <a:t>firstname</a:t>
            </a:r>
            <a:r>
              <a:rPr lang="en-US" dirty="0"/>
              <a:t>"</a:t>
            </a:r>
            <a:r>
              <a:rPr lang="en-US" b="1" dirty="0"/>
              <a:t>/&gt;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53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&lt;input</a:t>
            </a:r>
            <a:r>
              <a:rPr lang="en-US" dirty="0"/>
              <a:t> type="password" id="password" name="password"</a:t>
            </a:r>
            <a:r>
              <a:rPr lang="en-US" b="1" dirty="0"/>
              <a:t>/&gt;</a:t>
            </a: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b="1" dirty="0"/>
              <a:t>&lt;input</a:t>
            </a:r>
            <a:r>
              <a:rPr lang="en-US" dirty="0"/>
              <a:t> type="email" id="email" name="email"</a:t>
            </a:r>
            <a:r>
              <a:rPr lang="en-US" b="1" dirty="0"/>
              <a:t>/&gt;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&lt;input</a:t>
            </a:r>
            <a:r>
              <a:rPr lang="en-US" dirty="0"/>
              <a:t> type="radio" id="gender" name="gender" value="male"</a:t>
            </a:r>
            <a:r>
              <a:rPr lang="en-US" b="1" dirty="0"/>
              <a:t>/&gt;</a:t>
            </a:r>
            <a:r>
              <a:rPr lang="en-US" dirty="0"/>
              <a:t>Male  </a:t>
            </a:r>
          </a:p>
          <a:p>
            <a:r>
              <a:rPr lang="en-US" dirty="0"/>
              <a:t>              </a:t>
            </a:r>
            <a:r>
              <a:rPr lang="en-US" b="1" dirty="0"/>
              <a:t>&lt;input</a:t>
            </a:r>
            <a:r>
              <a:rPr lang="en-US" dirty="0"/>
              <a:t> type="radio" id="gender" name="gender" value="female"</a:t>
            </a:r>
            <a:r>
              <a:rPr lang="en-US" b="1" dirty="0"/>
              <a:t>/&gt;</a:t>
            </a:r>
            <a:r>
              <a:rPr lang="en-US" dirty="0"/>
              <a:t>Female 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5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&lt;input</a:t>
            </a:r>
            <a:r>
              <a:rPr lang="en-US" dirty="0"/>
              <a:t> type="checkbox" id="cricket" name="cricket" value="cricket"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dirty="0"/>
              <a:t>                 </a:t>
            </a:r>
            <a:r>
              <a:rPr lang="en-US" b="1" dirty="0"/>
              <a:t>&lt;label</a:t>
            </a:r>
            <a:r>
              <a:rPr lang="en-US" dirty="0"/>
              <a:t> for="cricket"</a:t>
            </a:r>
            <a:r>
              <a:rPr lang="en-US" b="1" dirty="0"/>
              <a:t>&gt;</a:t>
            </a:r>
            <a:r>
              <a:rPr lang="en-US" dirty="0"/>
              <a:t>Cricket</a:t>
            </a:r>
            <a:r>
              <a:rPr lang="en-US" b="1" dirty="0"/>
              <a:t>&lt;/label&gt;</a:t>
            </a:r>
          </a:p>
          <a:p>
            <a:endParaRPr lang="en-US" b="1" dirty="0"/>
          </a:p>
          <a:p>
            <a:r>
              <a:rPr lang="en-US" b="1" dirty="0"/>
              <a:t>&lt;input</a:t>
            </a:r>
            <a:r>
              <a:rPr lang="en-US" dirty="0"/>
              <a:t> type="submit" value="submit"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6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type="button"&gt;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type="checkbox"&gt;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type="color"&gt;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type="date"&gt;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-local"&gt;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type="email"&gt;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type="file"&gt;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type="hidden"&gt;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type="image"&gt;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type="month"&gt;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type="number"&gt;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type="password"&gt;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type="radio"&gt;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type="range"&gt;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type="reset"&gt;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type="search"&gt;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type="submit"&gt;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type="text"&gt;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type="time"&gt;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type="week"&gt;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2667000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6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Attribute-specifies an initial value for an input field:</a:t>
            </a:r>
          </a:p>
          <a:p>
            <a:r>
              <a:rPr lang="en-US" dirty="0"/>
              <a:t>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 value="John"&gt;</a:t>
            </a:r>
          </a:p>
          <a:p>
            <a:r>
              <a:rPr lang="en-US" dirty="0"/>
              <a:t>The </a:t>
            </a:r>
            <a:r>
              <a:rPr lang="en-US" dirty="0" err="1"/>
              <a:t>readonly</a:t>
            </a:r>
            <a:r>
              <a:rPr lang="en-US" dirty="0"/>
              <a:t> Attribute-specifies that an input field is read-only.</a:t>
            </a:r>
          </a:p>
          <a:p>
            <a:r>
              <a:rPr lang="en-US" dirty="0"/>
              <a:t> 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 value="John" </a:t>
            </a:r>
            <a:r>
              <a:rPr lang="en-US" dirty="0" err="1"/>
              <a:t>readonly</a:t>
            </a:r>
            <a:r>
              <a:rPr lang="en-US" dirty="0"/>
              <a:t>&gt;</a:t>
            </a:r>
          </a:p>
          <a:p>
            <a:r>
              <a:rPr lang="en-US" dirty="0"/>
              <a:t>The disabled Attribute-specifies that an input field should be disabled.</a:t>
            </a:r>
          </a:p>
          <a:p>
            <a:r>
              <a:rPr lang="en-US" dirty="0"/>
              <a:t> 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 value="John" disabled&gt;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69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placeholder Attribute-specifies short a hint that describes the expected value of an input field </a:t>
            </a:r>
          </a:p>
          <a:p>
            <a:endParaRPr lang="en-US" dirty="0"/>
          </a:p>
          <a:p>
            <a:r>
              <a:rPr lang="en-US" dirty="0"/>
              <a:t> &lt;input type="</a:t>
            </a:r>
            <a:r>
              <a:rPr lang="en-US" dirty="0" err="1"/>
              <a:t>tel</a:t>
            </a:r>
            <a:r>
              <a:rPr lang="en-US" dirty="0"/>
              <a:t>" id="phone" name="phone"</a:t>
            </a:r>
            <a:br>
              <a:rPr lang="en-US" dirty="0"/>
            </a:br>
            <a:r>
              <a:rPr lang="en-US" dirty="0"/>
              <a:t>  placeholder="123-45-678"</a:t>
            </a:r>
            <a:br>
              <a:rPr lang="en-US" dirty="0"/>
            </a:br>
            <a:r>
              <a:rPr lang="en-US" dirty="0"/>
              <a:t>  pattern="[0-9]{3}-[0-9]{2}-[0-9]{3}"&gt;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3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7670800" cy="4221163"/>
          </a:xfrm>
        </p:spPr>
        <p:txBody>
          <a:bodyPr>
            <a:normAutofit fontScale="70000" lnSpcReduction="20000"/>
          </a:bodyPr>
          <a:lstStyle/>
          <a:p>
            <a:pPr marL="1154430" lvl="1" indent="-85725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consists of a series of elements</a:t>
            </a:r>
          </a:p>
          <a:p>
            <a:pPr marL="857250" indent="-857250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tell the browser how to display the content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are represented by tags</a:t>
            </a:r>
          </a:p>
          <a:p>
            <a:pPr marL="857250" indent="-857250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 label pieces of content such as "heading", "paragraph", "table", and so on</a:t>
            </a:r>
          </a:p>
          <a:p>
            <a:pPr marL="857250" indent="-857250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 do not display the HTML tags, but use them to render the content of the pa</a:t>
            </a:r>
            <a:r>
              <a:rPr lang="en-US" sz="2400" b="1" dirty="0"/>
              <a:t>ge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869"/>
            <a:ext cx="2875981" cy="990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527121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Block-level Elements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Elements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&lt;span&gt;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21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err="1"/>
              <a:t>Iframes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</a:t>
            </a:r>
            <a:r>
              <a:rPr lang="en-US" dirty="0" err="1"/>
              <a:t>iframe</a:t>
            </a:r>
            <a:r>
              <a:rPr lang="en-US" dirty="0"/>
              <a:t> is used to display a web page within a web page.</a:t>
            </a:r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="demo_iframe.htm" height="200" width="300"&gt;&lt;/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24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The class &amp; ID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Class-define equal styles for elements with the same class name.</a:t>
            </a:r>
          </a:p>
          <a:p>
            <a:r>
              <a:rPr lang="en-US" dirty="0"/>
              <a:t>ID-uniquely identify the elements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Multimedia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&lt;video width="320" height="240" </a:t>
            </a:r>
            <a:r>
              <a:rPr lang="en-US" dirty="0" err="1"/>
              <a:t>autoplay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="movie.mp4" type="video/mp4"&gt;</a:t>
            </a:r>
            <a:br>
              <a:rPr lang="en-US" dirty="0"/>
            </a:br>
            <a:r>
              <a:rPr lang="en-US" dirty="0"/>
              <a:t>  &lt;/video&gt;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  &lt;audio controls&gt;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="horse.ogg" 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="horse.mp3" type="audio/mpeg"&gt;</a:t>
            </a:r>
            <a:br>
              <a:rPr lang="en-US" dirty="0"/>
            </a:br>
            <a:r>
              <a:rPr lang="en-US" dirty="0"/>
              <a:t>Your browser does not support the audio element.</a:t>
            </a:r>
            <a:br>
              <a:rPr lang="en-US" dirty="0"/>
            </a:br>
            <a:r>
              <a:rPr lang="en-US" dirty="0"/>
              <a:t>&lt;/audio&gt;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15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ascading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heets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describes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HTML elements are to be displayed on screen, paper, or in other media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a lot of 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control the layout of multiple web pages all at once.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define styles for your web pages, including the design, layout and variations in display for different devices and screen sizes.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24600"/>
            <a:ext cx="2667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62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CSS-SYNTAX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2050" name="Picture 2" descr="CSS selec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1905000"/>
            <a:ext cx="54197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667000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7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element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 {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text-align: center;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color: red;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7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 id="para1"&gt;Hello World!&lt;/p&gt;</a:t>
            </a:r>
          </a:p>
          <a:p>
            <a:r>
              <a:rPr lang="en-US" dirty="0"/>
              <a:t>&lt;p&gt;This paragraph is not affected by the style.&lt;/p&gt;</a:t>
            </a:r>
          </a:p>
          <a:p>
            <a:endParaRPr lang="en-US" dirty="0"/>
          </a:p>
          <a:p>
            <a:r>
              <a:rPr lang="es-ES" dirty="0"/>
              <a:t>#para1 {</a:t>
            </a:r>
          </a:p>
          <a:p>
            <a:r>
              <a:rPr lang="es-ES" dirty="0"/>
              <a:t>  </a:t>
            </a:r>
            <a:r>
              <a:rPr lang="es-ES" dirty="0" err="1"/>
              <a:t>text-align</a:t>
            </a:r>
            <a:r>
              <a:rPr lang="es-ES" dirty="0"/>
              <a:t>: center;</a:t>
            </a:r>
          </a:p>
          <a:p>
            <a:r>
              <a:rPr lang="es-ES" dirty="0"/>
              <a:t>  color: red;</a:t>
            </a:r>
          </a:p>
          <a:p>
            <a:r>
              <a:rPr lang="es-ES" dirty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5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class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class="center"&gt;Red and center-aligned heading&lt;/h1&gt;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class="center"&gt;Red and center-aligned paragraph.&lt;/p&gt;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.center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text-align: center;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color: red;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Universal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universal selector (*) selects all HTML elements on the page.</a:t>
            </a:r>
          </a:p>
          <a:p>
            <a:r>
              <a:rPr lang="en-US" dirty="0"/>
              <a:t>&lt;h1&gt;Hello world!&lt;/h1&gt;</a:t>
            </a:r>
          </a:p>
          <a:p>
            <a:endParaRPr lang="en-US" dirty="0"/>
          </a:p>
          <a:p>
            <a:r>
              <a:rPr lang="en-US" dirty="0"/>
              <a:t>&lt;p&gt;Every element on the page will be affected by the style.&lt;/p&gt;</a:t>
            </a:r>
          </a:p>
          <a:p>
            <a:r>
              <a:rPr lang="en-US" dirty="0"/>
              <a:t>&lt;p id="para1"&gt;Me too!&lt;/p&gt;</a:t>
            </a:r>
          </a:p>
          <a:p>
            <a:r>
              <a:rPr lang="en-US" dirty="0"/>
              <a:t>&lt;p&gt;And me!&lt;/p&gt;</a:t>
            </a:r>
          </a:p>
          <a:p>
            <a:r>
              <a:rPr lang="en-US" dirty="0"/>
              <a:t>* {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  color: blue;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0800"/>
            <a:ext cx="2667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20762"/>
          </a:xfrm>
        </p:spPr>
        <p:txBody>
          <a:bodyPr/>
          <a:lstStyle/>
          <a:p>
            <a:r>
              <a:rPr lang="en-US" dirty="0"/>
              <a:t>Basic structure of a HTML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2895600" cy="51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1720840"/>
            <a:ext cx="685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8675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Grouping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grouping selector selects all the HTML elements with the same style definitions.</a:t>
            </a:r>
          </a:p>
          <a:p>
            <a:endParaRPr lang="en-US" dirty="0"/>
          </a:p>
          <a:p>
            <a:r>
              <a:rPr lang="en-US" dirty="0"/>
              <a:t>&lt;h1&gt;Hello World!&lt;/h1&gt;</a:t>
            </a:r>
          </a:p>
          <a:p>
            <a:r>
              <a:rPr lang="en-US" dirty="0"/>
              <a:t>&lt;h2&gt;Smaller heading!&lt;/h2&gt;</a:t>
            </a:r>
          </a:p>
          <a:p>
            <a:r>
              <a:rPr lang="en-US" dirty="0"/>
              <a:t>&lt;p&gt;This is a paragraph.&lt;/p&gt;</a:t>
            </a:r>
          </a:p>
          <a:p>
            <a:endParaRPr lang="en-US" dirty="0"/>
          </a:p>
          <a:p>
            <a:r>
              <a:rPr lang="en-US" dirty="0"/>
              <a:t>h1, h2, p {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  color: red;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" y="5897563"/>
            <a:ext cx="2667000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4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  <a:p>
            <a:endParaRPr lang="en-US" dirty="0"/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 type="text/</a:t>
            </a:r>
            <a:r>
              <a:rPr lang="en-US" dirty="0" err="1"/>
              <a:t>css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="mystyle.css"&gt;</a:t>
            </a:r>
            <a:br>
              <a:rPr lang="en-US" dirty="0"/>
            </a:br>
            <a:r>
              <a:rPr lang="en-US" dirty="0"/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84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 background-color: linen;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 color: maroon;</a:t>
            </a:r>
            <a:br>
              <a:rPr lang="en-US" dirty="0"/>
            </a:br>
            <a:r>
              <a:rPr lang="en-US" dirty="0"/>
              <a:t>  margin-left: 40px;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38800"/>
            <a:ext cx="2667000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9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 style="</a:t>
            </a:r>
            <a:r>
              <a:rPr lang="en-US" dirty="0" err="1"/>
              <a:t>color:blue;text-align:center</a:t>
            </a:r>
            <a:r>
              <a:rPr lang="en-US" dirty="0"/>
              <a:t>;"&gt;This is a heading&lt;/h1&gt;</a:t>
            </a:r>
          </a:p>
          <a:p>
            <a:endParaRPr lang="en-US" dirty="0"/>
          </a:p>
          <a:p>
            <a:pPr marL="114300" indent="0">
              <a:buNone/>
            </a:pPr>
            <a:br>
              <a:rPr lang="en-US" dirty="0"/>
            </a:br>
            <a:r>
              <a:rPr lang="en-US" dirty="0"/>
              <a:t>&lt;p style="</a:t>
            </a:r>
            <a:r>
              <a:rPr lang="en-US" dirty="0" err="1"/>
              <a:t>color:red</a:t>
            </a:r>
            <a:r>
              <a:rPr lang="en-US" dirty="0"/>
              <a:t>;"&gt;This is a paragraph.&lt;/p&gt;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5280"/>
            <a:ext cx="2667000" cy="1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09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Backgrounds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background-</a:t>
            </a:r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Example</a:t>
            </a:r>
          </a:p>
          <a:p>
            <a:r>
              <a:rPr lang="en-US" dirty="0"/>
              <a:t>The background color of a page is set like this:</a:t>
            </a:r>
          </a:p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890395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AEAE-8054-4297-B2D2-785154A9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7C01-C34B-4C0D-90B7-11E58310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CSS, a color is most often specified by:</a:t>
            </a:r>
          </a:p>
          <a:p>
            <a:r>
              <a:rPr lang="en-US" dirty="0"/>
              <a:t>a valid color name - like "red"</a:t>
            </a:r>
          </a:p>
          <a:p>
            <a:r>
              <a:rPr lang="en-US" dirty="0"/>
              <a:t>a HEX value - like "#ff0000"</a:t>
            </a:r>
          </a:p>
          <a:p>
            <a:r>
              <a:rPr lang="en-US" dirty="0"/>
              <a:t>an RGB value - like "</a:t>
            </a:r>
            <a:r>
              <a:rPr lang="en-US" dirty="0" err="1"/>
              <a:t>rgb</a:t>
            </a:r>
            <a:r>
              <a:rPr lang="en-US" dirty="0"/>
              <a:t>(255,0,0)"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417CA-558D-4428-9CFE-72955CD7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542947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855C-097A-443D-AB3E-FFCF7F9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Background Image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A778-9953-40F2-9053-CC0D5122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Set the background image for a page: </a:t>
            </a:r>
          </a:p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background-image: </a:t>
            </a:r>
            <a:r>
              <a:rPr lang="en-US" dirty="0" err="1"/>
              <a:t>url</a:t>
            </a:r>
            <a:r>
              <a:rPr lang="en-US" dirty="0"/>
              <a:t>("paper.gif");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AEA74-B9EF-4F29-A92D-F944E9C6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42939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E360-A6B8-41A6-A152-940E514C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Background Repeat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DB14-5045-48C9-A5F4-A832A378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background-image: </a:t>
            </a:r>
            <a:r>
              <a:rPr lang="en-US" dirty="0" err="1"/>
              <a:t>url</a:t>
            </a:r>
            <a:r>
              <a:rPr lang="en-US" dirty="0"/>
              <a:t>("gradient_bg.png");</a:t>
            </a:r>
            <a:br>
              <a:rPr lang="en-US" dirty="0"/>
            </a:br>
            <a:r>
              <a:rPr lang="en-US" dirty="0"/>
              <a:t>  background-repeat: repeat-x;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background-image: </a:t>
            </a:r>
            <a:r>
              <a:rPr lang="en-US" dirty="0" err="1"/>
              <a:t>url</a:t>
            </a:r>
            <a:r>
              <a:rPr lang="en-US" dirty="0"/>
              <a:t>("gradient_bg.png");</a:t>
            </a:r>
            <a:br>
              <a:rPr lang="en-US" dirty="0"/>
            </a:br>
            <a:r>
              <a:rPr lang="en-US" dirty="0"/>
              <a:t>  background-repeat: repeat-y;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background-image: </a:t>
            </a:r>
            <a:r>
              <a:rPr lang="en-US" dirty="0" err="1"/>
              <a:t>url</a:t>
            </a:r>
            <a:r>
              <a:rPr lang="en-US" dirty="0"/>
              <a:t>("gradient_bg.png");</a:t>
            </a:r>
            <a:br>
              <a:rPr lang="en-US" dirty="0"/>
            </a:br>
            <a:r>
              <a:rPr lang="en-US" dirty="0"/>
              <a:t>  background-repeat: no-repeat;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85CD1-BDCC-48D0-82CC-59F877F4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024355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29BC-8B20-4C5B-B4D3-54791BE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background-position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E5ED-A784-4A61-B67D-6C63CE9B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 background-image: </a:t>
            </a:r>
            <a:r>
              <a:rPr lang="en-US" dirty="0" err="1"/>
              <a:t>url</a:t>
            </a:r>
            <a:r>
              <a:rPr lang="en-US" dirty="0"/>
              <a:t>("img_tree.png");</a:t>
            </a:r>
            <a:br>
              <a:rPr lang="en-US" dirty="0"/>
            </a:br>
            <a:r>
              <a:rPr lang="en-US" dirty="0"/>
              <a:t>  background-repeat: no-repeat;</a:t>
            </a:r>
            <a:br>
              <a:rPr lang="en-US" dirty="0"/>
            </a:br>
            <a:r>
              <a:rPr lang="en-US" dirty="0"/>
              <a:t>  background-position: right top;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01434-BB24-4E31-8BBA-E0F42F71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773290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EEDA-BCEA-418C-B07E-30AA9CBB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Background Shorthand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7BEA-9DA2-49EE-A9AD-FA4A177A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 background: #</a:t>
            </a:r>
            <a:r>
              <a:rPr lang="en-US" dirty="0" err="1"/>
              <a:t>ffffff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("img_tree.png") no-repeat right top;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When using the shorthand property the order of the property values is: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4A30-E7DC-497E-9D33-F4504727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EF7CB2-69DA-4545-9A47-E1D8C56C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background-color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background-image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background-repeat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background-attachment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background-position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8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endParaRPr lang="en-US" dirty="0"/>
          </a:p>
          <a:p>
            <a:r>
              <a:rPr lang="en-US" sz="3600" b="1" dirty="0"/>
              <a:t>Heading TAGS</a:t>
            </a:r>
          </a:p>
          <a:p>
            <a:endParaRPr lang="en-US" dirty="0"/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1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2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&lt;h3&gt;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3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&lt;/h3&gt;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&lt;h4&gt;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4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&lt;h5&gt;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5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&lt;/h5&gt;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&lt;h6&gt;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6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&lt;/h6&gt;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289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89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EBA5-E10D-4D9E-A5F1-815D94DA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Borders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3354-EF53-4CF9-BED2-7A01D842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p{border-style: dotted;}</a:t>
            </a:r>
          </a:p>
          <a:p>
            <a:r>
              <a:rPr lang="en-IN" dirty="0"/>
              <a:t>p {border-style: dashed;}</a:t>
            </a:r>
          </a:p>
          <a:p>
            <a:r>
              <a:rPr lang="en-IN" dirty="0"/>
              <a:t>P{border-style: solid;}</a:t>
            </a:r>
          </a:p>
          <a:p>
            <a:r>
              <a:rPr lang="en-IN" dirty="0"/>
              <a:t>p {border-style: double;}</a:t>
            </a:r>
          </a:p>
          <a:p>
            <a:r>
              <a:rPr lang="en-IN" dirty="0"/>
              <a:t>p {border-style: groove;}</a:t>
            </a:r>
          </a:p>
          <a:p>
            <a:r>
              <a:rPr lang="en-IN" dirty="0"/>
              <a:t>p {border-style: ridge;}</a:t>
            </a:r>
          </a:p>
          <a:p>
            <a:r>
              <a:rPr lang="en-IN" dirty="0"/>
              <a:t>p {border-style: inset;}</a:t>
            </a:r>
          </a:p>
          <a:p>
            <a:r>
              <a:rPr lang="en-IN" dirty="0"/>
              <a:t>p{border-style: outset;}</a:t>
            </a:r>
          </a:p>
          <a:p>
            <a:r>
              <a:rPr lang="en-IN" dirty="0"/>
              <a:t>p {border-style: none;}</a:t>
            </a:r>
          </a:p>
          <a:p>
            <a:r>
              <a:rPr lang="en-IN" dirty="0"/>
              <a:t>p{border-style: hidden;}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BBA9F-7759-47DA-A96C-95B83AD0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411433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4405-52C3-4D93-B075-DB4506BF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Border Width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5F1A-F35E-41B0-A33E-A756A884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 border-style: solid;</a:t>
            </a:r>
            <a:br>
              <a:rPr lang="en-IN" dirty="0"/>
            </a:br>
            <a:r>
              <a:rPr lang="en-IN" dirty="0"/>
              <a:t>  border-width: 5px;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4E0FC-F5A2-43F1-842B-D48511DF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821470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24C4-FF84-4198-9DDC-E52DA6C0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 Side Widths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F625-A39A-4AF0-A336-65D7EC92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p.one {</a:t>
            </a:r>
            <a:br>
              <a:rPr lang="en-IN" dirty="0"/>
            </a:br>
            <a:r>
              <a:rPr lang="en-IN" dirty="0"/>
              <a:t>  border-style: solid;</a:t>
            </a:r>
            <a:br>
              <a:rPr lang="en-IN" dirty="0"/>
            </a:br>
            <a:r>
              <a:rPr lang="en-IN" dirty="0"/>
              <a:t>  border-width: 5px 20px; /* 5px top and bottom, 20px on the sides */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p.two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border-style: solid;</a:t>
            </a:r>
            <a:br>
              <a:rPr lang="en-IN" dirty="0"/>
            </a:br>
            <a:r>
              <a:rPr lang="en-IN" dirty="0"/>
              <a:t>  border-width: 20px 5px; /* 20px top and bottom, 5px on the sides */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p.three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border-style: solid;</a:t>
            </a:r>
            <a:br>
              <a:rPr lang="en-IN" dirty="0"/>
            </a:br>
            <a:r>
              <a:rPr lang="en-IN" dirty="0"/>
              <a:t>  border-width: 25px 10px 4px 35px; /* 25px top, 10px right, 4px bottom and 35px left */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D547C-08A4-4525-A5E1-AD1B979B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618358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47AA-1C20-4403-B1B2-1741155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Border </a:t>
            </a:r>
            <a:r>
              <a:rPr lang="en-IN" dirty="0" err="1"/>
              <a:t>Color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B6C9-958D-4906-8A02-F3894A99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  {</a:t>
            </a:r>
            <a:br>
              <a:rPr lang="en-IN" dirty="0"/>
            </a:br>
            <a:r>
              <a:rPr lang="en-IN" dirty="0"/>
              <a:t>  border-style: solid;</a:t>
            </a:r>
            <a:br>
              <a:rPr lang="en-IN" dirty="0"/>
            </a:br>
            <a:r>
              <a:rPr lang="en-IN" dirty="0"/>
              <a:t>  border-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/>
              <a:t>}</a:t>
            </a:r>
          </a:p>
          <a:p>
            <a:r>
              <a:rPr lang="en-IN" dirty="0"/>
              <a:t>Specific Side </a:t>
            </a:r>
            <a:r>
              <a:rPr lang="en-IN" dirty="0" err="1"/>
              <a:t>Colors</a:t>
            </a:r>
            <a:endParaRPr lang="en-IN" dirty="0"/>
          </a:p>
          <a:p>
            <a:endParaRPr lang="en-IN" dirty="0"/>
          </a:p>
          <a:p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border-style: solid;</a:t>
            </a:r>
            <a:br>
              <a:rPr lang="en-US" dirty="0"/>
            </a:br>
            <a:r>
              <a:rPr lang="en-US" dirty="0"/>
              <a:t>  border-color: red green blue yellow; /* red top, green right, blue bottom and yellow left */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4429F-A79F-4805-914D-C1C83F54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4352365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2E71-6CA5-4053-8B07-AF34CDDA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Border - Individual Sides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8DB7-6D6B-4419-9C03-BE5B44F3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 border-top-style: dotted;</a:t>
            </a:r>
            <a:br>
              <a:rPr lang="en-IN" dirty="0"/>
            </a:br>
            <a:r>
              <a:rPr lang="en-IN" dirty="0"/>
              <a:t>  border-right-style: solid;</a:t>
            </a:r>
            <a:br>
              <a:rPr lang="en-IN" dirty="0"/>
            </a:br>
            <a:r>
              <a:rPr lang="en-IN" dirty="0"/>
              <a:t>  border-bottom-style: dotted;</a:t>
            </a:r>
            <a:br>
              <a:rPr lang="en-IN" dirty="0"/>
            </a:br>
            <a:r>
              <a:rPr lang="en-IN" dirty="0"/>
              <a:t>  border-left-style: solid;</a:t>
            </a:r>
            <a:br>
              <a:rPr lang="en-IN" dirty="0"/>
            </a:br>
            <a:r>
              <a:rPr lang="en-IN" dirty="0"/>
              <a:t>}</a:t>
            </a:r>
          </a:p>
          <a:p>
            <a:r>
              <a:rPr lang="en-US" b="1" dirty="0"/>
              <a:t>border-style: dotted solid double </a:t>
            </a:r>
            <a:r>
              <a:rPr lang="en-US" b="1" dirty="0" err="1"/>
              <a:t>dashed;</a:t>
            </a:r>
            <a:r>
              <a:rPr lang="en-US" dirty="0" err="1"/>
              <a:t>top</a:t>
            </a:r>
            <a:r>
              <a:rPr lang="en-US" dirty="0"/>
              <a:t> border is dotted</a:t>
            </a:r>
          </a:p>
          <a:p>
            <a:r>
              <a:rPr lang="en-US" dirty="0"/>
              <a:t>right border is solid</a:t>
            </a:r>
          </a:p>
          <a:p>
            <a:r>
              <a:rPr lang="en-US" dirty="0"/>
              <a:t>bottom border is double</a:t>
            </a:r>
          </a:p>
          <a:p>
            <a:r>
              <a:rPr lang="en-US" dirty="0"/>
              <a:t>left border is dashed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842F-6C21-4F77-BEA4-81BFF557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265150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7BC4-6F37-4638-AADB-D8F2A403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9597-9675-4B54-A87D-982FA404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border-style: dotted solid </a:t>
            </a:r>
            <a:r>
              <a:rPr lang="en-US" b="1" dirty="0" err="1"/>
              <a:t>double;</a:t>
            </a:r>
            <a:r>
              <a:rPr lang="en-US" dirty="0" err="1"/>
              <a:t>top</a:t>
            </a:r>
            <a:r>
              <a:rPr lang="en-US" dirty="0"/>
              <a:t> border is dotted</a:t>
            </a:r>
          </a:p>
          <a:p>
            <a:r>
              <a:rPr lang="en-US" dirty="0"/>
              <a:t>right and left borders are solid</a:t>
            </a:r>
          </a:p>
          <a:p>
            <a:r>
              <a:rPr lang="en-US" dirty="0"/>
              <a:t>bottom border is double</a:t>
            </a:r>
          </a:p>
          <a:p>
            <a:r>
              <a:rPr lang="en-IN" dirty="0"/>
              <a:t>  </a:t>
            </a:r>
          </a:p>
          <a:p>
            <a:endParaRPr lang="en-IN" dirty="0"/>
          </a:p>
          <a:p>
            <a:r>
              <a:rPr lang="en-US" b="1" dirty="0"/>
              <a:t>border-style: dotted </a:t>
            </a:r>
            <a:r>
              <a:rPr lang="en-US" b="1" dirty="0" err="1"/>
              <a:t>solid;</a:t>
            </a:r>
            <a:r>
              <a:rPr lang="en-US" dirty="0" err="1"/>
              <a:t>top</a:t>
            </a:r>
            <a:r>
              <a:rPr lang="en-US" dirty="0"/>
              <a:t> and bottom borders are dotted</a:t>
            </a:r>
          </a:p>
          <a:p>
            <a:r>
              <a:rPr lang="en-US" dirty="0"/>
              <a:t>right and left borders are solid</a:t>
            </a:r>
          </a:p>
          <a:p>
            <a:endParaRPr lang="en-IN" dirty="0"/>
          </a:p>
          <a:p>
            <a:r>
              <a:rPr lang="en-IN" b="1" dirty="0"/>
              <a:t>border-style: </a:t>
            </a:r>
            <a:r>
              <a:rPr lang="en-IN" b="1" dirty="0" err="1"/>
              <a:t>dotted;</a:t>
            </a:r>
            <a:r>
              <a:rPr lang="en-IN" dirty="0" err="1"/>
              <a:t>all</a:t>
            </a:r>
            <a:r>
              <a:rPr lang="en-IN" dirty="0"/>
              <a:t> four borders are dotted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CA129-634C-4A0A-A109-6CAFBA0D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42470564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AFFD-4F72-47C2-8511-A791E677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Shorthand Border Property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D88D-2EE5-4531-9329-4AB54F1F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 border: 5px solid red;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DDE5-F835-4033-9E04-7E09B95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157832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055D-F064-4E99-B7C7-78CA0890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Rounded Borders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1935-9CCD-467A-AECF-0EC69F1A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 border: 2px solid red;</a:t>
            </a:r>
            <a:br>
              <a:rPr lang="en-IN" dirty="0"/>
            </a:br>
            <a:r>
              <a:rPr lang="en-IN" dirty="0"/>
              <a:t>  border-radius: 5px;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C81CE-2DD3-4851-BE64-B6C4EAAA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150022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B435-7897-4529-9D78-4F084773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Margins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F0F7-066A-4342-98A8-33CC55C4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margin-top: 100px;</a:t>
            </a:r>
            <a:br>
              <a:rPr lang="en-US" dirty="0"/>
            </a:br>
            <a:r>
              <a:rPr lang="en-US" dirty="0"/>
              <a:t>  margin-bottom: 100px;</a:t>
            </a:r>
            <a:br>
              <a:rPr lang="en-US" dirty="0"/>
            </a:br>
            <a:r>
              <a:rPr lang="en-US" dirty="0"/>
              <a:t>  margin-right: 150px;</a:t>
            </a:r>
            <a:br>
              <a:rPr lang="en-US" dirty="0"/>
            </a:br>
            <a:r>
              <a:rPr lang="en-US" dirty="0"/>
              <a:t>  margin-left: 80px;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2910F-A251-4CB3-82DB-34C9BA02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5675507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718B-28CA-405C-87C2-85CA204C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 - Shorthand Property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2326-F7F9-4E50-AE77-5961F7E9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margin: 25px 50px 75px 100px;</a:t>
            </a:r>
          </a:p>
          <a:p>
            <a:r>
              <a:rPr lang="en-US" dirty="0"/>
              <a:t>top margin is 25px</a:t>
            </a:r>
          </a:p>
          <a:p>
            <a:r>
              <a:rPr lang="en-US" dirty="0"/>
              <a:t>right margin is 50px</a:t>
            </a:r>
          </a:p>
          <a:p>
            <a:r>
              <a:rPr lang="en-US" dirty="0"/>
              <a:t>bottom margin is 75px</a:t>
            </a:r>
          </a:p>
          <a:p>
            <a:r>
              <a:rPr lang="en-US" dirty="0"/>
              <a:t>left margin is 100px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margin: 25px 50px 75px;</a:t>
            </a:r>
            <a:r>
              <a:rPr lang="en-US" dirty="0"/>
              <a:t>top margin is 25px</a:t>
            </a:r>
          </a:p>
          <a:p>
            <a:r>
              <a:rPr lang="en-US" dirty="0"/>
              <a:t>right and left margins are 50px</a:t>
            </a:r>
          </a:p>
          <a:p>
            <a:r>
              <a:rPr lang="en-US" dirty="0"/>
              <a:t>bottom margin is 75px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AC997-626F-459D-89F4-F0E0BB6D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55886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638800"/>
            <a:ext cx="3200400" cy="106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2057400"/>
            <a:ext cx="6019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 is first paragraph.</a:t>
            </a: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&gt;-For line breaks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&gt;-To provide horizontal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Attributes-Additional information about HTML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273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02FC-8AFC-4B56-9C48-86C14143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D857-9BA0-4849-AE36-07294492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margin: 25px 50px;</a:t>
            </a:r>
            <a:r>
              <a:rPr lang="en-US" dirty="0"/>
              <a:t>top and bottom margins are 25px</a:t>
            </a:r>
          </a:p>
          <a:p>
            <a:r>
              <a:rPr lang="en-US" dirty="0"/>
              <a:t>right and left margins are 50px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margin: 25px;</a:t>
            </a:r>
            <a:r>
              <a:rPr lang="en-US" dirty="0"/>
              <a:t>all four margins are 25px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49C91-CE36-4659-BB4A-C9E8892E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3325068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7ADC-3ECE-48B5-B554-B0330977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Padding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F49F-0223-4AD4-A95A-795934CE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 padding-top: 50px;</a:t>
            </a:r>
            <a:br>
              <a:rPr lang="en-US" dirty="0"/>
            </a:br>
            <a:r>
              <a:rPr lang="en-US" dirty="0"/>
              <a:t>  padding-right: 30px;</a:t>
            </a:r>
            <a:br>
              <a:rPr lang="en-US" dirty="0"/>
            </a:br>
            <a:r>
              <a:rPr lang="en-US" dirty="0"/>
              <a:t>  padding-bottom: 50px;</a:t>
            </a:r>
            <a:br>
              <a:rPr lang="en-US" dirty="0"/>
            </a:br>
            <a:r>
              <a:rPr lang="en-US" dirty="0"/>
              <a:t>  padding-left: 80px;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E951F-8974-48ED-A0C8-46FD3041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450865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308E-F84C-46C9-95C9-FB50389F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Padding - Shorthand Property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74E7-98EB-4E9E-A5F7-682DF902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padding: 25px 50px 75px 100px;</a:t>
            </a:r>
          </a:p>
          <a:p>
            <a:r>
              <a:rPr lang="en-US" dirty="0"/>
              <a:t>top padding is 25px</a:t>
            </a:r>
          </a:p>
          <a:p>
            <a:r>
              <a:rPr lang="en-US" dirty="0"/>
              <a:t>right padding is 50px</a:t>
            </a:r>
          </a:p>
          <a:p>
            <a:r>
              <a:rPr lang="en-US" dirty="0"/>
              <a:t>bottom padding is 75px</a:t>
            </a:r>
          </a:p>
          <a:p>
            <a:r>
              <a:rPr lang="en-US" dirty="0"/>
              <a:t>left padding is 100px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padding: 25px 50px 75px;</a:t>
            </a:r>
            <a:r>
              <a:rPr lang="en-US" dirty="0"/>
              <a:t>top padding is 25px</a:t>
            </a:r>
          </a:p>
          <a:p>
            <a:r>
              <a:rPr lang="en-US" dirty="0"/>
              <a:t>right and left paddings are 50px</a:t>
            </a:r>
          </a:p>
          <a:p>
            <a:r>
              <a:rPr lang="en-US" dirty="0"/>
              <a:t>bottom padding is 75px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B967A-5668-4B5E-899F-F29428C1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999577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0C4F-898F-421C-9E63-478D3605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C8D0-82E6-45F7-A128-CC73ECFE4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padding: 25px 50px;</a:t>
            </a:r>
            <a:r>
              <a:rPr lang="en-US" dirty="0"/>
              <a:t>top and bottom paddings are 25px</a:t>
            </a:r>
          </a:p>
          <a:p>
            <a:r>
              <a:rPr lang="en-US" dirty="0"/>
              <a:t>right and left paddings are 50px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padding: 25px;</a:t>
            </a:r>
            <a:r>
              <a:rPr lang="en-US" dirty="0"/>
              <a:t>all four paddings are 25px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52CB8-8304-47E5-879A-C9E12B51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0409059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03AD-72D3-4D7B-A584-9C7AD674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Height and Width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71FE-ECD3-4220-883B-99E07937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 height: 200px;</a:t>
            </a:r>
            <a:br>
              <a:rPr lang="en-US" dirty="0"/>
            </a:br>
            <a:r>
              <a:rPr lang="en-US" dirty="0"/>
              <a:t>  width: 50%;</a:t>
            </a:r>
            <a:br>
              <a:rPr lang="en-US" dirty="0"/>
            </a:br>
            <a:r>
              <a:rPr lang="en-US" dirty="0"/>
              <a:t>  background-color: </a:t>
            </a:r>
            <a:r>
              <a:rPr lang="en-US" dirty="0" err="1"/>
              <a:t>powderblue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536F-AEDE-4449-BB05-33291886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333363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5AF5-C31D-4DB9-BA57-E6C3D364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Text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266A-4278-4E42-AC50-FFAE2F49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 background-color: black;</a:t>
            </a:r>
            <a:br>
              <a:rPr lang="en-US" dirty="0"/>
            </a:br>
            <a:r>
              <a:rPr lang="en-US" dirty="0"/>
              <a:t>  color: white;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IN" dirty="0"/>
              <a:t>CSS Text Alignment</a:t>
            </a:r>
          </a:p>
          <a:p>
            <a:r>
              <a:rPr lang="en-IN" dirty="0"/>
              <a:t>h1 {</a:t>
            </a:r>
            <a:br>
              <a:rPr lang="en-IN" dirty="0"/>
            </a:br>
            <a:r>
              <a:rPr lang="en-IN" dirty="0"/>
              <a:t>  text-align: 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h2 {</a:t>
            </a:r>
            <a:br>
              <a:rPr lang="en-IN" dirty="0"/>
            </a:br>
            <a:r>
              <a:rPr lang="en-IN" dirty="0"/>
              <a:t>  text-align: left;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h3 {</a:t>
            </a:r>
            <a:br>
              <a:rPr lang="en-IN" dirty="0"/>
            </a:br>
            <a:r>
              <a:rPr lang="en-IN" dirty="0"/>
              <a:t>  text-align: right;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B0D2D-1C36-487B-9778-B611076F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1503906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74DA-C674-44E4-A786-222C9E1A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Vertical Alignment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6AFD-1415-46D7-AB25-BFAB8286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img.top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vertical-align: top;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img.middle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vertical-align: middle;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img.bottom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vertical-align: bottom;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B433B-930B-48D7-87DF-224BDC50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370753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5195-0C3B-4C5C-B297-F7ABCBF6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Text Decoration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764B-CA5A-4BB6-976F-83CA38BF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 text-decoration: overline;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h2 {</a:t>
            </a:r>
            <a:br>
              <a:rPr lang="en-US" dirty="0"/>
            </a:br>
            <a:r>
              <a:rPr lang="en-US" dirty="0"/>
              <a:t>  text-decoration: line-through;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h3 {</a:t>
            </a:r>
            <a:br>
              <a:rPr lang="en-US" dirty="0"/>
            </a:br>
            <a:r>
              <a:rPr lang="en-US" dirty="0"/>
              <a:t>  text-decoration: underline;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C3FF9-1B31-4A4D-88E0-14C1B169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41685289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25B9-1BA5-49AA-9E35-3EC26F0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Text Transformation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102B-ED66-4479-B971-2E970D2E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p.uppercase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text-transform: uppercase;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p.lowercase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text-transform: lowercase;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p.capitalize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text-transform: capitalize;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EE3F0-BB66-4E30-A7A8-EDE15913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5758695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03DE-DE14-494F-91F1-7E220C58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Text Spacing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78F2-1D55-4063-ACF5-84043A14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Indentation</a:t>
            </a:r>
          </a:p>
          <a:p>
            <a:r>
              <a:rPr lang="en-US" dirty="0"/>
              <a:t>property is used to specify the indentation of the first line of a text: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 text-indent: 50px;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0111-72FB-45E9-AF1D-6B1B46D0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39782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hyperlink that links one page to another page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=“………”     target=“_blank”&gt;text&lt;/a&gt;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–define the address of the file to be linked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Target=“_blank”-To open the link  in new tab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3174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&lt;a href = "..........."&gt; Link Text &lt;/a&gt;</a:t>
            </a:r>
            <a: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638800"/>
            <a:ext cx="3200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943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8E83-2175-43BB-995E-13BD9ABB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Letter Spacing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C046-44CD-4A6A-8D4D-9D8499E5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h1 {</a:t>
            </a:r>
            <a:br>
              <a:rPr lang="en-IN" dirty="0"/>
            </a:br>
            <a:r>
              <a:rPr lang="en-IN" dirty="0"/>
              <a:t>  letter-spacing: 3px;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h2 {</a:t>
            </a:r>
            <a:br>
              <a:rPr lang="en-IN" dirty="0"/>
            </a:br>
            <a:r>
              <a:rPr lang="en-IN" dirty="0"/>
              <a:t>  letter-spacing: -3px;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E6E25-E3B8-4DCD-AA7F-41223CEA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1101724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E111-8628-4527-9308-B647342B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558A-31A6-4A81-A32C-24316141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 Height</a:t>
            </a:r>
          </a:p>
          <a:p>
            <a:r>
              <a:rPr lang="en-US" dirty="0" err="1"/>
              <a:t>p.small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line-height: 0.8;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p.big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line-height: 1.8;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FBE3E-0167-4B39-87F2-FAA1F04C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7237747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7B35-13F1-4774-982B-203A01FD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Spacing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0927-0762-4B5A-B646-4497F285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word-spacing: 10px;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h2 {</a:t>
            </a:r>
            <a:br>
              <a:rPr lang="en-US" dirty="0"/>
            </a:br>
            <a:r>
              <a:rPr lang="en-US" dirty="0"/>
              <a:t>  word-spacing: -5px;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1F727-D4C6-496E-8F09-387BFB58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1227481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3E80-715B-4A26-8A83-79030FBA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Fonts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F64B-4B77-449E-B1F1-2418E938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CSS font-family Property</a:t>
            </a:r>
          </a:p>
          <a:p>
            <a:r>
              <a:rPr lang="en-US" dirty="0"/>
              <a:t>.p1 {</a:t>
            </a:r>
            <a:br>
              <a:rPr lang="en-US" dirty="0"/>
            </a:br>
            <a:r>
              <a:rPr lang="en-US" dirty="0"/>
              <a:t>  font-family: Times,;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IN" dirty="0"/>
              <a:t>Font Style</a:t>
            </a:r>
          </a:p>
          <a:p>
            <a:r>
              <a:rPr lang="en-IN" dirty="0" err="1"/>
              <a:t>p.italic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font-style: italic;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3707C-E84E-4640-ADFD-1CE741E4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42673643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AAD9-3B18-4366-9B3D-FC704005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Font Weight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441A-E9E8-4503-B0B7-EB200152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p.thick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font-weight: bold;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CSS Font Size</a:t>
            </a:r>
          </a:p>
          <a:p>
            <a:r>
              <a:rPr lang="en-IN" dirty="0"/>
              <a:t>h1 {</a:t>
            </a:r>
            <a:br>
              <a:rPr lang="en-IN" dirty="0"/>
            </a:br>
            <a:r>
              <a:rPr lang="en-IN" dirty="0"/>
              <a:t>  font-size: 40px;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h2 {</a:t>
            </a:r>
            <a:br>
              <a:rPr lang="en-IN" dirty="0"/>
            </a:br>
            <a:r>
              <a:rPr lang="en-IN" dirty="0"/>
              <a:t>  font-size: 30px;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 font-size: 14px;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BBB0F-4086-4291-A5C5-1A9AB84D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6115437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3718-EF1A-405C-9371-D5BEB3A2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 Opacity / Transparency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1A25-66CE-4F04-9C7D-85703903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opacity/transparency of an element.</a:t>
            </a:r>
          </a:p>
          <a:p>
            <a:endParaRPr lang="en-US" dirty="0"/>
          </a:p>
          <a:p>
            <a:r>
              <a:rPr lang="en-US" dirty="0"/>
              <a:t>can take a value from 0.0 - 1.0. The lower value, the more transparent:</a:t>
            </a:r>
          </a:p>
          <a:p>
            <a:endParaRPr lang="en-US" dirty="0"/>
          </a:p>
          <a:p>
            <a:r>
              <a:rPr lang="en-IN" dirty="0" err="1"/>
              <a:t>img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opacity: 0.5;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70972-B10D-48BD-91CC-D31D49B4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006842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F2AF-872B-4925-A5AE-10A13A0D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7128-57BC-4838-AE6C-A2DBA392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&lt;!-- Latest compiled and minified CSS --&gt;</a:t>
            </a:r>
            <a:br>
              <a:rPr lang="en-US" dirty="0"/>
            </a:b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="https://maxcdn.bootstrapcdn.com/bootstrap/4.5.2/</a:t>
            </a:r>
            <a:r>
              <a:rPr lang="en-US" dirty="0" err="1"/>
              <a:t>css</a:t>
            </a:r>
            <a:r>
              <a:rPr lang="en-US" dirty="0"/>
              <a:t>/bootstrap.min.css"&gt;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&lt;!-- jQuery library --&gt;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/3.5.1/jquery.min.js"&gt;&lt;/script&gt;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&lt;!-- Popper JS --&gt;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="https://cdnjs.cloudflare.com/ajax/libs/popper.js/1.16.0/</a:t>
            </a:r>
            <a:r>
              <a:rPr lang="en-US" dirty="0" err="1"/>
              <a:t>umd</a:t>
            </a:r>
            <a:r>
              <a:rPr lang="en-US" dirty="0"/>
              <a:t>/popper.min.js"&gt;&lt;/script&gt;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&lt;!-- Latest compiled JavaScript --&gt;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="https://maxcdn.bootstrapcdn.com/bootstrap/4.5.2/</a:t>
            </a:r>
            <a:r>
              <a:rPr lang="en-US" dirty="0" err="1"/>
              <a:t>js</a:t>
            </a:r>
            <a:r>
              <a:rPr lang="en-US" dirty="0"/>
              <a:t>/bootstrap.min.js"&gt;&lt;/script&gt;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53063-2CEE-4655-85F3-DF1B799A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7528763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B566-9B50-47B8-9450-DCB00AF7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61D4-B904-4A83-A27A-B082EA7E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Bootstrap 4 Containers</a:t>
            </a:r>
          </a:p>
          <a:p>
            <a:r>
              <a:rPr lang="en-US" dirty="0"/>
              <a:t>Bootstrap requires a containing element to wrap site contents.</a:t>
            </a:r>
          </a:p>
          <a:p>
            <a:r>
              <a:rPr lang="en-US" dirty="0"/>
              <a:t>Containers are used to pad the content inside of them, and there are two container classes available:</a:t>
            </a:r>
          </a:p>
          <a:p>
            <a:r>
              <a:rPr lang="en-US" dirty="0"/>
              <a:t>&lt;div class="container"&gt;</a:t>
            </a:r>
            <a:br>
              <a:rPr lang="en-US" dirty="0"/>
            </a:br>
            <a:r>
              <a:rPr lang="en-US" dirty="0"/>
              <a:t>  &lt;h1&gt;My First Bootstrap Page&lt;/h1&gt;</a:t>
            </a:r>
            <a:br>
              <a:rPr lang="en-US" dirty="0"/>
            </a:br>
            <a:r>
              <a:rPr lang="en-US" dirty="0"/>
              <a:t>  &lt;p&gt;This is some text.&lt;/p&gt;</a:t>
            </a:r>
            <a:br>
              <a:rPr lang="en-US" dirty="0"/>
            </a:br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&lt;div class="container-fluid"&gt;</a:t>
            </a:r>
            <a:br>
              <a:rPr lang="en-US" dirty="0"/>
            </a:br>
            <a:r>
              <a:rPr lang="en-US" dirty="0"/>
              <a:t>  &lt;h1&gt;My First Bootstrap Page&lt;/h1&gt;</a:t>
            </a:r>
            <a:br>
              <a:rPr lang="en-US" dirty="0"/>
            </a:br>
            <a:r>
              <a:rPr lang="en-US" dirty="0"/>
              <a:t>  &lt;p&gt;This is some text.&lt;/p&gt;</a:t>
            </a:r>
            <a:br>
              <a:rPr lang="en-US" dirty="0"/>
            </a:br>
            <a:r>
              <a:rPr lang="en-US" dirty="0"/>
              <a:t>&lt;/div&gt;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5424F-C7A2-44F2-96FB-3349C956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6485852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439-341C-476A-BC8E-77253158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 4 Grids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4197-00F1-4F84-BD22-5EC6DC3E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grid system is responsive, and the columns will re-arrange automatically depending on the screen size.</a:t>
            </a:r>
          </a:p>
          <a:p>
            <a:r>
              <a:rPr lang="en-US" dirty="0"/>
              <a:t>Make sure that the sum adds up to 12 or fewer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56770-F7CE-4537-A980-3F2260F7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3965906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5E84-6A85-423F-8ED1-A6848E0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Bootstrap 4 Grid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E4FA-9751-4533-A52F-CF8F27637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&lt;!-- Or let Bootstrap automatically handle the layout --&gt;</a:t>
            </a:r>
            <a:br>
              <a:rPr lang="en-US" dirty="0"/>
            </a:b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class="col"&gt;&lt;/div&gt;</a:t>
            </a:r>
            <a:br>
              <a:rPr lang="en-US" dirty="0"/>
            </a:br>
            <a:r>
              <a:rPr lang="en-US" dirty="0"/>
              <a:t>  &lt;div class="col"&gt;&lt;/div&gt;</a:t>
            </a:r>
            <a:br>
              <a:rPr lang="en-US" dirty="0"/>
            </a:br>
            <a:r>
              <a:rPr lang="en-US" dirty="0"/>
              <a:t>  &lt;div class="col"&gt;&lt;/div&gt;</a:t>
            </a:r>
            <a:br>
              <a:rPr lang="en-US" dirty="0"/>
            </a:br>
            <a:r>
              <a:rPr lang="en-US" dirty="0"/>
              <a:t>&lt;/div&gt;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8A6FB-B336-42F2-9F15-BF10C9A7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29990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05" y="874273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="good_morning.jpg" alt="Good Morning Friends"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-describes the source or path of the image.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Alt- attribute defines an alternate text for the image, if it can't be displayed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Width- specify the width to display the image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Height- specify the height to display the image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638800"/>
            <a:ext cx="3200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8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2A3C-279D-441E-8F18-E1C9AC4E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4 </a:t>
            </a:r>
            <a:r>
              <a:rPr lang="en-IN" dirty="0" err="1"/>
              <a:t>Colors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AA5A-1D69-4547-B343-561EC261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&lt;div class="container"&gt;</a:t>
            </a:r>
          </a:p>
          <a:p>
            <a:r>
              <a:rPr lang="en-US" dirty="0"/>
              <a:t>  &lt;h2&gt;Contextual Colors&lt;/h2&gt;</a:t>
            </a:r>
          </a:p>
          <a:p>
            <a:r>
              <a:rPr lang="en-US" dirty="0"/>
              <a:t>  &lt;p&gt;Use the contextual classes to provide "meaning through colors":&lt;/p&gt;</a:t>
            </a:r>
          </a:p>
          <a:p>
            <a:r>
              <a:rPr lang="en-US" dirty="0"/>
              <a:t>  &lt;p class="text-muted"&gt;This text is muted.&lt;/p&gt;</a:t>
            </a:r>
          </a:p>
          <a:p>
            <a:r>
              <a:rPr lang="en-US" dirty="0"/>
              <a:t>  &lt;p class="text-primary"&gt;This text is important.&lt;/p&gt;</a:t>
            </a:r>
          </a:p>
          <a:p>
            <a:r>
              <a:rPr lang="en-US" dirty="0"/>
              <a:t>  &lt;p class="text-success"&gt;This text indicates success.&lt;/p&gt;</a:t>
            </a:r>
          </a:p>
          <a:p>
            <a:r>
              <a:rPr lang="en-US" dirty="0"/>
              <a:t>  &lt;p class="text-info"&gt;This text represents some information.&lt;/p&gt;</a:t>
            </a:r>
          </a:p>
          <a:p>
            <a:r>
              <a:rPr lang="en-US" dirty="0"/>
              <a:t>  &lt;p class="text-warning"&gt;This text represents a warning.&lt;/p&gt;</a:t>
            </a:r>
          </a:p>
          <a:p>
            <a:r>
              <a:rPr lang="en-US" dirty="0"/>
              <a:t>  &lt;p class="text-danger"&gt;This text represents danger.&lt;/p&gt;</a:t>
            </a:r>
          </a:p>
          <a:p>
            <a:r>
              <a:rPr lang="en-US" dirty="0"/>
              <a:t>  &lt;p class="text-secondary"&gt;Secondary text.&lt;/p&gt;</a:t>
            </a:r>
          </a:p>
          <a:p>
            <a:r>
              <a:rPr lang="en-US" dirty="0"/>
              <a:t>  &lt;p class="text-dark"&gt;This text is dark grey.&lt;/p&gt;</a:t>
            </a:r>
          </a:p>
          <a:p>
            <a:r>
              <a:rPr lang="en-US" dirty="0"/>
              <a:t>  &lt;p class="text-body"&gt;Default body color (often black).&lt;/p&gt;</a:t>
            </a:r>
          </a:p>
          <a:p>
            <a:r>
              <a:rPr lang="en-US" dirty="0"/>
              <a:t>  &lt;p class="text-light"&gt;This text is light grey (on white background).&lt;/p&gt;</a:t>
            </a:r>
          </a:p>
          <a:p>
            <a:r>
              <a:rPr lang="en-US" dirty="0"/>
              <a:t>  &lt;p class="text-white"&gt;This text is white (on white background).&lt;/p&gt;</a:t>
            </a:r>
          </a:p>
          <a:p>
            <a:r>
              <a:rPr lang="en-US" dirty="0"/>
              <a:t>&lt;/div&gt;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74468-528F-4F62-9F6F-B7E5EDDB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7768495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DDCD-551F-47BA-8071-F7AB92F4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</a:t>
            </a:r>
            <a:r>
              <a:rPr lang="en-IN" dirty="0" err="1"/>
              <a:t>Colors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ACF2-1102-43E2-8370-4A7647BE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&lt;p class="</a:t>
            </a:r>
            <a:r>
              <a:rPr lang="en-US" dirty="0" err="1"/>
              <a:t>bg</a:t>
            </a:r>
            <a:r>
              <a:rPr lang="en-US" dirty="0"/>
              <a:t>-primary text-white"&gt;This text is important.&lt;/p&gt;</a:t>
            </a:r>
          </a:p>
          <a:p>
            <a:r>
              <a:rPr lang="en-US" dirty="0"/>
              <a:t>  &lt;p class="</a:t>
            </a:r>
            <a:r>
              <a:rPr lang="en-US" dirty="0" err="1"/>
              <a:t>bg</a:t>
            </a:r>
            <a:r>
              <a:rPr lang="en-US" dirty="0"/>
              <a:t>-success text-white"&gt;This text indicates success.&lt;/p&gt;</a:t>
            </a:r>
          </a:p>
          <a:p>
            <a:r>
              <a:rPr lang="en-US" dirty="0"/>
              <a:t>  &lt;p class="</a:t>
            </a:r>
            <a:r>
              <a:rPr lang="en-US" dirty="0" err="1"/>
              <a:t>bg</a:t>
            </a:r>
            <a:r>
              <a:rPr lang="en-US" dirty="0"/>
              <a:t>-info text-white"&gt;This text represents some information.&lt;/p&gt;</a:t>
            </a:r>
          </a:p>
          <a:p>
            <a:r>
              <a:rPr lang="en-US" dirty="0"/>
              <a:t>  &lt;p class="</a:t>
            </a:r>
            <a:r>
              <a:rPr lang="en-US" dirty="0" err="1"/>
              <a:t>bg</a:t>
            </a:r>
            <a:r>
              <a:rPr lang="en-US" dirty="0"/>
              <a:t>-warning text-white"&gt;This text represents a warning.&lt;/p&gt;</a:t>
            </a:r>
          </a:p>
          <a:p>
            <a:r>
              <a:rPr lang="en-US" dirty="0"/>
              <a:t>  &lt;p class="</a:t>
            </a:r>
            <a:r>
              <a:rPr lang="en-US" dirty="0" err="1"/>
              <a:t>bg</a:t>
            </a:r>
            <a:r>
              <a:rPr lang="en-US" dirty="0"/>
              <a:t>-danger text-white"&gt;This text represents danger.&lt;/p&gt;</a:t>
            </a:r>
          </a:p>
          <a:p>
            <a:r>
              <a:rPr lang="en-US" dirty="0"/>
              <a:t>  &lt;p class="</a:t>
            </a:r>
            <a:r>
              <a:rPr lang="en-US" dirty="0" err="1"/>
              <a:t>bg</a:t>
            </a:r>
            <a:r>
              <a:rPr lang="en-US" dirty="0"/>
              <a:t>-secondary text-white"&gt;Secondary background color.&lt;/p&gt;</a:t>
            </a:r>
          </a:p>
          <a:p>
            <a:r>
              <a:rPr lang="en-US" dirty="0"/>
              <a:t>  &lt;p class="</a:t>
            </a:r>
            <a:r>
              <a:rPr lang="en-US" dirty="0" err="1"/>
              <a:t>bg</a:t>
            </a:r>
            <a:r>
              <a:rPr lang="en-US" dirty="0"/>
              <a:t>-dark text-white"&gt;Dark grey background color.&lt;/p&gt;</a:t>
            </a:r>
          </a:p>
          <a:p>
            <a:r>
              <a:rPr lang="en-US" dirty="0"/>
              <a:t>  &lt;p class="</a:t>
            </a:r>
            <a:r>
              <a:rPr lang="en-US" dirty="0" err="1"/>
              <a:t>bg</a:t>
            </a:r>
            <a:r>
              <a:rPr lang="en-US" dirty="0"/>
              <a:t>-light text-dark"&gt;Light grey background color.&lt;/p&gt;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1FE1B-81F0-4545-A487-8A3202FB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9464134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7583-58A6-4C4C-B037-3B5B6DDE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4 Tables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C151-8DDC-42CB-B643-87F832BA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&lt;table class="table"&gt;</a:t>
            </a:r>
          </a:p>
          <a:p>
            <a:endParaRPr lang="en-IN" dirty="0"/>
          </a:p>
          <a:p>
            <a:r>
              <a:rPr lang="en-IN" dirty="0"/>
              <a:t> &lt;table class="table table-striped"&gt;</a:t>
            </a:r>
          </a:p>
          <a:p>
            <a:endParaRPr lang="en-IN" dirty="0"/>
          </a:p>
          <a:p>
            <a:r>
              <a:rPr lang="en-IN" dirty="0"/>
              <a:t> &lt;table class="table table-bordered"&gt;</a:t>
            </a:r>
          </a:p>
          <a:p>
            <a:endParaRPr lang="en-IN" dirty="0"/>
          </a:p>
          <a:p>
            <a:r>
              <a:rPr lang="en-IN" dirty="0"/>
              <a:t> &lt;table class="table table-hover"&gt;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43507-8E19-44AA-B536-AD134A4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069129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F7CE-4831-4917-BD10-50D13243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4 Images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2149-6FE4-432B-ACDB-9E1CA52D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Rounded Corners</a:t>
            </a:r>
          </a:p>
          <a:p>
            <a:pPr marL="114300" indent="0">
              <a:buNone/>
            </a:pPr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 </a:t>
            </a:r>
            <a:r>
              <a:rPr lang="en-IN" dirty="0" err="1"/>
              <a:t>src</a:t>
            </a:r>
            <a:r>
              <a:rPr lang="en-IN" dirty="0"/>
              <a:t>="cinqueterre.jpg" class="rounded" alt="Cinque Terre"&gt;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Circle</a:t>
            </a:r>
          </a:p>
          <a:p>
            <a:pPr marL="114300" indent="0">
              <a:buNone/>
            </a:pPr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 </a:t>
            </a:r>
            <a:r>
              <a:rPr lang="en-IN" dirty="0" err="1"/>
              <a:t>src</a:t>
            </a:r>
            <a:r>
              <a:rPr lang="en-IN" dirty="0"/>
              <a:t>="cinqueterre.jpg" class="rounded-circle" alt="Cinque Terre"&gt;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Thumbnail</a:t>
            </a:r>
          </a:p>
          <a:p>
            <a:pPr marL="114300" indent="0">
              <a:buNone/>
            </a:pPr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 </a:t>
            </a:r>
            <a:r>
              <a:rPr lang="en-IN" dirty="0" err="1"/>
              <a:t>src</a:t>
            </a:r>
            <a:r>
              <a:rPr lang="en-IN" dirty="0"/>
              <a:t>="cinqueterre.jpg" class="</a:t>
            </a:r>
            <a:r>
              <a:rPr lang="en-IN" dirty="0" err="1"/>
              <a:t>img</a:t>
            </a:r>
            <a:r>
              <a:rPr lang="en-IN" dirty="0"/>
              <a:t>-thumbnail" alt="Cinque Terre"&gt;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884D3-D336-4F3F-A6FF-6DA9CFEA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345519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D82C-F8A1-41DC-9734-57480EE5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4 Alerts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03DA-989C-41F7-AB96-BB747A96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Bootstrap 4 Alerts</a:t>
            </a:r>
          </a:p>
          <a:p>
            <a:r>
              <a:rPr lang="en-US" dirty="0"/>
              <a:t>&lt;div class="alert alert-success"&gt;</a:t>
            </a:r>
          </a:p>
          <a:p>
            <a:r>
              <a:rPr lang="en-US" dirty="0"/>
              <a:t>    &lt;strong&gt;Success!&lt;/strong&gt; This alert box could indicate a successful or positive action.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  &lt;div class="alert alert-info"&gt;</a:t>
            </a:r>
          </a:p>
          <a:p>
            <a:r>
              <a:rPr lang="en-US" dirty="0"/>
              <a:t>    &lt;strong&gt;Info!&lt;/strong&gt; This alert box could indicate a neutral informative change or action.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  &lt;div class="alert alert-warning"&gt;</a:t>
            </a:r>
          </a:p>
          <a:p>
            <a:r>
              <a:rPr lang="en-US" dirty="0"/>
              <a:t>    &lt;strong&gt;Warning!&lt;/strong&gt; This alert box could indicate a warning that might need attention.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  &lt;div class="alert alert-danger"&gt;</a:t>
            </a:r>
          </a:p>
          <a:p>
            <a:r>
              <a:rPr lang="en-US" dirty="0"/>
              <a:t>    &lt;strong&gt;Danger!&lt;/strong&gt; This alert box could indicate a dangerous or potentially negative action.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  &lt;div class="alert alert-primary"&gt;</a:t>
            </a:r>
          </a:p>
          <a:p>
            <a:r>
              <a:rPr lang="en-US" dirty="0"/>
              <a:t>    &lt;strong&gt;Primary!&lt;/strong&gt; Indicates an important action.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  &lt;div class="alert alert-secondary"&gt;</a:t>
            </a:r>
          </a:p>
          <a:p>
            <a:r>
              <a:rPr lang="en-US" dirty="0"/>
              <a:t>    &lt;strong&gt;Secondary!&lt;/strong&gt; Indicates a slightly less important action.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  &lt;div class="alert alert-dark"&gt;</a:t>
            </a:r>
          </a:p>
          <a:p>
            <a:r>
              <a:rPr lang="en-US" dirty="0"/>
              <a:t>    &lt;strong&gt;Dark!&lt;/strong&gt; Dark grey alert.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  &lt;div class="alert alert-light"&gt;</a:t>
            </a:r>
          </a:p>
          <a:p>
            <a:r>
              <a:rPr lang="en-US" dirty="0"/>
              <a:t>    &lt;strong&gt;Light!&lt;/strong&gt; Light grey alert.</a:t>
            </a:r>
          </a:p>
          <a:p>
            <a:r>
              <a:rPr lang="en-US" dirty="0"/>
              <a:t>  &lt;/div&gt;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2FD49-9420-4E9D-AA27-3285A350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013407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63BF-D17B-428B-B38E-963D9209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4 Buttons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2846-4F71-471F-8158-B08FD1DB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"&gt;Basic&lt;/button&gt;</a:t>
            </a:r>
            <a:br>
              <a:rPr lang="en-IN" dirty="0"/>
            </a:br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-primary"&gt;Primary&lt;/button&gt;</a:t>
            </a:r>
            <a:br>
              <a:rPr lang="en-IN" dirty="0"/>
            </a:br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-secondary"&gt;Secondary&lt;/button&gt;</a:t>
            </a:r>
            <a:br>
              <a:rPr lang="en-IN" dirty="0"/>
            </a:br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-success"&gt;Success&lt;/button&gt;</a:t>
            </a:r>
            <a:br>
              <a:rPr lang="en-IN" dirty="0"/>
            </a:br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-info"&gt;Info&lt;/button&gt;</a:t>
            </a:r>
            <a:br>
              <a:rPr lang="en-IN" dirty="0"/>
            </a:br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-warning"&gt;Warning&lt;/button&gt;</a:t>
            </a:r>
            <a:br>
              <a:rPr lang="en-IN" dirty="0"/>
            </a:br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-danger"&gt;Danger&lt;/button&gt;</a:t>
            </a:r>
            <a:br>
              <a:rPr lang="en-IN" dirty="0"/>
            </a:br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-dark"&gt;Dark&lt;/button&gt;</a:t>
            </a:r>
            <a:br>
              <a:rPr lang="en-IN" dirty="0"/>
            </a:br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-light"&gt;Light&lt;/button&gt;</a:t>
            </a:r>
            <a:br>
              <a:rPr lang="en-IN" dirty="0"/>
            </a:br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-link"&gt;Link&lt;/button&gt;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1BBD7-E0C7-4CF9-9B27-5FCDA8D4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3996828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39AD-B80E-4D9A-984D-EA1B9F68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Button Sizes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0992-87F4-46BB-AD0C-E8CB5136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 </a:t>
            </a:r>
            <a:r>
              <a:rPr lang="en-IN" dirty="0" err="1"/>
              <a:t>btn-lg</a:t>
            </a:r>
            <a:r>
              <a:rPr lang="en-IN" dirty="0"/>
              <a:t>"&gt;Large&lt;/button&gt;</a:t>
            </a:r>
            <a:br>
              <a:rPr lang="en-IN" dirty="0"/>
            </a:br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-primary"&gt;Default&lt;/button&gt;</a:t>
            </a:r>
            <a:br>
              <a:rPr lang="en-IN" dirty="0"/>
            </a:br>
            <a:r>
              <a:rPr lang="en-IN" dirty="0"/>
              <a:t>&lt;button type="button"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 </a:t>
            </a:r>
            <a:r>
              <a:rPr lang="en-IN" dirty="0" err="1"/>
              <a:t>btn-sm</a:t>
            </a:r>
            <a:r>
              <a:rPr lang="en-IN" dirty="0"/>
              <a:t>"&gt;Small&lt;/button&gt;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9D3D6-6367-4995-88EA-197EE021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758228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AFAC-0DAC-43D0-BFAC-CE4A799A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4 Progress Bars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C4E6-438F-46ED-BE14-2C71EAA7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&lt;div class="progress"&gt;</a:t>
            </a:r>
            <a:br>
              <a:rPr lang="en-IN" dirty="0"/>
            </a:br>
            <a:r>
              <a:rPr lang="en-IN" dirty="0"/>
              <a:t>  &lt;div class="progress-bar" style="width:10%"&gt;&lt;/div&gt;</a:t>
            </a:r>
            <a:br>
              <a:rPr lang="en-IN" dirty="0"/>
            </a:br>
            <a:r>
              <a:rPr lang="en-IN" dirty="0"/>
              <a:t>&lt;/div&gt;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&lt;!-- Green --&gt;</a:t>
            </a:r>
            <a:br>
              <a:rPr lang="en-IN" dirty="0"/>
            </a:br>
            <a:r>
              <a:rPr lang="en-IN" dirty="0"/>
              <a:t>&lt;div class="progress"&gt;</a:t>
            </a:r>
            <a:br>
              <a:rPr lang="en-IN" dirty="0"/>
            </a:br>
            <a:r>
              <a:rPr lang="en-IN" dirty="0"/>
              <a:t>  &lt;div class="progress-bar </a:t>
            </a:r>
            <a:r>
              <a:rPr lang="en-IN" dirty="0" err="1"/>
              <a:t>bg</a:t>
            </a:r>
            <a:r>
              <a:rPr lang="en-IN" dirty="0"/>
              <a:t>-success" style="width:20%"&gt;&lt;/div&gt;</a:t>
            </a:r>
            <a:br>
              <a:rPr lang="en-IN" dirty="0"/>
            </a:br>
            <a:r>
              <a:rPr lang="en-IN" dirty="0"/>
              <a:t>&lt;/div&gt;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&lt;!-- Turquoise --&gt;</a:t>
            </a:r>
            <a:br>
              <a:rPr lang="en-IN" dirty="0"/>
            </a:br>
            <a:r>
              <a:rPr lang="en-IN" dirty="0"/>
              <a:t>&lt;div class="progress"&gt;</a:t>
            </a:r>
            <a:br>
              <a:rPr lang="en-IN" dirty="0"/>
            </a:br>
            <a:r>
              <a:rPr lang="en-IN" dirty="0"/>
              <a:t>  &lt;div class="progress-bar </a:t>
            </a:r>
            <a:r>
              <a:rPr lang="en-IN" dirty="0" err="1"/>
              <a:t>bg</a:t>
            </a:r>
            <a:r>
              <a:rPr lang="en-IN" dirty="0"/>
              <a:t>-info" style="width:30%"&gt;&lt;/div&gt;</a:t>
            </a:r>
            <a:br>
              <a:rPr lang="en-IN" dirty="0"/>
            </a:br>
            <a:r>
              <a:rPr lang="en-IN" dirty="0"/>
              <a:t>&lt;/div&gt;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&lt;!-- Orange --&gt;</a:t>
            </a:r>
            <a:br>
              <a:rPr lang="en-IN" dirty="0"/>
            </a:br>
            <a:r>
              <a:rPr lang="en-IN" dirty="0"/>
              <a:t>&lt;div class="progress"&gt;</a:t>
            </a:r>
            <a:br>
              <a:rPr lang="en-IN" dirty="0"/>
            </a:br>
            <a:r>
              <a:rPr lang="en-IN" dirty="0"/>
              <a:t>   &lt;div class="progress-bar </a:t>
            </a:r>
            <a:r>
              <a:rPr lang="en-IN" dirty="0" err="1"/>
              <a:t>bg</a:t>
            </a:r>
            <a:r>
              <a:rPr lang="en-IN" dirty="0"/>
              <a:t>-warning" style="width:40%"&gt;&lt;/div&gt;</a:t>
            </a:r>
            <a:br>
              <a:rPr lang="en-IN" dirty="0"/>
            </a:br>
            <a:r>
              <a:rPr lang="en-IN" dirty="0"/>
              <a:t>&lt;/div&gt;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&lt;!-- Red --&gt;</a:t>
            </a:r>
            <a:br>
              <a:rPr lang="en-IN" dirty="0"/>
            </a:br>
            <a:r>
              <a:rPr lang="en-IN" dirty="0"/>
              <a:t>&lt;div class="progress"&gt;</a:t>
            </a:r>
            <a:br>
              <a:rPr lang="en-IN" dirty="0"/>
            </a:br>
            <a:r>
              <a:rPr lang="en-IN" dirty="0"/>
              <a:t>  &lt;div class="progress-bar </a:t>
            </a:r>
            <a:r>
              <a:rPr lang="en-IN" dirty="0" err="1"/>
              <a:t>bg</a:t>
            </a:r>
            <a:r>
              <a:rPr lang="en-IN" dirty="0"/>
              <a:t>-danger" style="width:50%"&gt;&lt;/div&gt;</a:t>
            </a:r>
            <a:br>
              <a:rPr lang="en-IN" dirty="0"/>
            </a:br>
            <a:r>
              <a:rPr lang="en-IN" dirty="0"/>
              <a:t>&lt;/div&gt;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16B2A-11E8-4583-A28F-E4800DCB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41257016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60AB-FA76-430F-B11E-7870E40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63EF-0284-483A-AEE0-4C94484F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div class="progress border"&gt;</a:t>
            </a:r>
            <a:br>
              <a:rPr lang="en-IN" dirty="0"/>
            </a:br>
            <a:r>
              <a:rPr lang="en-IN" dirty="0"/>
              <a:t>  &lt;div class="progress-bar </a:t>
            </a:r>
            <a:r>
              <a:rPr lang="en-IN" dirty="0" err="1"/>
              <a:t>bg</a:t>
            </a:r>
            <a:r>
              <a:rPr lang="en-IN" dirty="0"/>
              <a:t>-white" style="width:60%"&gt;&lt;/div&gt;</a:t>
            </a:r>
            <a:br>
              <a:rPr lang="en-IN" dirty="0"/>
            </a:br>
            <a:r>
              <a:rPr lang="en-IN" dirty="0"/>
              <a:t>&lt;/div&gt;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&lt;!-- Grey --&gt;</a:t>
            </a:r>
            <a:br>
              <a:rPr lang="en-IN" dirty="0"/>
            </a:br>
            <a:r>
              <a:rPr lang="en-IN" dirty="0"/>
              <a:t>&lt;div class="progress"&gt;</a:t>
            </a:r>
            <a:br>
              <a:rPr lang="en-IN" dirty="0"/>
            </a:br>
            <a:r>
              <a:rPr lang="en-IN" dirty="0"/>
              <a:t>  &lt;div class="progress-bar </a:t>
            </a:r>
            <a:r>
              <a:rPr lang="en-IN" dirty="0" err="1"/>
              <a:t>bg</a:t>
            </a:r>
            <a:r>
              <a:rPr lang="en-IN" dirty="0"/>
              <a:t>-secondary" style="width:70%"&gt;&lt;/div&gt;</a:t>
            </a:r>
            <a:br>
              <a:rPr lang="en-IN" dirty="0"/>
            </a:br>
            <a:r>
              <a:rPr lang="en-IN" dirty="0"/>
              <a:t>&lt;/div&gt;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&lt;!-- Light Grey --&gt;</a:t>
            </a:r>
            <a:br>
              <a:rPr lang="en-IN" dirty="0"/>
            </a:br>
            <a:r>
              <a:rPr lang="en-IN" dirty="0"/>
              <a:t>&lt;div class="progress border"&gt;</a:t>
            </a:r>
            <a:br>
              <a:rPr lang="en-IN" dirty="0"/>
            </a:br>
            <a:r>
              <a:rPr lang="en-IN" dirty="0"/>
              <a:t>  &lt;div class="progress-bar </a:t>
            </a:r>
            <a:r>
              <a:rPr lang="en-IN" dirty="0" err="1"/>
              <a:t>bg</a:t>
            </a:r>
            <a:r>
              <a:rPr lang="en-IN" dirty="0"/>
              <a:t>-light" style="width:80%"&gt;&lt;/div&gt;</a:t>
            </a:r>
            <a:br>
              <a:rPr lang="en-IN" dirty="0"/>
            </a:br>
            <a:r>
              <a:rPr lang="en-IN" dirty="0"/>
              <a:t>&lt;/div&gt;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&lt;!-- Dark Grey --&gt;</a:t>
            </a:r>
            <a:br>
              <a:rPr lang="en-IN" dirty="0"/>
            </a:br>
            <a:r>
              <a:rPr lang="en-IN" dirty="0"/>
              <a:t>&lt;div class="progress"&gt;</a:t>
            </a:r>
            <a:br>
              <a:rPr lang="en-IN" dirty="0"/>
            </a:br>
            <a:r>
              <a:rPr lang="en-IN" dirty="0"/>
              <a:t>  &lt;div class="progress-bar </a:t>
            </a:r>
            <a:r>
              <a:rPr lang="en-IN" dirty="0" err="1"/>
              <a:t>bg</a:t>
            </a:r>
            <a:r>
              <a:rPr lang="en-IN" dirty="0"/>
              <a:t>-dark" style="width:90%"&gt;&lt;/div&gt;</a:t>
            </a:r>
            <a:br>
              <a:rPr lang="en-IN" dirty="0"/>
            </a:br>
            <a:r>
              <a:rPr lang="en-IN" dirty="0"/>
              <a:t>&lt;/div&gt;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21E9D-5BF0-4C5F-A275-509EB6E5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1583909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3BD0-8482-4D89-B9AE-2DEE6208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C6A2-E3D2-42DA-BB0F-FFFC050E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&lt;ul class="pagination"&gt;</a:t>
            </a:r>
            <a:br>
              <a:rPr lang="en-IN" dirty="0"/>
            </a:br>
            <a:r>
              <a:rPr lang="en-IN" dirty="0"/>
              <a:t>  &lt;li class="page-item"&gt;&lt;a class="page-link" </a:t>
            </a:r>
            <a:r>
              <a:rPr lang="en-IN" dirty="0" err="1"/>
              <a:t>href</a:t>
            </a:r>
            <a:r>
              <a:rPr lang="en-IN" dirty="0"/>
              <a:t>="#"&gt;Previous&lt;/a&gt;&lt;/li&gt;</a:t>
            </a:r>
            <a:br>
              <a:rPr lang="en-IN" dirty="0"/>
            </a:br>
            <a:r>
              <a:rPr lang="en-IN" dirty="0"/>
              <a:t>  &lt;li class="page-item"&gt;&lt;a class="page-link" </a:t>
            </a:r>
            <a:r>
              <a:rPr lang="en-IN" dirty="0" err="1"/>
              <a:t>href</a:t>
            </a:r>
            <a:r>
              <a:rPr lang="en-IN" dirty="0"/>
              <a:t>="#"&gt;1&lt;/a&gt;&lt;/li&gt;</a:t>
            </a:r>
            <a:br>
              <a:rPr lang="en-IN" dirty="0"/>
            </a:br>
            <a:r>
              <a:rPr lang="en-IN" dirty="0"/>
              <a:t>  &lt;li class="page-item"&gt;&lt;a class="page-link" </a:t>
            </a:r>
            <a:r>
              <a:rPr lang="en-IN" dirty="0" err="1"/>
              <a:t>href</a:t>
            </a:r>
            <a:r>
              <a:rPr lang="en-IN" dirty="0"/>
              <a:t>="#"&gt;2&lt;/a&gt;&lt;/li&gt;</a:t>
            </a:r>
            <a:br>
              <a:rPr lang="en-IN" dirty="0"/>
            </a:br>
            <a:r>
              <a:rPr lang="en-IN" dirty="0"/>
              <a:t>  &lt;li class="page-item"&gt;&lt;a class="page-link" </a:t>
            </a:r>
            <a:r>
              <a:rPr lang="en-IN" dirty="0" err="1"/>
              <a:t>href</a:t>
            </a:r>
            <a:r>
              <a:rPr lang="en-IN" dirty="0"/>
              <a:t>="#"&gt;3&lt;/a&gt;&lt;/li&gt;</a:t>
            </a:r>
            <a:br>
              <a:rPr lang="en-IN" dirty="0"/>
            </a:br>
            <a:r>
              <a:rPr lang="en-IN" dirty="0"/>
              <a:t>  &lt;li class="page-item"&gt;&lt;a class="page-link" </a:t>
            </a:r>
            <a:r>
              <a:rPr lang="en-IN" dirty="0" err="1"/>
              <a:t>href</a:t>
            </a:r>
            <a:r>
              <a:rPr lang="en-IN" dirty="0"/>
              <a:t>="#"&gt;Next&lt;/a&gt;&lt;/li&gt;</a:t>
            </a:r>
            <a:br>
              <a:rPr lang="en-IN" dirty="0"/>
            </a:br>
            <a:r>
              <a:rPr lang="en-IN" dirty="0"/>
              <a:t>&lt;/ul&gt;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AB359-BBF8-4046-9CAF-8382C74A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30138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670" y="-220662"/>
            <a:ext cx="7620000" cy="1143000"/>
          </a:xfrm>
        </p:spPr>
        <p:txBody>
          <a:bodyPr/>
          <a:lstStyle/>
          <a:p>
            <a:r>
              <a:rPr lang="en-US" dirty="0"/>
              <a:t>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7919"/>
            <a:ext cx="7620000" cy="480060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Formatting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formatting text for better look and feel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 Text-&lt;b&gt;….&lt;/b&gt;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&lt;strong&gt;….&lt;/strong&gt;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Italic Text-&lt;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&gt;…..&lt;/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&gt;…&lt;/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Marked formatting-&lt;mark&gt;…..&lt;/mark&gt;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954310"/>
            <a:ext cx="3200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69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E63A-7904-4FAA-81DB-37E4858A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9"/>
            <a:ext cx="7620000" cy="1143000"/>
          </a:xfrm>
        </p:spPr>
        <p:txBody>
          <a:bodyPr/>
          <a:lstStyle/>
          <a:p>
            <a:pPr algn="just"/>
            <a:r>
              <a:rPr lang="en-US" dirty="0"/>
              <a:t>           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EB7A-95C0-47B8-B972-A73E4B249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E3C78-517A-44C0-B469-2E3AE6D4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6307931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2454-4E49-4576-BEB5-B3E5A215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8AF6-B687-49DD-9670-01E50332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 </a:t>
            </a:r>
            <a:r>
              <a:rPr lang="en-US" i="1" dirty="0"/>
              <a:t>an object-based scripting language</a:t>
            </a:r>
            <a:r>
              <a:rPr lang="en-US" dirty="0"/>
              <a:t> which is lightweight and cross-platform.</a:t>
            </a:r>
          </a:p>
          <a:p>
            <a:r>
              <a:rPr lang="en-US" dirty="0"/>
              <a:t>All popular web browsers support JavaScript as they provide built-in execution environments.</a:t>
            </a:r>
          </a:p>
          <a:p>
            <a:r>
              <a:rPr lang="en-US" dirty="0"/>
              <a:t>JavaScript follows the syntax and structure of the C programming language. Thus, it is a structured programming language.</a:t>
            </a:r>
          </a:p>
          <a:p>
            <a:r>
              <a:rPr lang="en-US" dirty="0"/>
              <a:t>JavaScript is a weakly typed language, where certain types are implicitly cast (depending on the operation).</a:t>
            </a:r>
          </a:p>
          <a:p>
            <a:r>
              <a:rPr lang="en-US" dirty="0"/>
              <a:t>It is a light-weighted and interpreted language.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DB09F-43E8-4DA4-B940-2D625275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5823829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7B1E-9B7C-4ED2-8A57-D34BFF66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8BF-5D75-4B42-8484-7B8C10DC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supportable in several operating systems including, Windows, macOS, etc.</a:t>
            </a:r>
          </a:p>
          <a:p>
            <a:r>
              <a:rPr lang="en-US" dirty="0"/>
              <a:t>It provides good control to the users over the web browsers.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C9259-1488-4F07-BBA7-796CCA3F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7541326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72E6-8503-4439-A9B4-52B1D4F8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EC16-0D70-43E7-AEBC-38F8DBAC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 of JavaScript</a:t>
            </a:r>
          </a:p>
          <a:p>
            <a:r>
              <a:rPr lang="en-IN" dirty="0"/>
              <a:t>JavaScript is used to create interactive websites. It is mainly used for:</a:t>
            </a:r>
          </a:p>
          <a:p>
            <a:r>
              <a:rPr lang="en-IN" dirty="0"/>
              <a:t>Client-side validation,</a:t>
            </a:r>
          </a:p>
          <a:p>
            <a:r>
              <a:rPr lang="en-IN" dirty="0"/>
              <a:t>Dynamic drop-down menus,</a:t>
            </a:r>
          </a:p>
          <a:p>
            <a:r>
              <a:rPr lang="en-IN" dirty="0"/>
              <a:t>Displaying date and time,</a:t>
            </a:r>
          </a:p>
          <a:p>
            <a:r>
              <a:rPr lang="en-IN" dirty="0"/>
              <a:t>Displaying pop-up windows and dialog boxes (like an alert dialog box, confirm dialog box and prompt dialog box),</a:t>
            </a:r>
          </a:p>
          <a:p>
            <a:r>
              <a:rPr lang="en-IN" dirty="0"/>
              <a:t>Displaying clocks etc.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91A5E-4249-486E-9C97-DD44D41D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7465801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54D9-3041-4A47-B597-E1198E12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 Where To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F1A5-DE28-4C88-92CC-40891B4F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&lt;script&gt; Tag</a:t>
            </a:r>
          </a:p>
          <a:p>
            <a:r>
              <a:rPr lang="en-US" dirty="0"/>
              <a:t>In HTML, JavaScript code is inserted between &lt;script&gt;and&lt;/script&gt; Tags</a:t>
            </a:r>
          </a:p>
          <a:p>
            <a:r>
              <a:rPr lang="en-IN" dirty="0"/>
              <a:t>JavaScript Functions and Events</a:t>
            </a:r>
          </a:p>
          <a:p>
            <a:r>
              <a:rPr lang="en-IN" dirty="0"/>
              <a:t>A JavaScript function is a </a:t>
            </a:r>
            <a:r>
              <a:rPr lang="en-US" dirty="0"/>
              <a:t>block of JavaScript code, that can be executed when "called" for.</a:t>
            </a:r>
          </a:p>
          <a:p>
            <a:r>
              <a:rPr lang="en-US" dirty="0"/>
              <a:t>For example, a function can be called when an </a:t>
            </a:r>
            <a:r>
              <a:rPr lang="en-US" b="1" dirty="0"/>
              <a:t>event</a:t>
            </a:r>
            <a:r>
              <a:rPr lang="en-US" dirty="0"/>
              <a:t> occurs, like when the user clicks a button.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BEAFF-D71B-4730-BFB4-CB3E69FD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6835518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1B03-7F32-48A6-A5AC-2941C3CF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&lt;head&gt; or &lt;body&gt;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F80C-CEB3-4315-8C20-5F83107F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can be placed in the &lt;body&gt; or in the &lt;head&gt; section of an HTML page, or in both.</a:t>
            </a:r>
          </a:p>
          <a:p>
            <a:endParaRPr lang="en-US" dirty="0"/>
          </a:p>
          <a:p>
            <a:r>
              <a:rPr lang="en-US" dirty="0" err="1"/>
              <a:t>Intrenal</a:t>
            </a:r>
            <a:r>
              <a:rPr lang="en-US" dirty="0"/>
              <a:t> Js &amp; external JS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1804C-D231-4675-9334-00B3DEA1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8326746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A9B0-E99D-448B-8863-5FEDF998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 Output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0036-C0BD-4084-83BB-64B8D112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into an HTML element, using </a:t>
            </a:r>
            <a:r>
              <a:rPr lang="en-US" dirty="0" err="1"/>
              <a:t>innerHTML</a:t>
            </a:r>
            <a:r>
              <a:rPr lang="en-US" dirty="0"/>
              <a:t>()</a:t>
            </a:r>
          </a:p>
          <a:p>
            <a:r>
              <a:rPr lang="en-US" dirty="0"/>
              <a:t>Writing into the HTML output using 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r>
              <a:rPr lang="en-US" dirty="0"/>
              <a:t>Writing into an alert box, using alert()</a:t>
            </a:r>
          </a:p>
          <a:p>
            <a:r>
              <a:rPr lang="en-US" dirty="0"/>
              <a:t>Writing into the browser console, using console.log()</a:t>
            </a:r>
          </a:p>
          <a:p>
            <a:endParaRPr lang="en-US" dirty="0"/>
          </a:p>
          <a:p>
            <a:r>
              <a:rPr lang="en-US" dirty="0"/>
              <a:t>Variables are declared by using the </a:t>
            </a:r>
            <a:r>
              <a:rPr lang="en-US"/>
              <a:t>keyword var</a:t>
            </a:r>
            <a:endParaRPr lang="en-US" dirty="0"/>
          </a:p>
          <a:p>
            <a:r>
              <a:rPr lang="en-US" dirty="0" err="1"/>
              <a:t>Document.getElementById.value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134D4-8B1E-4C31-800B-791989E1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1997212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1CE5-07CC-4823-BE2B-F054C050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Arithmetic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4414CD-1299-4667-8F7A-609B00ECE8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304" y="2202180"/>
          <a:ext cx="7479792" cy="3596640"/>
        </p:xfrm>
        <a:graphic>
          <a:graphicData uri="http://schemas.openxmlformats.org/drawingml/2006/table">
            <a:tbl>
              <a:tblPr/>
              <a:tblGrid>
                <a:gridCol w="2493264">
                  <a:extLst>
                    <a:ext uri="{9D8B030D-6E8A-4147-A177-3AD203B41FA5}">
                      <a16:colId xmlns:a16="http://schemas.microsoft.com/office/drawing/2014/main" val="3215052172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2397774731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4239137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10+20 = 30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7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Subtraction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20-10 =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9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Multiplication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10*20 = 200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666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20/10 = 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5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Modulus (Remainder)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20%10 = 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a++; Now a = 11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99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a--; Now a = 9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753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5261D-62D7-4F7F-A094-CC793642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22258811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EB72-D7B3-4331-AF68-0F6E33C3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Comparison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A951C1-CB3B-4B5D-A8DD-E393E667F8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304" y="1775460"/>
          <a:ext cx="7479792" cy="4450080"/>
        </p:xfrm>
        <a:graphic>
          <a:graphicData uri="http://schemas.openxmlformats.org/drawingml/2006/table">
            <a:tbl>
              <a:tblPr/>
              <a:tblGrid>
                <a:gridCol w="2493264">
                  <a:extLst>
                    <a:ext uri="{9D8B030D-6E8A-4147-A177-3AD203B41FA5}">
                      <a16:colId xmlns:a16="http://schemas.microsoft.com/office/drawing/2014/main" val="1432320522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1953470725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3893116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02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10==20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0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Identical (equal and of same type)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10==20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0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10!=20 =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5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!==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Identical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20!==20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887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20&gt;10 =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6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Greater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20&gt;=10 =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33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20&lt;10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15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20&lt;=10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3129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6390E-3584-46F0-9F11-6685B98F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8109226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3AE5-10B3-46D5-AD6D-1F81FB5F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Logical Operators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28B958-1E29-4F33-8423-A485285771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304" y="2903220"/>
          <a:ext cx="7479792" cy="2194560"/>
        </p:xfrm>
        <a:graphic>
          <a:graphicData uri="http://schemas.openxmlformats.org/drawingml/2006/table">
            <a:tbl>
              <a:tblPr/>
              <a:tblGrid>
                <a:gridCol w="2493264">
                  <a:extLst>
                    <a:ext uri="{9D8B030D-6E8A-4147-A177-3AD203B41FA5}">
                      <a16:colId xmlns:a16="http://schemas.microsoft.com/office/drawing/2014/main" val="1543310997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732529795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271817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05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(10==20 &amp;&amp; 20==33)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6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(10==20 || 20==33)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43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!(10==20) =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9871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8326D-4130-48BC-897F-B843CAA8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Intellectual Property Rights Reserved to One Team Solutions. </a:t>
            </a:r>
          </a:p>
        </p:txBody>
      </p:sp>
    </p:spTree>
    <p:extLst>
      <p:ext uri="{BB962C8B-B14F-4D97-AF65-F5344CB8AC3E}">
        <p14:creationId xmlns:p14="http://schemas.microsoft.com/office/powerpoint/2010/main" val="3900048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8069</TotalTime>
  <Words>3392</Words>
  <Application>Microsoft Office PowerPoint</Application>
  <PresentationFormat>On-screen Show (4:3)</PresentationFormat>
  <Paragraphs>870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0" baseType="lpstr">
      <vt:lpstr>Arial</vt:lpstr>
      <vt:lpstr>Arial Unicode MS</vt:lpstr>
      <vt:lpstr>Calibri</vt:lpstr>
      <vt:lpstr>Cambria</vt:lpstr>
      <vt:lpstr>Consolas</vt:lpstr>
      <vt:lpstr>erdana</vt:lpstr>
      <vt:lpstr>times new roman</vt:lpstr>
      <vt:lpstr>times new roman</vt:lpstr>
      <vt:lpstr>Verdana</vt:lpstr>
      <vt:lpstr>Verdana</vt:lpstr>
      <vt:lpstr>Adjacency</vt:lpstr>
      <vt:lpstr>HTML-(Hyper Text Markup Language)</vt:lpstr>
      <vt:lpstr>HTML</vt:lpstr>
      <vt:lpstr>HTML</vt:lpstr>
      <vt:lpstr>Basic structure of a HTML page</vt:lpstr>
      <vt:lpstr>BASIC HTML TAGS</vt:lpstr>
      <vt:lpstr>PowerPoint Presentation</vt:lpstr>
      <vt:lpstr>Anchor Tag</vt:lpstr>
      <vt:lpstr>HTML Image </vt:lpstr>
      <vt:lpstr>Formatting Tags</vt:lpstr>
      <vt:lpstr>PowerPoint Presentation</vt:lpstr>
      <vt:lpstr>HTML-LISTS</vt:lpstr>
      <vt:lpstr>ORDERED LIST</vt:lpstr>
      <vt:lpstr>ORDERED LISTS</vt:lpstr>
      <vt:lpstr>UNORDERED LISTS</vt:lpstr>
      <vt:lpstr>UNORDERED LISTS</vt:lpstr>
      <vt:lpstr>DESCRIPTION LISTS</vt:lpstr>
      <vt:lpstr>DESCRIPTION LISTS</vt:lpstr>
      <vt:lpstr>HTML -TABLES</vt:lpstr>
      <vt:lpstr>PowerPoint Presentation</vt:lpstr>
      <vt:lpstr>Row &amp;Col span</vt:lpstr>
      <vt:lpstr>PowerPoint Presentation</vt:lpstr>
      <vt:lpstr>HTML-FORMS</vt:lpstr>
      <vt:lpstr>HTML Form Tags</vt:lpstr>
      <vt:lpstr>HTML &lt;input&gt; element</vt:lpstr>
      <vt:lpstr>PowerPoint Presentation</vt:lpstr>
      <vt:lpstr>PowerPoint Presentation</vt:lpstr>
      <vt:lpstr>INPUT types</vt:lpstr>
      <vt:lpstr>Input Attributes</vt:lpstr>
      <vt:lpstr>PowerPoint Presentation</vt:lpstr>
      <vt:lpstr>HTML Block and Inline Elements</vt:lpstr>
      <vt:lpstr>HTML Iframes </vt:lpstr>
      <vt:lpstr>HTML The class &amp; ID Attribute</vt:lpstr>
      <vt:lpstr>HTML Multimedia </vt:lpstr>
      <vt:lpstr>CSS</vt:lpstr>
      <vt:lpstr>CSS-SYNTAX</vt:lpstr>
      <vt:lpstr>The CSS element Selector </vt:lpstr>
      <vt:lpstr>The CSS id Selector</vt:lpstr>
      <vt:lpstr>The CSS class Selector </vt:lpstr>
      <vt:lpstr>The CSS Universal Selector </vt:lpstr>
      <vt:lpstr>The CSS Grouping Selector</vt:lpstr>
      <vt:lpstr>How To Add CSS</vt:lpstr>
      <vt:lpstr>Internal CSS</vt:lpstr>
      <vt:lpstr>Inline CSS</vt:lpstr>
      <vt:lpstr>CSS Backgrounds </vt:lpstr>
      <vt:lpstr>PowerPoint Presentation</vt:lpstr>
      <vt:lpstr>CSS Background Image </vt:lpstr>
      <vt:lpstr>CSS Background Repeat </vt:lpstr>
      <vt:lpstr>CSS background-position </vt:lpstr>
      <vt:lpstr>CSS Background Shorthand </vt:lpstr>
      <vt:lpstr>CSS Borders </vt:lpstr>
      <vt:lpstr>CSS Border Width </vt:lpstr>
      <vt:lpstr>Specific Side Widths </vt:lpstr>
      <vt:lpstr>CSS Border Color </vt:lpstr>
      <vt:lpstr>CSS Border - Individual Sides </vt:lpstr>
      <vt:lpstr>PowerPoint Presentation</vt:lpstr>
      <vt:lpstr>CSS Shorthand Border Property </vt:lpstr>
      <vt:lpstr>CSS Rounded Borders </vt:lpstr>
      <vt:lpstr>CSS Margins </vt:lpstr>
      <vt:lpstr>Margin - Shorthand Property </vt:lpstr>
      <vt:lpstr>PowerPoint Presentation</vt:lpstr>
      <vt:lpstr>CSS Padding </vt:lpstr>
      <vt:lpstr>Padding - Shorthand Property </vt:lpstr>
      <vt:lpstr>PowerPoint Presentation</vt:lpstr>
      <vt:lpstr>CSS Height and Width </vt:lpstr>
      <vt:lpstr>CSS Text </vt:lpstr>
      <vt:lpstr>Vertical Alignment </vt:lpstr>
      <vt:lpstr>CSS Text Decoration </vt:lpstr>
      <vt:lpstr>CSS Text Transformation </vt:lpstr>
      <vt:lpstr>CSS Text Spacing </vt:lpstr>
      <vt:lpstr>Letter Spacing </vt:lpstr>
      <vt:lpstr>PowerPoint Presentation</vt:lpstr>
      <vt:lpstr>Word Spacing </vt:lpstr>
      <vt:lpstr>CSS Fonts </vt:lpstr>
      <vt:lpstr>Font Weight </vt:lpstr>
      <vt:lpstr>CSS Opacity / Transparency </vt:lpstr>
      <vt:lpstr>Bootstrap </vt:lpstr>
      <vt:lpstr>PowerPoint Presentation</vt:lpstr>
      <vt:lpstr>Bootstrap 4 Grids </vt:lpstr>
      <vt:lpstr>Basic Structure of a Bootstrap 4 Grid </vt:lpstr>
      <vt:lpstr>Bootstrap 4 Colors </vt:lpstr>
      <vt:lpstr>Background Colors </vt:lpstr>
      <vt:lpstr>Bootstrap 4 Tables </vt:lpstr>
      <vt:lpstr>Bootstrap 4 Images </vt:lpstr>
      <vt:lpstr>Bootstrap 4 Alerts </vt:lpstr>
      <vt:lpstr>Bootstrap 4 Buttons </vt:lpstr>
      <vt:lpstr>Button Sizes </vt:lpstr>
      <vt:lpstr>Bootstrap 4 Progress Bars </vt:lpstr>
      <vt:lpstr>PowerPoint Presentation</vt:lpstr>
      <vt:lpstr>Pagination</vt:lpstr>
      <vt:lpstr>            JAVASCRIPT</vt:lpstr>
      <vt:lpstr>PowerPoint Presentation</vt:lpstr>
      <vt:lpstr>PowerPoint Presentation</vt:lpstr>
      <vt:lpstr>PowerPoint Presentation</vt:lpstr>
      <vt:lpstr>JavaScript Where To </vt:lpstr>
      <vt:lpstr>JavaScript in &lt;head&gt; or &lt;body&gt; </vt:lpstr>
      <vt:lpstr>JavaScript Output </vt:lpstr>
      <vt:lpstr>JavaScript Arithmetic Operators </vt:lpstr>
      <vt:lpstr>JavaScript Comparison Operators </vt:lpstr>
      <vt:lpstr>JavaScript Logical Operators  </vt:lpstr>
      <vt:lpstr>JavaScript Assignment Operators </vt:lpstr>
      <vt:lpstr>JavaScript Special Operators </vt:lpstr>
      <vt:lpstr>PowerPoint Presentation</vt:lpstr>
      <vt:lpstr>If statement</vt:lpstr>
      <vt:lpstr>JavaScript If...else Statement </vt:lpstr>
      <vt:lpstr>JavaScript If...else if statement </vt:lpstr>
      <vt:lpstr>JavaScript For loop </vt:lpstr>
      <vt:lpstr>JavaScript while loop </vt:lpstr>
      <vt:lpstr>JavaScript do while loop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V</dc:creator>
  <cp:lastModifiedBy>Asus</cp:lastModifiedBy>
  <cp:revision>52</cp:revision>
  <dcterms:created xsi:type="dcterms:W3CDTF">2020-05-22T10:57:25Z</dcterms:created>
  <dcterms:modified xsi:type="dcterms:W3CDTF">2021-04-16T08:29:02Z</dcterms:modified>
</cp:coreProperties>
</file>