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666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685925"/>
          </a:xfrm>
          <a:custGeom>
            <a:avLst/>
            <a:gdLst/>
            <a:ahLst/>
            <a:cxnLst/>
            <a:rect l="l" t="t" r="r" b="b"/>
            <a:pathLst>
              <a:path w="9144000" h="1685925">
                <a:moveTo>
                  <a:pt x="0" y="1685544"/>
                </a:moveTo>
                <a:lnTo>
                  <a:pt x="9144000" y="1685544"/>
                </a:lnTo>
                <a:lnTo>
                  <a:pt x="9144000" y="0"/>
                </a:lnTo>
                <a:lnTo>
                  <a:pt x="0" y="0"/>
                </a:lnTo>
                <a:lnTo>
                  <a:pt x="0" y="168554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685543"/>
            <a:ext cx="9144000" cy="3458210"/>
          </a:xfrm>
          <a:custGeom>
            <a:avLst/>
            <a:gdLst/>
            <a:ahLst/>
            <a:cxnLst/>
            <a:rect l="l" t="t" r="r" b="b"/>
            <a:pathLst>
              <a:path w="9144000" h="3458210">
                <a:moveTo>
                  <a:pt x="9144000" y="0"/>
                </a:moveTo>
                <a:lnTo>
                  <a:pt x="0" y="0"/>
                </a:lnTo>
                <a:lnTo>
                  <a:pt x="0" y="3457955"/>
                </a:lnTo>
                <a:lnTo>
                  <a:pt x="9144000" y="3457955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685544"/>
            <a:ext cx="9144000" cy="109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79803" y="1918716"/>
            <a:ext cx="5937504" cy="2919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500"/>
                </a:moveTo>
                <a:lnTo>
                  <a:pt x="3276600" y="5143500"/>
                </a:lnTo>
                <a:lnTo>
                  <a:pt x="32766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685925"/>
          </a:xfrm>
          <a:custGeom>
            <a:avLst/>
            <a:gdLst/>
            <a:ahLst/>
            <a:cxnLst/>
            <a:rect l="l" t="t" r="r" b="b"/>
            <a:pathLst>
              <a:path w="9144000" h="1685925">
                <a:moveTo>
                  <a:pt x="0" y="1685544"/>
                </a:moveTo>
                <a:lnTo>
                  <a:pt x="9144000" y="1685544"/>
                </a:lnTo>
                <a:lnTo>
                  <a:pt x="9144000" y="0"/>
                </a:lnTo>
                <a:lnTo>
                  <a:pt x="0" y="0"/>
                </a:lnTo>
                <a:lnTo>
                  <a:pt x="0" y="168554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685543"/>
            <a:ext cx="9144000" cy="3458210"/>
          </a:xfrm>
          <a:custGeom>
            <a:avLst/>
            <a:gdLst/>
            <a:ahLst/>
            <a:cxnLst/>
            <a:rect l="l" t="t" r="r" b="b"/>
            <a:pathLst>
              <a:path w="9144000" h="3458210">
                <a:moveTo>
                  <a:pt x="9144000" y="0"/>
                </a:moveTo>
                <a:lnTo>
                  <a:pt x="0" y="0"/>
                </a:lnTo>
                <a:lnTo>
                  <a:pt x="0" y="3457955"/>
                </a:lnTo>
                <a:lnTo>
                  <a:pt x="9144000" y="3457955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685544"/>
            <a:ext cx="9144000" cy="109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570" y="701802"/>
            <a:ext cx="8042859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9170" y="1764467"/>
            <a:ext cx="7985658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666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188" y="1890217"/>
            <a:ext cx="70129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 panose="020B0604020202020204"/>
                <a:cs typeface="Arial" panose="020B0604020202020204"/>
              </a:rPr>
              <a:t>Django Rest</a:t>
            </a:r>
            <a:r>
              <a:rPr sz="48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dirty="0">
                <a:latin typeface="Arial" panose="020B0604020202020204"/>
                <a:cs typeface="Arial" panose="020B0604020202020204"/>
              </a:rPr>
              <a:t>Framework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701802"/>
            <a:ext cx="46335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 Web</a:t>
            </a:r>
            <a:r>
              <a:rPr spc="-85" dirty="0"/>
              <a:t> </a:t>
            </a:r>
            <a:r>
              <a:rPr dirty="0"/>
              <a:t>Token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2983" y="1885797"/>
            <a:ext cx="7914005" cy="318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219710" algn="just">
              <a:lnSpc>
                <a:spcPct val="115000"/>
              </a:lnSpc>
              <a:spcBef>
                <a:spcPts val="100"/>
              </a:spcBef>
            </a:pP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eyJhbGciOi</a:t>
            </a:r>
            <a:r>
              <a:rPr sz="2000" spc="1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15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zI</a:t>
            </a:r>
            <a:r>
              <a:rPr sz="2000" spc="-1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NiIsI</a:t>
            </a:r>
            <a:r>
              <a:rPr sz="2000" spc="-1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R5</a:t>
            </a: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cCI6</a:t>
            </a:r>
            <a:r>
              <a:rPr sz="2000" spc="-25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5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spc="-1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1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000" spc="5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9</a:t>
            </a:r>
            <a:r>
              <a:rPr sz="2000" spc="-1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eyJ</a:t>
            </a:r>
            <a:r>
              <a:rPr sz="2000" spc="-1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YW1lIjoi</a:t>
            </a:r>
            <a:r>
              <a:rPr sz="2000" spc="-1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2ls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bGlhbS  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WaW5jZW50IiwibWVzc2FnZSI6IkhpIERqYW5nb0NvbiEifQ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dirty="0">
                <a:solidFill>
                  <a:srgbClr val="9DB85C"/>
                </a:solidFill>
                <a:latin typeface="Arial" panose="020B0604020202020204"/>
                <a:cs typeface="Arial" panose="020B0604020202020204"/>
              </a:rPr>
              <a:t>X5tcGt  N99t8HnjdLvPwDBDbgvU0WuqAS8MKX1Ao7RQ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7665" marR="15875" indent="-355600" algn="just">
              <a:lnSpc>
                <a:spcPts val="2760"/>
              </a:lnSpc>
              <a:spcBef>
                <a:spcPts val="150"/>
              </a:spcBef>
              <a:buChar char="●"/>
              <a:tabLst>
                <a:tab pos="368300" algn="l"/>
              </a:tabLst>
            </a:pPr>
            <a:r>
              <a:rPr sz="2000" dirty="0">
                <a:solidFill>
                  <a:srgbClr val="DA5735"/>
                </a:solidFill>
                <a:latin typeface="Arial" panose="020B0604020202020204"/>
                <a:cs typeface="Arial" panose="020B0604020202020204"/>
              </a:rPr>
              <a:t>eyJhbGciOiJIUzI1NiIsInR5cCI6IkpXVCJ9 -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Algorithm &amp; Token</a:t>
            </a:r>
            <a:r>
              <a:rPr sz="2000" spc="-12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type 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(HS256)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7665" marR="5080" indent="-355600" algn="just">
              <a:lnSpc>
                <a:spcPts val="2760"/>
              </a:lnSpc>
              <a:buClr>
                <a:srgbClr val="818286"/>
              </a:buClr>
              <a:buChar char="●"/>
              <a:tabLst>
                <a:tab pos="368300" algn="l"/>
              </a:tabLst>
            </a:pP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eyJuYW1lIjoiV2lsbGlhb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Wa</a:t>
            </a:r>
            <a:r>
              <a:rPr sz="2000" spc="5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5jZW50</a:t>
            </a:r>
            <a:r>
              <a:rPr sz="2000" spc="-2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iwib</a:t>
            </a:r>
            <a:r>
              <a:rPr sz="2000" spc="5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Vzc2FnZ</a:t>
            </a:r>
            <a:r>
              <a:rPr sz="2000" spc="-1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I6</a:t>
            </a:r>
            <a:r>
              <a:rPr sz="2000" spc="-1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khp</a:t>
            </a:r>
            <a:r>
              <a:rPr sz="2000" spc="-2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ER  </a:t>
            </a:r>
            <a:r>
              <a:rPr sz="2000" dirty="0">
                <a:solidFill>
                  <a:srgbClr val="296AAF"/>
                </a:solidFill>
                <a:latin typeface="Arial" panose="020B0604020202020204"/>
                <a:cs typeface="Arial" panose="020B0604020202020204"/>
              </a:rPr>
              <a:t>qYW5nb0NvbiEifQ - </a:t>
            </a:r>
            <a:r>
              <a:rPr sz="2000" dirty="0">
                <a:solidFill>
                  <a:srgbClr val="818286"/>
                </a:solidFill>
                <a:latin typeface="Arial" panose="020B0604020202020204"/>
                <a:cs typeface="Arial" panose="020B0604020202020204"/>
              </a:rPr>
              <a:t>Payload</a:t>
            </a:r>
            <a:r>
              <a:rPr sz="2000" spc="-45" dirty="0">
                <a:solidFill>
                  <a:srgbClr val="81828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818286"/>
                </a:solidFill>
                <a:latin typeface="Arial" panose="020B0604020202020204"/>
                <a:cs typeface="Arial" panose="020B0604020202020204"/>
              </a:rPr>
              <a:t>(Data)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7665" indent="-355600">
              <a:lnSpc>
                <a:spcPct val="100000"/>
              </a:lnSpc>
              <a:spcBef>
                <a:spcPts val="210"/>
              </a:spcBef>
              <a:buClr>
                <a:srgbClr val="818286"/>
              </a:buClr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9DB85C"/>
                </a:solidFill>
                <a:latin typeface="Arial" panose="020B0604020202020204"/>
                <a:cs typeface="Arial" panose="020B0604020202020204"/>
              </a:rPr>
              <a:t>X5tcGt3N99t8HnjdLvPwDBDbgvU0WuqAS8MKX1Ao7RQ</a:t>
            </a:r>
            <a:r>
              <a:rPr sz="2000" spc="-40" dirty="0">
                <a:solidFill>
                  <a:srgbClr val="9DB8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9DB85C"/>
                </a:solidFill>
                <a:latin typeface="Arial" panose="020B0604020202020204"/>
                <a:cs typeface="Arial" panose="020B0604020202020204"/>
              </a:rPr>
              <a:t>-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7665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818286"/>
                </a:solidFill>
                <a:latin typeface="Arial" panose="020B0604020202020204"/>
                <a:cs typeface="Arial" panose="020B0604020202020204"/>
              </a:rPr>
              <a:t>Signature(Secret)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89075" y="2190750"/>
            <a:ext cx="6359525" cy="1107440"/>
          </a:xfrm>
        </p:spPr>
        <p:txBody>
          <a:bodyPr wrap="square"/>
          <a:p>
            <a:r>
              <a:rPr lang="en-IN" altLang="en-US" sz="7200"/>
              <a:t>THANK YOU</a:t>
            </a:r>
            <a:endParaRPr lang="en-IN" alt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691134"/>
            <a:ext cx="34893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15" dirty="0"/>
              <a:t>is </a:t>
            </a:r>
            <a:r>
              <a:rPr dirty="0"/>
              <a:t>API</a:t>
            </a:r>
            <a:r>
              <a:rPr spc="-45" dirty="0"/>
              <a:t> </a:t>
            </a:r>
            <a:r>
              <a:rPr spc="-5" dirty="0"/>
              <a:t>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733550"/>
            <a:ext cx="9478645" cy="35744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45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Application Programming</a:t>
            </a:r>
            <a:r>
              <a:rPr sz="2250" spc="-8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Interface.</a:t>
            </a:r>
            <a:endParaRPr sz="2250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5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lang="en-IN"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API is used to connect the BackEnd with the FrontEnd</a:t>
            </a:r>
            <a:endParaRPr lang="en-IN" sz="2250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5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lang="en-IN"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Also called Web services</a:t>
            </a:r>
            <a:endParaRPr lang="en-IN" sz="2250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5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lang="en-IN"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It is in the form of URL . Example:https://domain.com/api/user/xx/xxx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1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API specifies </a:t>
            </a:r>
            <a:r>
              <a:rPr sz="225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software components should</a:t>
            </a:r>
            <a:r>
              <a:rPr sz="2250" spc="-17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interact.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marR="337820" indent="-372110">
              <a:lnSpc>
                <a:spcPct val="115000"/>
              </a:lnSpc>
              <a:spcBef>
                <a:spcPts val="1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API is set of routines, protocols, and tools for</a:t>
            </a:r>
            <a:r>
              <a:rPr sz="2250" spc="-17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building  software</a:t>
            </a:r>
            <a:r>
              <a:rPr sz="2250" spc="-4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applications.</a:t>
            </a:r>
            <a:endParaRPr sz="2250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384175" marR="337820" indent="-372110">
              <a:lnSpc>
                <a:spcPct val="115000"/>
              </a:lnSpc>
              <a:spcBef>
                <a:spcPts val="1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endParaRPr sz="2250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384175" marR="337820" indent="-372110">
              <a:lnSpc>
                <a:spcPct val="115000"/>
              </a:lnSpc>
              <a:spcBef>
                <a:spcPts val="1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endParaRPr sz="2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691134"/>
            <a:ext cx="409130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15" dirty="0"/>
              <a:t>is </a:t>
            </a:r>
            <a:r>
              <a:rPr dirty="0"/>
              <a:t>REST</a:t>
            </a:r>
            <a:r>
              <a:rPr spc="-55" dirty="0"/>
              <a:t> </a:t>
            </a:r>
            <a:r>
              <a:rPr spc="-5" dirty="0"/>
              <a:t>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6219" y="2115351"/>
            <a:ext cx="7700009" cy="199326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45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Representational State</a:t>
            </a:r>
            <a:r>
              <a:rPr sz="2250" spc="-6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Transfer.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marR="5080" indent="-372110">
              <a:lnSpc>
                <a:spcPct val="115000"/>
              </a:lnSpc>
              <a:spcBef>
                <a:spcPts val="1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REST is a lightweight alternative to mechanisms like</a:t>
            </a:r>
            <a:r>
              <a:rPr sz="2250" spc="-17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RPC  (Remote Procedure Calls) and Web Services (SOAP,  WSDL,</a:t>
            </a:r>
            <a:r>
              <a:rPr sz="2250" spc="-2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etc).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0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Restful and Restless</a:t>
            </a:r>
            <a:r>
              <a:rPr sz="2250" spc="-1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Services.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691134"/>
            <a:ext cx="37420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15" dirty="0"/>
              <a:t>is </a:t>
            </a:r>
            <a:r>
              <a:rPr dirty="0"/>
              <a:t>DRF</a:t>
            </a:r>
            <a:r>
              <a:rPr spc="-55" dirty="0"/>
              <a:t> </a:t>
            </a:r>
            <a:r>
              <a:rPr spc="-5" dirty="0"/>
              <a:t>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6219" y="2159584"/>
            <a:ext cx="7773034" cy="2647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Django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REST framework is a powerful </a:t>
            </a:r>
            <a:r>
              <a:rPr sz="225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flexible toolkit</a:t>
            </a:r>
            <a:r>
              <a:rPr sz="2250" spc="-229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for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155575">
              <a:lnSpc>
                <a:spcPct val="100000"/>
              </a:lnSpc>
              <a:spcBef>
                <a:spcPts val="1615"/>
              </a:spcBef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building Web</a:t>
            </a:r>
            <a:r>
              <a:rPr sz="2250" spc="-7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APIs.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160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The Web browsable </a:t>
            </a:r>
            <a:r>
              <a:rPr sz="225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API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is a </a:t>
            </a:r>
            <a:r>
              <a:rPr sz="225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huge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usability win for</a:t>
            </a:r>
            <a:r>
              <a:rPr sz="2250" spc="-19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your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>
              <a:lnSpc>
                <a:spcPct val="100000"/>
              </a:lnSpc>
              <a:spcBef>
                <a:spcPts val="400"/>
              </a:spcBef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developers.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marR="200025" indent="-372110">
              <a:lnSpc>
                <a:spcPts val="3110"/>
              </a:lnSpc>
              <a:spcBef>
                <a:spcPts val="17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Serialization that supports both ORM and </a:t>
            </a:r>
            <a:r>
              <a:rPr sz="225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non-ORM</a:t>
            </a:r>
            <a:r>
              <a:rPr sz="2250" spc="-19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data  sources.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691134"/>
            <a:ext cx="46361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70" dirty="0"/>
              <a:t> </a:t>
            </a:r>
            <a:r>
              <a:rPr dirty="0"/>
              <a:t>Architecture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691134"/>
            <a:ext cx="26955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</a:t>
            </a:r>
            <a:r>
              <a:rPr spc="5" dirty="0"/>
              <a:t>a</a:t>
            </a:r>
            <a:r>
              <a:rPr spc="-5" dirty="0"/>
              <a:t>lize</a:t>
            </a:r>
            <a:r>
              <a:rPr dirty="0"/>
              <a:t>r</a:t>
            </a:r>
            <a:r>
              <a:rPr dirty="0"/>
              <a:t>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6219" y="1885797"/>
            <a:ext cx="6955790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algn="just">
              <a:lnSpc>
                <a:spcPct val="115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Serializers allow complex data such as querysets and</a:t>
            </a:r>
            <a:r>
              <a:rPr sz="2000" spc="-16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model  instances to be converted to native </a:t>
            </a:r>
            <a:r>
              <a:rPr sz="20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Python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datatypes JSON,  XML and</a:t>
            </a:r>
            <a:r>
              <a:rPr sz="2000" spc="-4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156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ModelSerializers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1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HyperlinkedModelSerializer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1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ListSerializer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39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BaseSerializer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691134"/>
            <a:ext cx="202818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</a:t>
            </a:r>
            <a:r>
              <a:rPr spc="5" dirty="0"/>
              <a:t>s</a:t>
            </a:r>
            <a:r>
              <a:rPr dirty="0"/>
              <a:t>et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415"/>
              </a:spcBef>
              <a:tabLst>
                <a:tab pos="1243330" algn="l"/>
              </a:tabLst>
            </a:pPr>
            <a:r>
              <a:rPr dirty="0"/>
              <a:t>Viewset	combine the logic </a:t>
            </a:r>
            <a:r>
              <a:rPr spc="-5" dirty="0"/>
              <a:t>for </a:t>
            </a:r>
            <a:r>
              <a:rPr dirty="0"/>
              <a:t>a set of related </a:t>
            </a:r>
            <a:r>
              <a:rPr spc="-5" dirty="0"/>
              <a:t>views </a:t>
            </a:r>
            <a:r>
              <a:rPr dirty="0"/>
              <a:t>in a single</a:t>
            </a:r>
            <a:r>
              <a:rPr spc="-140" dirty="0"/>
              <a:t> </a:t>
            </a:r>
            <a:r>
              <a:rPr dirty="0"/>
              <a:t>class.</a:t>
            </a:r>
            <a:endParaRPr dirty="0"/>
          </a:p>
          <a:p>
            <a:pPr marL="440690" indent="-372110">
              <a:lnSpc>
                <a:spcPct val="100000"/>
              </a:lnSpc>
              <a:spcBef>
                <a:spcPts val="1565"/>
              </a:spcBef>
              <a:buSzPct val="102000"/>
              <a:buChar char="●"/>
              <a:tabLst>
                <a:tab pos="441325" algn="l"/>
                <a:tab pos="441325" algn="l"/>
              </a:tabLst>
            </a:pPr>
            <a:r>
              <a:rPr sz="2250" dirty="0"/>
              <a:t>List</a:t>
            </a:r>
            <a:endParaRPr sz="2250"/>
          </a:p>
          <a:p>
            <a:pPr marL="440690" indent="-372110">
              <a:lnSpc>
                <a:spcPct val="100000"/>
              </a:lnSpc>
              <a:spcBef>
                <a:spcPts val="410"/>
              </a:spcBef>
              <a:buSzPct val="102000"/>
              <a:buChar char="●"/>
              <a:tabLst>
                <a:tab pos="441325" algn="l"/>
                <a:tab pos="441325" algn="l"/>
              </a:tabLst>
            </a:pPr>
            <a:r>
              <a:rPr sz="2250" dirty="0"/>
              <a:t>Create</a:t>
            </a:r>
            <a:endParaRPr sz="2250"/>
          </a:p>
          <a:p>
            <a:pPr marL="440690" indent="-372110">
              <a:lnSpc>
                <a:spcPct val="100000"/>
              </a:lnSpc>
              <a:spcBef>
                <a:spcPts val="405"/>
              </a:spcBef>
              <a:buSzPct val="102000"/>
              <a:buChar char="●"/>
              <a:tabLst>
                <a:tab pos="441325" algn="l"/>
                <a:tab pos="441325" algn="l"/>
              </a:tabLst>
            </a:pPr>
            <a:r>
              <a:rPr sz="2250" dirty="0"/>
              <a:t>Retrieve</a:t>
            </a:r>
            <a:endParaRPr sz="2250"/>
          </a:p>
          <a:p>
            <a:pPr marL="440690" indent="-372110">
              <a:lnSpc>
                <a:spcPct val="100000"/>
              </a:lnSpc>
              <a:spcBef>
                <a:spcPts val="400"/>
              </a:spcBef>
              <a:buSzPct val="102000"/>
              <a:buChar char="●"/>
              <a:tabLst>
                <a:tab pos="441325" algn="l"/>
                <a:tab pos="441325" algn="l"/>
              </a:tabLst>
            </a:pPr>
            <a:r>
              <a:rPr sz="2250" dirty="0"/>
              <a:t>Update</a:t>
            </a:r>
            <a:endParaRPr sz="2250"/>
          </a:p>
          <a:p>
            <a:pPr marL="440690" indent="-372110">
              <a:lnSpc>
                <a:spcPct val="100000"/>
              </a:lnSpc>
              <a:spcBef>
                <a:spcPts val="410"/>
              </a:spcBef>
              <a:buSzPct val="102000"/>
              <a:buChar char="●"/>
              <a:tabLst>
                <a:tab pos="441325" algn="l"/>
                <a:tab pos="441325" algn="l"/>
              </a:tabLst>
            </a:pPr>
            <a:r>
              <a:rPr sz="2250" dirty="0"/>
              <a:t>Partial</a:t>
            </a:r>
            <a:r>
              <a:rPr sz="2250" spc="-40" dirty="0"/>
              <a:t> </a:t>
            </a:r>
            <a:r>
              <a:rPr sz="2250" dirty="0"/>
              <a:t>Update</a:t>
            </a:r>
            <a:endParaRPr sz="2250"/>
          </a:p>
          <a:p>
            <a:pPr marL="440690" indent="-372110">
              <a:lnSpc>
                <a:spcPct val="100000"/>
              </a:lnSpc>
              <a:spcBef>
                <a:spcPts val="410"/>
              </a:spcBef>
              <a:buSzPct val="102000"/>
              <a:buChar char="●"/>
              <a:tabLst>
                <a:tab pos="441325" algn="l"/>
                <a:tab pos="441325" algn="l"/>
              </a:tabLst>
            </a:pPr>
            <a:r>
              <a:rPr sz="2250" dirty="0"/>
              <a:t>Destroy</a:t>
            </a:r>
            <a:endParaRPr sz="22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701802"/>
            <a:ext cx="20294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</a:t>
            </a:r>
            <a:r>
              <a:rPr dirty="0"/>
              <a:t>o</a:t>
            </a:r>
            <a:r>
              <a:rPr spc="-5" dirty="0"/>
              <a:t>ut</a:t>
            </a:r>
            <a:r>
              <a:rPr spc="5" dirty="0"/>
              <a:t>e</a:t>
            </a:r>
            <a:r>
              <a:rPr spc="-5" dirty="0"/>
              <a:t>rs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6219" y="1885797"/>
            <a:ext cx="6927850" cy="241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algn="just">
              <a:lnSpc>
                <a:spcPct val="115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avoid creating endless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“list”, </a:t>
            </a:r>
            <a:r>
              <a:rPr sz="20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“detail” and “edit”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URLs, the  DRF routers bundle all the URLs needed for a given</a:t>
            </a:r>
            <a:r>
              <a:rPr sz="2000" spc="-16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viewset  into one line per</a:t>
            </a:r>
            <a:r>
              <a:rPr sz="2000" spc="-5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viewset.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SimpleRouter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0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DefaultRouter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701802"/>
            <a:ext cx="209168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</a:t>
            </a:r>
            <a:r>
              <a:rPr spc="5" dirty="0"/>
              <a:t>c</a:t>
            </a:r>
            <a:r>
              <a:rPr spc="-5" dirty="0"/>
              <a:t>urity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6219" y="1885797"/>
            <a:ext cx="7734934" cy="284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1231265">
              <a:lnSpc>
                <a:spcPct val="115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Security is managed by Authentication and</a:t>
            </a:r>
            <a:r>
              <a:rPr sz="2000" spc="-12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Permissions.  Authentication schemes</a:t>
            </a:r>
            <a:r>
              <a:rPr sz="2000" spc="-7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are,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156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BasicAuthentication - insecure, for testing</a:t>
            </a:r>
            <a:r>
              <a:rPr sz="2250" spc="-14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only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10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SessionAuthentication - </a:t>
            </a:r>
            <a:r>
              <a:rPr sz="225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session context as</a:t>
            </a:r>
            <a:r>
              <a:rPr sz="2250" spc="-17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website,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>
              <a:lnSpc>
                <a:spcPct val="100000"/>
              </a:lnSpc>
              <a:spcBef>
                <a:spcPts val="410"/>
              </a:spcBef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powers DRF</a:t>
            </a:r>
            <a:r>
              <a:rPr sz="2250" spc="-5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visualizer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39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TokenAuthentication - secure, recommended</a:t>
            </a:r>
            <a:r>
              <a:rPr sz="2250" spc="-13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default!</a:t>
            </a:r>
            <a:endParaRPr sz="2250">
              <a:latin typeface="Arial" panose="020B0604020202020204"/>
              <a:cs typeface="Arial" panose="020B0604020202020204"/>
            </a:endParaRPr>
          </a:p>
          <a:p>
            <a:pPr marL="384175" indent="-372110">
              <a:lnSpc>
                <a:spcPct val="100000"/>
              </a:lnSpc>
              <a:spcBef>
                <a:spcPts val="405"/>
              </a:spcBef>
              <a:buSzPct val="102000"/>
              <a:buChar char="●"/>
              <a:tabLst>
                <a:tab pos="384175" algn="l"/>
                <a:tab pos="384810" algn="l"/>
              </a:tabLst>
            </a:pPr>
            <a:r>
              <a:rPr sz="2250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RemoteUserAuthentication - intranet sites, </a:t>
            </a:r>
            <a:r>
              <a:rPr sz="225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rarely</a:t>
            </a:r>
            <a:r>
              <a:rPr sz="2250" spc="-16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spc="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used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2016</Words>
  <Application>WPS Presentation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RobotoRegular</vt:lpstr>
      <vt:lpstr>Segoe Print</vt:lpstr>
      <vt:lpstr>Calibri</vt:lpstr>
      <vt:lpstr>Microsoft YaHei</vt:lpstr>
      <vt:lpstr>Arial Unicode MS</vt:lpstr>
      <vt:lpstr>Office Theme</vt:lpstr>
      <vt:lpstr>Django Rest Framework</vt:lpstr>
      <vt:lpstr>What is API ?</vt:lpstr>
      <vt:lpstr>What is REST ?</vt:lpstr>
      <vt:lpstr>What is DRF ?</vt:lpstr>
      <vt:lpstr>Basic Architecture</vt:lpstr>
      <vt:lpstr>Serializers</vt:lpstr>
      <vt:lpstr>Viewset</vt:lpstr>
      <vt:lpstr>Routers</vt:lpstr>
      <vt:lpstr>Security</vt:lpstr>
      <vt:lpstr>JSON Web Token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Framework</dc:title>
  <dc:creator/>
  <cp:lastModifiedBy>ELCOT</cp:lastModifiedBy>
  <cp:revision>2</cp:revision>
  <dcterms:created xsi:type="dcterms:W3CDTF">2021-05-31T07:53:26Z</dcterms:created>
  <dcterms:modified xsi:type="dcterms:W3CDTF">2021-05-31T07:54:18Z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2019-01-05T05:30:00Z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2021-05-30T05:30:00Z</vt:filetime>
  </property>
  <property fmtid="{D5CDD505-2E9C-101B-9397-08002B2CF9AE}" pid="5" name="KSOProductBuildVer">
    <vt:lpwstr>1033-11.2.0.10132</vt:lpwstr>
  </property>
</Properties>
</file>