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3">
          <p15:clr>
            <a:srgbClr val="000000"/>
          </p15:clr>
        </p15:guide>
        <p15:guide id="2" pos="2160">
          <p15:clr>
            <a:srgbClr val="000000"/>
          </p15:clr>
        </p15:guide>
      </p15:sldGuideLst>
    </p:ext>
    <p:ext uri="http://customooxmlschemas.google.com/">
      <go:slidesCustomData xmlns:go="http://customooxmlschemas.google.com/" r:id="rId20" roundtripDataSignature="AMtx7mgQ6NV9LQiX5xpFx8/GoPozfg5Z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721EBE-DF08-49AB-97BD-E7EEF3A045C9}">
  <a:tblStyle styleId="{62721EBE-DF08-49AB-97BD-E7EEF3A045C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3"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806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25806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5309"/>
            <a:ext cx="7315200" cy="202525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5432"/>
            <a:ext cx="3962400" cy="25806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4885432"/>
            <a:ext cx="3962400" cy="25806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0: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0: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1: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2:notes"/>
          <p:cNvSpPr txBox="1"/>
          <p:nvPr>
            <p:ph idx="1" type="body"/>
          </p:nvPr>
        </p:nvSpPr>
        <p:spPr>
          <a:xfrm>
            <a:off x="914400" y="2475309"/>
            <a:ext cx="7315200" cy="202525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5: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6: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7: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8: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9: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3658530" y="505247"/>
            <a:ext cx="1826938"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5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16"/>
          <p:cNvSpPr txBox="1"/>
          <p:nvPr>
            <p:ph type="title"/>
          </p:nvPr>
        </p:nvSpPr>
        <p:spPr>
          <a:xfrm>
            <a:off x="3658530" y="505247"/>
            <a:ext cx="1826938"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5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body"/>
          </p:nvPr>
        </p:nvSpPr>
        <p:spPr>
          <a:xfrm>
            <a:off x="423276" y="1079196"/>
            <a:ext cx="8297447" cy="16713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17"/>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18"/>
          <p:cNvSpPr txBox="1"/>
          <p:nvPr>
            <p:ph type="title"/>
          </p:nvPr>
        </p:nvSpPr>
        <p:spPr>
          <a:xfrm>
            <a:off x="3658530" y="505247"/>
            <a:ext cx="1826938"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5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3658530" y="505247"/>
            <a:ext cx="1826938" cy="4095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5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23276" y="1079196"/>
            <a:ext cx="8297447" cy="16713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django-rest-framework.org/#install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1"/>
          <p:cNvSpPr txBox="1"/>
          <p:nvPr>
            <p:ph type="title"/>
          </p:nvPr>
        </p:nvSpPr>
        <p:spPr>
          <a:xfrm>
            <a:off x="1954212" y="1761704"/>
            <a:ext cx="5233035" cy="8331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300"/>
              <a:t>Django Rest API</a:t>
            </a:r>
            <a:endParaRPr sz="5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10"/>
          <p:cNvSpPr txBox="1"/>
          <p:nvPr>
            <p:ph type="title"/>
          </p:nvPr>
        </p:nvSpPr>
        <p:spPr>
          <a:xfrm>
            <a:off x="3646077" y="279432"/>
            <a:ext cx="1849120" cy="44069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700" u="sng">
                <a:solidFill>
                  <a:srgbClr val="333333"/>
                </a:solidFill>
                <a:hlinkClick r:id="rId3">
                  <a:extLst>
                    <a:ext uri="{A12FA001-AC4F-418D-AE19-62706E023703}">
                      <ahyp:hlinkClr val="tx"/>
                    </a:ext>
                  </a:extLst>
                </a:hlinkClick>
              </a:rPr>
              <a:t>Installation</a:t>
            </a:r>
            <a:endParaRPr sz="2700"/>
          </a:p>
        </p:txBody>
      </p:sp>
      <p:sp>
        <p:nvSpPr>
          <p:cNvPr id="100" name="Google Shape;100;p10"/>
          <p:cNvSpPr/>
          <p:nvPr/>
        </p:nvSpPr>
        <p:spPr>
          <a:xfrm>
            <a:off x="1420759" y="1610941"/>
            <a:ext cx="326390" cy="220979"/>
          </a:xfrm>
          <a:custGeom>
            <a:rect b="b" l="l" r="r" t="t"/>
            <a:pathLst>
              <a:path extrusionOk="0" h="220980" w="326389">
                <a:moveTo>
                  <a:pt x="325811" y="220967"/>
                </a:moveTo>
                <a:lnTo>
                  <a:pt x="0" y="220967"/>
                </a:lnTo>
                <a:lnTo>
                  <a:pt x="0" y="0"/>
                </a:lnTo>
                <a:lnTo>
                  <a:pt x="325811" y="0"/>
                </a:lnTo>
                <a:lnTo>
                  <a:pt x="325811" y="220967"/>
                </a:lnTo>
                <a:close/>
              </a:path>
            </a:pathLst>
          </a:custGeom>
          <a:solidFill>
            <a:srgbClr val="F6F6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0"/>
          <p:cNvSpPr txBox="1"/>
          <p:nvPr/>
        </p:nvSpPr>
        <p:spPr>
          <a:xfrm>
            <a:off x="384724" y="1590876"/>
            <a:ext cx="5026025" cy="2463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50">
                <a:solidFill>
                  <a:srgbClr val="333333"/>
                </a:solidFill>
                <a:latin typeface="Arial"/>
                <a:ea typeface="Arial"/>
                <a:cs typeface="Arial"/>
                <a:sym typeface="Arial"/>
              </a:rPr>
              <a:t>Install using </a:t>
            </a:r>
            <a:r>
              <a:rPr lang="en-US" sz="1400">
                <a:solidFill>
                  <a:srgbClr val="DD1144"/>
                </a:solidFill>
                <a:latin typeface="Courier New"/>
                <a:ea typeface="Courier New"/>
                <a:cs typeface="Courier New"/>
                <a:sym typeface="Courier New"/>
              </a:rPr>
              <a:t>pip</a:t>
            </a:r>
            <a:r>
              <a:rPr lang="en-US" sz="1450">
                <a:solidFill>
                  <a:srgbClr val="333333"/>
                </a:solidFill>
                <a:latin typeface="Arial"/>
                <a:ea typeface="Arial"/>
                <a:cs typeface="Arial"/>
                <a:sym typeface="Arial"/>
              </a:rPr>
              <a:t>, including any optional packages you want...</a:t>
            </a:r>
            <a:endParaRPr sz="1450">
              <a:solidFill>
                <a:schemeClr val="dk1"/>
              </a:solidFill>
              <a:latin typeface="Arial"/>
              <a:ea typeface="Arial"/>
              <a:cs typeface="Arial"/>
              <a:sym typeface="Arial"/>
            </a:endParaRPr>
          </a:p>
        </p:txBody>
      </p:sp>
      <p:sp>
        <p:nvSpPr>
          <p:cNvPr id="102" name="Google Shape;102;p10"/>
          <p:cNvSpPr txBox="1"/>
          <p:nvPr/>
        </p:nvSpPr>
        <p:spPr>
          <a:xfrm>
            <a:off x="397424" y="1944556"/>
            <a:ext cx="3379470" cy="217804"/>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7857"/>
              </a:lnSpc>
              <a:spcBef>
                <a:spcPts val="0"/>
              </a:spcBef>
              <a:spcAft>
                <a:spcPts val="0"/>
              </a:spcAft>
              <a:buNone/>
            </a:pPr>
            <a:r>
              <a:rPr b="1" lang="en-US" sz="1400">
                <a:solidFill>
                  <a:srgbClr val="48484B"/>
                </a:solidFill>
                <a:latin typeface="Courier New"/>
                <a:ea typeface="Courier New"/>
                <a:cs typeface="Courier New"/>
                <a:sym typeface="Courier New"/>
              </a:rPr>
              <a:t>pip install djangorestframework</a:t>
            </a:r>
            <a:endParaRPr sz="1400">
              <a:solidFill>
                <a:schemeClr val="dk1"/>
              </a:solidFill>
              <a:latin typeface="Courier New"/>
              <a:ea typeface="Courier New"/>
              <a:cs typeface="Courier New"/>
              <a:sym typeface="Courier New"/>
            </a:endParaRPr>
          </a:p>
        </p:txBody>
      </p:sp>
      <p:sp>
        <p:nvSpPr>
          <p:cNvPr id="103" name="Google Shape;103;p10"/>
          <p:cNvSpPr txBox="1"/>
          <p:nvPr/>
        </p:nvSpPr>
        <p:spPr>
          <a:xfrm>
            <a:off x="411711" y="2287381"/>
            <a:ext cx="4972200" cy="459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50">
                <a:solidFill>
                  <a:srgbClr val="333333"/>
                </a:solidFill>
                <a:latin typeface="Arial"/>
                <a:ea typeface="Arial"/>
                <a:cs typeface="Arial"/>
                <a:sym typeface="Arial"/>
              </a:rPr>
              <a:t>Add </a:t>
            </a:r>
            <a:r>
              <a:rPr lang="en-US" sz="1400">
                <a:solidFill>
                  <a:srgbClr val="DD1144"/>
                </a:solidFill>
                <a:latin typeface="Courier New"/>
                <a:ea typeface="Courier New"/>
                <a:cs typeface="Courier New"/>
                <a:sym typeface="Courier New"/>
              </a:rPr>
              <a:t>'rest_framework' </a:t>
            </a:r>
            <a:r>
              <a:rPr lang="en-US" sz="1450">
                <a:solidFill>
                  <a:srgbClr val="333333"/>
                </a:solidFill>
                <a:latin typeface="Arial"/>
                <a:ea typeface="Arial"/>
                <a:cs typeface="Arial"/>
                <a:sym typeface="Arial"/>
              </a:rPr>
              <a:t>to your </a:t>
            </a:r>
            <a:r>
              <a:rPr lang="en-US" sz="1400">
                <a:solidFill>
                  <a:srgbClr val="DD1144"/>
                </a:solidFill>
                <a:latin typeface="Courier New"/>
                <a:ea typeface="Courier New"/>
                <a:cs typeface="Courier New"/>
                <a:sym typeface="Courier New"/>
              </a:rPr>
              <a:t>INSTALLED_APPS </a:t>
            </a:r>
            <a:r>
              <a:rPr lang="en-US" sz="1450">
                <a:solidFill>
                  <a:srgbClr val="333333"/>
                </a:solidFill>
                <a:latin typeface="Arial"/>
                <a:ea typeface="Arial"/>
                <a:cs typeface="Arial"/>
                <a:sym typeface="Arial"/>
              </a:rPr>
              <a:t>setting.</a:t>
            </a:r>
            <a:endParaRPr sz="1450">
              <a:solidFill>
                <a:schemeClr val="dk1"/>
              </a:solidFill>
              <a:latin typeface="Arial"/>
              <a:ea typeface="Arial"/>
              <a:cs typeface="Arial"/>
              <a:sym typeface="Arial"/>
            </a:endParaRPr>
          </a:p>
        </p:txBody>
      </p:sp>
      <p:sp>
        <p:nvSpPr>
          <p:cNvPr id="104" name="Google Shape;104;p10"/>
          <p:cNvSpPr txBox="1"/>
          <p:nvPr/>
        </p:nvSpPr>
        <p:spPr>
          <a:xfrm>
            <a:off x="397424" y="2658784"/>
            <a:ext cx="1967864" cy="217804"/>
          </a:xfrm>
          <a:prstGeom prst="rect">
            <a:avLst/>
          </a:prstGeom>
          <a:solidFill>
            <a:srgbClr val="F4F4F4"/>
          </a:solidFill>
          <a:ln>
            <a:noFill/>
          </a:ln>
        </p:spPr>
        <p:txBody>
          <a:bodyPr anchorCtr="0" anchor="t" bIns="0" lIns="0" spcFirstLastPara="1" rIns="0" wrap="square" tIns="0">
            <a:spAutoFit/>
          </a:bodyPr>
          <a:lstStyle/>
          <a:p>
            <a:pPr indent="0" lvl="0" marL="0" marR="0" rtl="0" algn="l">
              <a:lnSpc>
                <a:spcPct val="117857"/>
              </a:lnSpc>
              <a:spcBef>
                <a:spcPts val="0"/>
              </a:spcBef>
              <a:spcAft>
                <a:spcPts val="0"/>
              </a:spcAft>
              <a:buNone/>
            </a:pPr>
            <a:r>
              <a:rPr b="1" lang="en-US" sz="1400">
                <a:solidFill>
                  <a:srgbClr val="48484B"/>
                </a:solidFill>
                <a:latin typeface="Courier New"/>
                <a:ea typeface="Courier New"/>
                <a:cs typeface="Courier New"/>
                <a:sym typeface="Courier New"/>
              </a:rPr>
              <a:t>INSTALLED_APPS </a:t>
            </a:r>
            <a:r>
              <a:rPr b="1" lang="en-US" sz="1400">
                <a:solidFill>
                  <a:srgbClr val="93A1A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p:txBody>
      </p:sp>
      <p:sp>
        <p:nvSpPr>
          <p:cNvPr id="105" name="Google Shape;105;p10"/>
          <p:cNvSpPr txBox="1"/>
          <p:nvPr/>
        </p:nvSpPr>
        <p:spPr>
          <a:xfrm>
            <a:off x="397424" y="3039402"/>
            <a:ext cx="773430" cy="217804"/>
          </a:xfrm>
          <a:prstGeom prst="rect">
            <a:avLst/>
          </a:prstGeom>
          <a:solidFill>
            <a:srgbClr val="F4F4F4"/>
          </a:solidFill>
          <a:ln>
            <a:noFill/>
          </a:ln>
        </p:spPr>
        <p:txBody>
          <a:bodyPr anchorCtr="0" anchor="t" bIns="0" lIns="0" spcFirstLastPara="1" rIns="0" wrap="square" tIns="0">
            <a:spAutoFit/>
          </a:bodyPr>
          <a:lstStyle/>
          <a:p>
            <a:pPr indent="0" lvl="0" marL="434340" marR="0" rtl="0" algn="l">
              <a:lnSpc>
                <a:spcPct val="117857"/>
              </a:lnSpc>
              <a:spcBef>
                <a:spcPts val="0"/>
              </a:spcBef>
              <a:spcAft>
                <a:spcPts val="0"/>
              </a:spcAft>
              <a:buNone/>
            </a:pPr>
            <a:r>
              <a:rPr b="1" lang="en-US" sz="1400">
                <a:solidFill>
                  <a:srgbClr val="93A1A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106" name="Google Shape;106;p10"/>
          <p:cNvSpPr txBox="1"/>
          <p:nvPr/>
        </p:nvSpPr>
        <p:spPr>
          <a:xfrm>
            <a:off x="384724" y="3464936"/>
            <a:ext cx="2293500" cy="215400"/>
          </a:xfrm>
          <a:prstGeom prst="rect">
            <a:avLst/>
          </a:prstGeom>
          <a:solidFill>
            <a:srgbClr val="F4F4F4"/>
          </a:solidFill>
          <a:ln>
            <a:noFill/>
          </a:ln>
        </p:spPr>
        <p:txBody>
          <a:bodyPr anchorCtr="0" anchor="t" bIns="0" lIns="0" spcFirstLastPara="1" rIns="0" wrap="square" tIns="0">
            <a:spAutoFit/>
          </a:bodyPr>
          <a:lstStyle/>
          <a:p>
            <a:pPr indent="0" lvl="0" marL="434340" marR="0" rtl="0" algn="l">
              <a:lnSpc>
                <a:spcPct val="117857"/>
              </a:lnSpc>
              <a:spcBef>
                <a:spcPts val="0"/>
              </a:spcBef>
              <a:spcAft>
                <a:spcPts val="0"/>
              </a:spcAft>
              <a:buNone/>
            </a:pPr>
            <a:r>
              <a:rPr b="1" lang="en-US" sz="1400">
                <a:solidFill>
                  <a:srgbClr val="DD1144"/>
                </a:solidFill>
                <a:latin typeface="Courier New"/>
                <a:ea typeface="Courier New"/>
                <a:cs typeface="Courier New"/>
                <a:sym typeface="Courier New"/>
              </a:rPr>
              <a:t>'rest_framework'</a:t>
            </a:r>
            <a:r>
              <a:rPr b="1" lang="en-US" sz="1400">
                <a:solidFill>
                  <a:srgbClr val="93A1A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107" name="Google Shape;107;p10"/>
          <p:cNvSpPr/>
          <p:nvPr/>
        </p:nvSpPr>
        <p:spPr>
          <a:xfrm>
            <a:off x="575224" y="3800629"/>
            <a:ext cx="109220" cy="217804"/>
          </a:xfrm>
          <a:custGeom>
            <a:rect b="b" l="l" r="r" t="t"/>
            <a:pathLst>
              <a:path extrusionOk="0" h="217804" w="109220">
                <a:moveTo>
                  <a:pt x="108601" y="217341"/>
                </a:moveTo>
                <a:lnTo>
                  <a:pt x="0" y="217341"/>
                </a:lnTo>
                <a:lnTo>
                  <a:pt x="0" y="0"/>
                </a:lnTo>
                <a:lnTo>
                  <a:pt x="108601" y="0"/>
                </a:lnTo>
                <a:lnTo>
                  <a:pt x="108601" y="217341"/>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0"/>
          <p:cNvSpPr txBox="1"/>
          <p:nvPr/>
        </p:nvSpPr>
        <p:spPr>
          <a:xfrm>
            <a:off x="562524" y="3780685"/>
            <a:ext cx="134620"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400">
                <a:solidFill>
                  <a:srgbClr val="93A1A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3842673" y="639997"/>
            <a:ext cx="1826895"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JSON DATA</a:t>
            </a:r>
            <a:endParaRPr/>
          </a:p>
        </p:txBody>
      </p:sp>
      <p:sp>
        <p:nvSpPr>
          <p:cNvPr id="114" name="Google Shape;114;p11"/>
          <p:cNvSpPr txBox="1"/>
          <p:nvPr/>
        </p:nvSpPr>
        <p:spPr>
          <a:xfrm>
            <a:off x="400458" y="1110160"/>
            <a:ext cx="6600825" cy="2611755"/>
          </a:xfrm>
          <a:prstGeom prst="rect">
            <a:avLst/>
          </a:prstGeom>
          <a:noFill/>
          <a:ln>
            <a:noFill/>
          </a:ln>
        </p:spPr>
        <p:txBody>
          <a:bodyPr anchorCtr="0" anchor="t" bIns="0" lIns="0" spcFirstLastPara="1" rIns="0" wrap="square" tIns="193025">
            <a:spAutoFit/>
          </a:bodyPr>
          <a:lstStyle/>
          <a:p>
            <a:pPr indent="-441960" lvl="0" marL="454025" marR="0" rtl="0" algn="l">
              <a:lnSpc>
                <a:spcPct val="100000"/>
              </a:lnSpc>
              <a:spcBef>
                <a:spcPts val="0"/>
              </a:spcBef>
              <a:spcAft>
                <a:spcPts val="0"/>
              </a:spcAft>
              <a:buClr>
                <a:schemeClr val="dk1"/>
              </a:buClr>
              <a:buSzPts val="2752"/>
              <a:buFont typeface="Arial"/>
              <a:buChar char="●"/>
            </a:pPr>
            <a:r>
              <a:rPr lang="en-US" sz="2150">
                <a:solidFill>
                  <a:schemeClr val="dk1"/>
                </a:solidFill>
                <a:latin typeface="Arial"/>
                <a:ea typeface="Arial"/>
                <a:cs typeface="Arial"/>
                <a:sym typeface="Arial"/>
              </a:rPr>
              <a:t>JSON: JavaScript Object Notation.</a:t>
            </a:r>
            <a:endParaRPr sz="2150">
              <a:solidFill>
                <a:schemeClr val="dk1"/>
              </a:solidFill>
              <a:latin typeface="Arial"/>
              <a:ea typeface="Arial"/>
              <a:cs typeface="Arial"/>
              <a:sym typeface="Arial"/>
            </a:endParaRPr>
          </a:p>
          <a:p>
            <a:pPr indent="-441960" lvl="0" marL="454025" marR="0" rtl="0" algn="l">
              <a:lnSpc>
                <a:spcPct val="100000"/>
              </a:lnSpc>
              <a:spcBef>
                <a:spcPts val="2415"/>
              </a:spcBef>
              <a:spcAft>
                <a:spcPts val="0"/>
              </a:spcAft>
              <a:buClr>
                <a:schemeClr val="dk1"/>
              </a:buClr>
              <a:buSzPts val="2752"/>
              <a:buFont typeface="Arial"/>
              <a:buChar char="●"/>
            </a:pPr>
            <a:r>
              <a:rPr lang="en-US" sz="2150">
                <a:solidFill>
                  <a:schemeClr val="dk1"/>
                </a:solidFill>
                <a:latin typeface="Arial"/>
                <a:ea typeface="Arial"/>
                <a:cs typeface="Arial"/>
                <a:sym typeface="Arial"/>
              </a:rPr>
              <a:t>JSON is a syntax for storing and exchanging data.</a:t>
            </a:r>
            <a:endParaRPr sz="2150">
              <a:solidFill>
                <a:schemeClr val="dk1"/>
              </a:solidFill>
              <a:latin typeface="Arial"/>
              <a:ea typeface="Arial"/>
              <a:cs typeface="Arial"/>
              <a:sym typeface="Arial"/>
            </a:endParaRPr>
          </a:p>
          <a:p>
            <a:pPr indent="-398780" lvl="0" marL="454025" marR="0" rtl="0" algn="l">
              <a:lnSpc>
                <a:spcPct val="100000"/>
              </a:lnSpc>
              <a:spcBef>
                <a:spcPts val="1825"/>
              </a:spcBef>
              <a:spcAft>
                <a:spcPts val="0"/>
              </a:spcAft>
              <a:buClr>
                <a:schemeClr val="dk1"/>
              </a:buClr>
              <a:buSzPts val="2200"/>
              <a:buFont typeface="Arial"/>
              <a:buChar char="●"/>
            </a:pPr>
            <a:r>
              <a:rPr lang="en-US" sz="2200">
                <a:solidFill>
                  <a:schemeClr val="dk1"/>
                </a:solidFill>
                <a:latin typeface="Arial"/>
                <a:ea typeface="Arial"/>
                <a:cs typeface="Arial"/>
                <a:sym typeface="Arial"/>
              </a:rPr>
              <a:t>JSON is a lightweight data-interchange format</a:t>
            </a:r>
            <a:endParaRPr sz="2200">
              <a:solidFill>
                <a:schemeClr val="dk1"/>
              </a:solidFill>
              <a:latin typeface="Arial"/>
              <a:ea typeface="Arial"/>
              <a:cs typeface="Arial"/>
              <a:sym typeface="Arial"/>
            </a:endParaRPr>
          </a:p>
          <a:p>
            <a:pPr indent="-398780" lvl="0" marL="454025" marR="0" rtl="0" algn="l">
              <a:lnSpc>
                <a:spcPct val="100000"/>
              </a:lnSpc>
              <a:spcBef>
                <a:spcPts val="810"/>
              </a:spcBef>
              <a:spcAft>
                <a:spcPts val="0"/>
              </a:spcAft>
              <a:buClr>
                <a:schemeClr val="dk1"/>
              </a:buClr>
              <a:buSzPts val="2200"/>
              <a:buFont typeface="Arial"/>
              <a:buChar char="●"/>
            </a:pPr>
            <a:r>
              <a:rPr lang="en-US" sz="2200">
                <a:solidFill>
                  <a:schemeClr val="dk1"/>
                </a:solidFill>
                <a:latin typeface="Arial"/>
                <a:ea typeface="Arial"/>
                <a:cs typeface="Arial"/>
                <a:sym typeface="Arial"/>
              </a:rPr>
              <a:t>JSON is "self-describing" and easy to understand</a:t>
            </a:r>
            <a:endParaRPr sz="2200">
              <a:solidFill>
                <a:schemeClr val="dk1"/>
              </a:solidFill>
              <a:latin typeface="Arial"/>
              <a:ea typeface="Arial"/>
              <a:cs typeface="Arial"/>
              <a:sym typeface="Arial"/>
            </a:endParaRPr>
          </a:p>
          <a:p>
            <a:pPr indent="-398780" lvl="0" marL="454025" marR="0" rtl="0" algn="l">
              <a:lnSpc>
                <a:spcPct val="100000"/>
              </a:lnSpc>
              <a:spcBef>
                <a:spcPts val="810"/>
              </a:spcBef>
              <a:spcAft>
                <a:spcPts val="0"/>
              </a:spcAft>
              <a:buClr>
                <a:schemeClr val="dk1"/>
              </a:buClr>
              <a:buSzPts val="2200"/>
              <a:buFont typeface="Arial"/>
              <a:buChar char="●"/>
            </a:pPr>
            <a:r>
              <a:rPr lang="en-US" sz="2200">
                <a:solidFill>
                  <a:schemeClr val="dk1"/>
                </a:solidFill>
                <a:latin typeface="Arial"/>
                <a:ea typeface="Arial"/>
                <a:cs typeface="Arial"/>
                <a:sym typeface="Arial"/>
              </a:rPr>
              <a:t>JSON is language independent</a:t>
            </a:r>
            <a:endParaRPr sz="2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ctrTitle"/>
          </p:nvPr>
        </p:nvSpPr>
        <p:spPr>
          <a:xfrm>
            <a:off x="457200" y="57150"/>
            <a:ext cx="7806690" cy="384175"/>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Difference b/w API &amp; RestAPI</a:t>
            </a:r>
            <a:endParaRPr/>
          </a:p>
        </p:txBody>
      </p:sp>
      <p:sp>
        <p:nvSpPr>
          <p:cNvPr id="120" name="Google Shape;120;p12"/>
          <p:cNvSpPr txBox="1"/>
          <p:nvPr>
            <p:ph idx="1" type="subTitle"/>
          </p:nvPr>
        </p:nvSpPr>
        <p:spPr>
          <a:xfrm>
            <a:off x="381000" y="590550"/>
            <a:ext cx="8521700" cy="443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REST basically is a style of web architecture that governs the behavior of clients and servers. </a:t>
            </a:r>
            <a:endParaRPr/>
          </a:p>
          <a:p>
            <a:pPr indent="0" lvl="0" marL="0" rtl="0" algn="l">
              <a:spcBef>
                <a:spcPts val="0"/>
              </a:spcBef>
              <a:spcAft>
                <a:spcPts val="0"/>
              </a:spcAft>
              <a:buNone/>
            </a:pPr>
            <a:r>
              <a:rPr lang="en-US"/>
              <a:t>While API is a more general set of protocols and is deployed over the software to help it interact with some other software. REST is only geared towards web applications. And mostly deals with HTTP requests and responses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other words</a:t>
            </a:r>
            <a:endParaRPr/>
          </a:p>
          <a:p>
            <a:pPr indent="0" lvl="0" marL="0" rtl="0" algn="l">
              <a:spcBef>
                <a:spcPts val="0"/>
              </a:spcBef>
              <a:spcAft>
                <a:spcPts val="0"/>
              </a:spcAft>
              <a:buNone/>
            </a:pPr>
            <a:r>
              <a:rPr lang="en-US"/>
              <a:t>    There is no comparison in REST and API, REST is an API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API, in general, is a set of protocols deployed over an application software to communicate with other software components (Like browser interacting with servers) and provide an interface to services which the application software offers to several live consumers.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Rest is a form of principle which an API follows in which the server provides information whatever the client desires to interact with services.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3658530" y="505247"/>
            <a:ext cx="1826938"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JSON DATA</a:t>
            </a:r>
            <a:endParaRPr/>
          </a:p>
        </p:txBody>
      </p:sp>
      <p:graphicFrame>
        <p:nvGraphicFramePr>
          <p:cNvPr id="126" name="Google Shape;126;p13"/>
          <p:cNvGraphicFramePr/>
          <p:nvPr/>
        </p:nvGraphicFramePr>
        <p:xfrm>
          <a:off x="410263" y="1248278"/>
          <a:ext cx="3000000" cy="3000000"/>
        </p:xfrm>
        <a:graphic>
          <a:graphicData uri="http://schemas.openxmlformats.org/drawingml/2006/table">
            <a:tbl>
              <a:tblPr bandRow="1" firstRow="1">
                <a:noFill/>
                <a:tableStyleId>{62721EBE-DF08-49AB-97BD-E7EEF3A045C9}</a:tableStyleId>
              </a:tblPr>
              <a:tblGrid>
                <a:gridCol w="577225"/>
                <a:gridCol w="1205875"/>
                <a:gridCol w="779150"/>
              </a:tblGrid>
              <a:tr h="300350">
                <a:tc>
                  <a:txBody>
                    <a:bodyPr/>
                    <a:lstStyle/>
                    <a:p>
                      <a:pPr indent="0" lvl="0" marL="61595" marR="0" rtl="0" algn="l">
                        <a:lnSpc>
                          <a:spcPct val="110689"/>
                        </a:lnSpc>
                        <a:spcBef>
                          <a:spcPts val="0"/>
                        </a:spcBef>
                        <a:spcAft>
                          <a:spcPts val="0"/>
                        </a:spcAft>
                        <a:buNone/>
                      </a:pPr>
                      <a:r>
                        <a:rPr lang="en-US" sz="1450" u="none" cap="none" strike="noStrike">
                          <a:latin typeface="Arial"/>
                          <a:ea typeface="Arial"/>
                          <a:cs typeface="Arial"/>
                          <a:sym typeface="Arial"/>
                        </a:rPr>
                        <a:t>1.	{</a:t>
                      </a:r>
                      <a:endParaRPr sz="1450" u="none" cap="none" strike="noStrike">
                        <a:latin typeface="Arial"/>
                        <a:ea typeface="Arial"/>
                        <a:cs typeface="Arial"/>
                        <a:sym typeface="Arial"/>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rowSpan="2">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394600">
                <a:tc>
                  <a:txBody>
                    <a:bodyPr/>
                    <a:lstStyle/>
                    <a:p>
                      <a:pPr indent="0" lvl="0" marL="61595" marR="0" rtl="0" algn="l">
                        <a:lnSpc>
                          <a:spcPct val="100000"/>
                        </a:lnSpc>
                        <a:spcBef>
                          <a:spcPts val="0"/>
                        </a:spcBef>
                        <a:spcAft>
                          <a:spcPts val="0"/>
                        </a:spcAft>
                        <a:buNone/>
                      </a:pPr>
                      <a:r>
                        <a:rPr lang="en-US" sz="1450" u="none" cap="none" strike="noStrike">
                          <a:latin typeface="Arial"/>
                          <a:ea typeface="Arial"/>
                          <a:cs typeface="Arial"/>
                          <a:sym typeface="Arial"/>
                        </a:rPr>
                        <a:t>2.</a:t>
                      </a:r>
                      <a:endParaRPr sz="1450" u="none" cap="none" strike="noStrike">
                        <a:latin typeface="Arial"/>
                        <a:ea typeface="Arial"/>
                        <a:cs typeface="Arial"/>
                        <a:sym typeface="Arial"/>
                      </a:endParaRPr>
                    </a:p>
                  </a:txBody>
                  <a:tcPr marT="76825" marB="0" marR="0" marL="0"/>
                </a:tc>
                <a:tc>
                  <a:txBody>
                    <a:bodyPr/>
                    <a:lstStyle/>
                    <a:p>
                      <a:pPr indent="0" lvl="0" marL="0" marR="37465" rtl="0" algn="r">
                        <a:lnSpc>
                          <a:spcPct val="100000"/>
                        </a:lnSpc>
                        <a:spcBef>
                          <a:spcPts val="0"/>
                        </a:spcBef>
                        <a:spcAft>
                          <a:spcPts val="0"/>
                        </a:spcAft>
                        <a:buNone/>
                      </a:pPr>
                      <a:r>
                        <a:rPr lang="en-US" sz="1450" u="none" cap="none" strike="noStrike">
                          <a:latin typeface="Arial"/>
                          <a:ea typeface="Arial"/>
                          <a:cs typeface="Arial"/>
                          <a:sym typeface="Arial"/>
                        </a:rPr>
                        <a:t>"employee": {</a:t>
                      </a:r>
                      <a:endParaRPr sz="1450" u="none" cap="none" strike="noStrike">
                        <a:latin typeface="Arial"/>
                        <a:ea typeface="Arial"/>
                        <a:cs typeface="Arial"/>
                        <a:sym typeface="Arial"/>
                      </a:endParaRPr>
                    </a:p>
                  </a:txBody>
                  <a:tcPr marT="76825" marB="0" marR="0" marL="0"/>
                </a:tc>
                <a:tc vMerge="1"/>
              </a:tr>
              <a:tr h="394600">
                <a:tc>
                  <a:txBody>
                    <a:bodyPr/>
                    <a:lstStyle/>
                    <a:p>
                      <a:pPr indent="0" lvl="0" marL="61595" marR="0" rtl="0" algn="l">
                        <a:lnSpc>
                          <a:spcPct val="100000"/>
                        </a:lnSpc>
                        <a:spcBef>
                          <a:spcPts val="0"/>
                        </a:spcBef>
                        <a:spcAft>
                          <a:spcPts val="0"/>
                        </a:spcAft>
                        <a:buNone/>
                      </a:pPr>
                      <a:r>
                        <a:rPr lang="en-US" sz="1450" u="none" cap="none" strike="noStrike">
                          <a:latin typeface="Arial"/>
                          <a:ea typeface="Arial"/>
                          <a:cs typeface="Arial"/>
                          <a:sym typeface="Arial"/>
                        </a:rPr>
                        <a:t>3.</a:t>
                      </a:r>
                      <a:endParaRPr sz="1450" u="none" cap="none" strike="noStrike">
                        <a:latin typeface="Arial"/>
                        <a:ea typeface="Arial"/>
                        <a:cs typeface="Arial"/>
                        <a:sym typeface="Arial"/>
                      </a:endParaRPr>
                    </a:p>
                  </a:txBody>
                  <a:tcPr marT="76825" marB="0" marR="0" marL="0"/>
                </a:tc>
                <a:tc>
                  <a:txBody>
                    <a:bodyPr/>
                    <a:lstStyle/>
                    <a:p>
                      <a:pPr indent="0" lvl="0" marL="274955" marR="0" rtl="0" algn="l">
                        <a:lnSpc>
                          <a:spcPct val="100000"/>
                        </a:lnSpc>
                        <a:spcBef>
                          <a:spcPts val="0"/>
                        </a:spcBef>
                        <a:spcAft>
                          <a:spcPts val="0"/>
                        </a:spcAft>
                        <a:buNone/>
                      </a:pPr>
                      <a:r>
                        <a:rPr lang="en-US" sz="1450" u="none" cap="none" strike="noStrike">
                          <a:latin typeface="Arial"/>
                          <a:ea typeface="Arial"/>
                          <a:cs typeface="Arial"/>
                          <a:sym typeface="Arial"/>
                        </a:rPr>
                        <a:t>"name":</a:t>
                      </a:r>
                      <a:endParaRPr sz="1450" u="none" cap="none" strike="noStrike">
                        <a:latin typeface="Arial"/>
                        <a:ea typeface="Arial"/>
                        <a:cs typeface="Arial"/>
                        <a:sym typeface="Arial"/>
                      </a:endParaRPr>
                    </a:p>
                  </a:txBody>
                  <a:tcPr marT="76825" marB="0" marR="0" marL="0"/>
                </a:tc>
                <a:tc>
                  <a:txBody>
                    <a:bodyPr/>
                    <a:lstStyle/>
                    <a:p>
                      <a:pPr indent="0" lvl="0" marL="66675" marR="0" rtl="0" algn="l">
                        <a:lnSpc>
                          <a:spcPct val="100000"/>
                        </a:lnSpc>
                        <a:spcBef>
                          <a:spcPts val="0"/>
                        </a:spcBef>
                        <a:spcAft>
                          <a:spcPts val="0"/>
                        </a:spcAft>
                        <a:buNone/>
                      </a:pPr>
                      <a:r>
                        <a:rPr lang="en-US" sz="1450" u="none" cap="none" strike="noStrike">
                          <a:latin typeface="Arial"/>
                          <a:ea typeface="Arial"/>
                          <a:cs typeface="Arial"/>
                          <a:sym typeface="Arial"/>
                        </a:rPr>
                        <a:t>"sonoo",</a:t>
                      </a:r>
                      <a:endParaRPr sz="1450" u="none" cap="none" strike="noStrike">
                        <a:latin typeface="Arial"/>
                        <a:ea typeface="Arial"/>
                        <a:cs typeface="Arial"/>
                        <a:sym typeface="Arial"/>
                      </a:endParaRPr>
                    </a:p>
                  </a:txBody>
                  <a:tcPr marT="76825" marB="0" marR="0" marL="0"/>
                </a:tc>
              </a:tr>
              <a:tr h="385400">
                <a:tc>
                  <a:txBody>
                    <a:bodyPr/>
                    <a:lstStyle/>
                    <a:p>
                      <a:pPr indent="0" lvl="0" marL="61595" marR="0" rtl="0" algn="l">
                        <a:lnSpc>
                          <a:spcPct val="100000"/>
                        </a:lnSpc>
                        <a:spcBef>
                          <a:spcPts val="0"/>
                        </a:spcBef>
                        <a:spcAft>
                          <a:spcPts val="0"/>
                        </a:spcAft>
                        <a:buNone/>
                      </a:pPr>
                      <a:r>
                        <a:rPr lang="en-US" sz="1450" u="none" cap="none" strike="noStrike">
                          <a:latin typeface="Arial"/>
                          <a:ea typeface="Arial"/>
                          <a:cs typeface="Arial"/>
                          <a:sym typeface="Arial"/>
                        </a:rPr>
                        <a:t>4.</a:t>
                      </a:r>
                      <a:endParaRPr sz="1450" u="none" cap="none" strike="noStrike">
                        <a:latin typeface="Arial"/>
                        <a:ea typeface="Arial"/>
                        <a:cs typeface="Arial"/>
                        <a:sym typeface="Arial"/>
                      </a:endParaRPr>
                    </a:p>
                  </a:txBody>
                  <a:tcPr marT="76825" marB="0" marR="0" marL="0"/>
                </a:tc>
                <a:tc>
                  <a:txBody>
                    <a:bodyPr/>
                    <a:lstStyle/>
                    <a:p>
                      <a:pPr indent="0" lvl="0" marL="274955" marR="0" rtl="0" algn="l">
                        <a:lnSpc>
                          <a:spcPct val="100000"/>
                        </a:lnSpc>
                        <a:spcBef>
                          <a:spcPts val="0"/>
                        </a:spcBef>
                        <a:spcAft>
                          <a:spcPts val="0"/>
                        </a:spcAft>
                        <a:buNone/>
                      </a:pPr>
                      <a:r>
                        <a:rPr lang="en-US" sz="1450" u="none" cap="none" strike="noStrike">
                          <a:latin typeface="Arial"/>
                          <a:ea typeface="Arial"/>
                          <a:cs typeface="Arial"/>
                          <a:sym typeface="Arial"/>
                        </a:rPr>
                        <a:t>"salary":</a:t>
                      </a:r>
                      <a:endParaRPr sz="1450" u="none" cap="none" strike="noStrike">
                        <a:latin typeface="Arial"/>
                        <a:ea typeface="Arial"/>
                        <a:cs typeface="Arial"/>
                        <a:sym typeface="Arial"/>
                      </a:endParaRPr>
                    </a:p>
                  </a:txBody>
                  <a:tcPr marT="76825" marB="0" marR="0" marL="0"/>
                </a:tc>
                <a:tc>
                  <a:txBody>
                    <a:bodyPr/>
                    <a:lstStyle/>
                    <a:p>
                      <a:pPr indent="0" lvl="0" marL="45085" marR="0" rtl="0" algn="l">
                        <a:lnSpc>
                          <a:spcPct val="100000"/>
                        </a:lnSpc>
                        <a:spcBef>
                          <a:spcPts val="0"/>
                        </a:spcBef>
                        <a:spcAft>
                          <a:spcPts val="0"/>
                        </a:spcAft>
                        <a:buNone/>
                      </a:pPr>
                      <a:r>
                        <a:rPr lang="en-US" sz="1450" u="none" cap="none" strike="noStrike">
                          <a:latin typeface="Arial"/>
                          <a:ea typeface="Arial"/>
                          <a:cs typeface="Arial"/>
                          <a:sym typeface="Arial"/>
                        </a:rPr>
                        <a:t>56000,</a:t>
                      </a:r>
                      <a:endParaRPr sz="1450" u="none" cap="none" strike="noStrike">
                        <a:latin typeface="Arial"/>
                        <a:ea typeface="Arial"/>
                        <a:cs typeface="Arial"/>
                        <a:sym typeface="Arial"/>
                      </a:endParaRPr>
                    </a:p>
                  </a:txBody>
                  <a:tcPr marT="76825" marB="0" marR="0" marL="0"/>
                </a:tc>
              </a:tr>
              <a:tr h="403825">
                <a:tc>
                  <a:txBody>
                    <a:bodyPr/>
                    <a:lstStyle/>
                    <a:p>
                      <a:pPr indent="0" lvl="0" marL="31750" marR="0" rtl="0" algn="l">
                        <a:lnSpc>
                          <a:spcPct val="100000"/>
                        </a:lnSpc>
                        <a:spcBef>
                          <a:spcPts val="0"/>
                        </a:spcBef>
                        <a:spcAft>
                          <a:spcPts val="0"/>
                        </a:spcAft>
                        <a:buNone/>
                      </a:pPr>
                      <a:r>
                        <a:rPr lang="en-US" sz="1450" u="none" cap="none" strike="noStrike">
                          <a:latin typeface="Verdana"/>
                          <a:ea typeface="Verdana"/>
                          <a:cs typeface="Verdana"/>
                          <a:sym typeface="Verdana"/>
                        </a:rPr>
                        <a:t>5.</a:t>
                      </a:r>
                      <a:endParaRPr sz="1450" u="none" cap="none" strike="noStrike">
                        <a:latin typeface="Verdana"/>
                        <a:ea typeface="Verdana"/>
                        <a:cs typeface="Verdana"/>
                        <a:sym typeface="Verdana"/>
                      </a:endParaRPr>
                    </a:p>
                  </a:txBody>
                  <a:tcPr marT="85725" marB="0" marR="0" marL="0"/>
                </a:tc>
                <a:tc>
                  <a:txBody>
                    <a:bodyPr/>
                    <a:lstStyle/>
                    <a:p>
                      <a:pPr indent="0" lvl="0" marL="0" marR="120015" rtl="0" algn="r">
                        <a:lnSpc>
                          <a:spcPct val="100000"/>
                        </a:lnSpc>
                        <a:spcBef>
                          <a:spcPts val="0"/>
                        </a:spcBef>
                        <a:spcAft>
                          <a:spcPts val="0"/>
                        </a:spcAft>
                        <a:buNone/>
                      </a:pPr>
                      <a:r>
                        <a:rPr lang="en-US" sz="1450" u="none" cap="none" strike="noStrike">
                          <a:latin typeface="Arial"/>
                          <a:ea typeface="Arial"/>
                          <a:cs typeface="Arial"/>
                          <a:sym typeface="Arial"/>
                        </a:rPr>
                        <a:t>"married":</a:t>
                      </a:r>
                      <a:endParaRPr sz="1450" u="none" cap="none" strike="noStrike">
                        <a:latin typeface="Arial"/>
                        <a:ea typeface="Arial"/>
                        <a:cs typeface="Arial"/>
                        <a:sym typeface="Arial"/>
                      </a:endParaRPr>
                    </a:p>
                  </a:txBody>
                  <a:tcPr marT="85725" marB="0" marR="0" marL="0"/>
                </a:tc>
                <a:tc>
                  <a:txBody>
                    <a:bodyPr/>
                    <a:lstStyle/>
                    <a:p>
                      <a:pPr indent="0" lvl="0" marL="80645" marR="0" rtl="0" algn="l">
                        <a:lnSpc>
                          <a:spcPct val="100000"/>
                        </a:lnSpc>
                        <a:spcBef>
                          <a:spcPts val="0"/>
                        </a:spcBef>
                        <a:spcAft>
                          <a:spcPts val="0"/>
                        </a:spcAft>
                        <a:buNone/>
                      </a:pPr>
                      <a:r>
                        <a:rPr b="1" lang="en-US" sz="1450" u="none" cap="none" strike="noStrike">
                          <a:latin typeface="Arial"/>
                          <a:ea typeface="Arial"/>
                          <a:cs typeface="Arial"/>
                          <a:sym typeface="Arial"/>
                        </a:rPr>
                        <a:t>true</a:t>
                      </a:r>
                      <a:endParaRPr sz="1450" u="none" cap="none" strike="noStrike">
                        <a:latin typeface="Arial"/>
                        <a:ea typeface="Arial"/>
                        <a:cs typeface="Arial"/>
                        <a:sym typeface="Arial"/>
                      </a:endParaRPr>
                    </a:p>
                  </a:txBody>
                  <a:tcPr marT="85725" marB="0" marR="0" marL="0"/>
                </a:tc>
              </a:tr>
              <a:tr h="394600">
                <a:tc>
                  <a:txBody>
                    <a:bodyPr/>
                    <a:lstStyle/>
                    <a:p>
                      <a:pPr indent="0" lvl="0" marL="61595" marR="0" rtl="0" algn="l">
                        <a:lnSpc>
                          <a:spcPct val="100000"/>
                        </a:lnSpc>
                        <a:spcBef>
                          <a:spcPts val="0"/>
                        </a:spcBef>
                        <a:spcAft>
                          <a:spcPts val="0"/>
                        </a:spcAft>
                        <a:buNone/>
                      </a:pPr>
                      <a:r>
                        <a:rPr lang="en-US" sz="1450" u="none" cap="none" strike="noStrike">
                          <a:latin typeface="Arial"/>
                          <a:ea typeface="Arial"/>
                          <a:cs typeface="Arial"/>
                          <a:sym typeface="Arial"/>
                        </a:rPr>
                        <a:t>6.</a:t>
                      </a:r>
                      <a:endParaRPr sz="1450" u="none" cap="none" strike="noStrike">
                        <a:latin typeface="Arial"/>
                        <a:ea typeface="Arial"/>
                        <a:cs typeface="Arial"/>
                        <a:sym typeface="Arial"/>
                      </a:endParaRPr>
                    </a:p>
                  </a:txBody>
                  <a:tcPr marT="76825" marB="0" marR="0" marL="0"/>
                </a:tc>
                <a:tc>
                  <a:txBody>
                    <a:bodyPr/>
                    <a:lstStyle/>
                    <a:p>
                      <a:pPr indent="0" lvl="0" marL="71120" marR="0" rtl="0" algn="l">
                        <a:lnSpc>
                          <a:spcPct val="100000"/>
                        </a:lnSpc>
                        <a:spcBef>
                          <a:spcPts val="0"/>
                        </a:spcBef>
                        <a:spcAft>
                          <a:spcPts val="0"/>
                        </a:spcAft>
                        <a:buNone/>
                      </a:pPr>
                      <a:r>
                        <a:rPr lang="en-US" sz="1450" u="none" cap="none" strike="noStrike">
                          <a:latin typeface="Arial"/>
                          <a:ea typeface="Arial"/>
                          <a:cs typeface="Arial"/>
                          <a:sym typeface="Arial"/>
                        </a:rPr>
                        <a:t>}</a:t>
                      </a:r>
                      <a:endParaRPr sz="1450" u="none" cap="none" strike="noStrike">
                        <a:latin typeface="Arial"/>
                        <a:ea typeface="Arial"/>
                        <a:cs typeface="Arial"/>
                        <a:sym typeface="Arial"/>
                      </a:endParaRPr>
                    </a:p>
                  </a:txBody>
                  <a:tcPr marT="76825"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100000">
                <a:tc>
                  <a:txBody>
                    <a:bodyPr/>
                    <a:lstStyle/>
                    <a:p>
                      <a:pPr indent="0" lvl="0" marL="61595" marR="0" rtl="0" algn="l">
                        <a:lnSpc>
                          <a:spcPct val="114137"/>
                        </a:lnSpc>
                        <a:spcBef>
                          <a:spcPts val="0"/>
                        </a:spcBef>
                        <a:spcAft>
                          <a:spcPts val="0"/>
                        </a:spcAft>
                        <a:buNone/>
                      </a:pPr>
                      <a:r>
                        <a:rPr lang="en-US" sz="1450" u="none" cap="none" strike="noStrike">
                          <a:latin typeface="Arial"/>
                          <a:ea typeface="Arial"/>
                          <a:cs typeface="Arial"/>
                          <a:sym typeface="Arial"/>
                        </a:rPr>
                        <a:t>7.	}</a:t>
                      </a:r>
                      <a:endParaRPr sz="1450" u="none" cap="none" strike="noStrike">
                        <a:latin typeface="Arial"/>
                        <a:ea typeface="Arial"/>
                        <a:cs typeface="Arial"/>
                        <a:sym typeface="Arial"/>
                      </a:endParaRPr>
                    </a:p>
                  </a:txBody>
                  <a:tcPr marT="76825"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sp>
        <p:nvSpPr>
          <p:cNvPr id="52" name="Google Shape;52;p2"/>
          <p:cNvSpPr txBox="1"/>
          <p:nvPr>
            <p:ph type="title"/>
          </p:nvPr>
        </p:nvSpPr>
        <p:spPr>
          <a:xfrm>
            <a:off x="2500298" y="343317"/>
            <a:ext cx="4139700" cy="459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900"/>
              <a:t>Whatis an API???????</a:t>
            </a:r>
            <a:endParaRPr sz="2900"/>
          </a:p>
        </p:txBody>
      </p:sp>
      <p:sp>
        <p:nvSpPr>
          <p:cNvPr id="53" name="Google Shape;53;p2"/>
          <p:cNvSpPr txBox="1"/>
          <p:nvPr/>
        </p:nvSpPr>
        <p:spPr>
          <a:xfrm>
            <a:off x="467607" y="864366"/>
            <a:ext cx="8277225" cy="3522979"/>
          </a:xfrm>
          <a:prstGeom prst="rect">
            <a:avLst/>
          </a:prstGeom>
          <a:noFill/>
          <a:ln>
            <a:noFill/>
          </a:ln>
        </p:spPr>
        <p:txBody>
          <a:bodyPr anchorCtr="0" anchor="t" bIns="0" lIns="0" spcFirstLastPara="1" rIns="0" wrap="square" tIns="12700">
            <a:spAutoFit/>
          </a:bodyPr>
          <a:lstStyle/>
          <a:p>
            <a:pPr indent="-374650" lvl="0" marL="386715" marR="19685" rtl="0" algn="l">
              <a:lnSpc>
                <a:spcPct val="150000"/>
              </a:lnSpc>
              <a:spcBef>
                <a:spcPts val="0"/>
              </a:spcBef>
              <a:spcAft>
                <a:spcPts val="0"/>
              </a:spcAft>
              <a:buClr>
                <a:schemeClr val="dk1"/>
              </a:buClr>
              <a:buSzPts val="1900"/>
              <a:buFont typeface="Arial"/>
              <a:buChar char="●"/>
            </a:pPr>
            <a:r>
              <a:rPr b="1" i="0" lang="en-US" sz="1900" u="none" cap="none" strike="noStrike">
                <a:solidFill>
                  <a:schemeClr val="dk1"/>
                </a:solidFill>
                <a:latin typeface="Arial"/>
                <a:ea typeface="Arial"/>
                <a:cs typeface="Arial"/>
                <a:sym typeface="Arial"/>
              </a:rPr>
              <a:t>Application Programme Interface </a:t>
            </a:r>
            <a:r>
              <a:rPr b="0" i="0" lang="en-US" sz="1900" u="none" cap="none" strike="noStrike">
                <a:solidFill>
                  <a:schemeClr val="dk1"/>
                </a:solidFill>
                <a:latin typeface="Arial"/>
                <a:ea typeface="Arial"/>
                <a:cs typeface="Arial"/>
                <a:sym typeface="Arial"/>
              </a:rPr>
              <a:t>(communicate the programmers to  various applications)</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40"/>
              </a:spcBef>
              <a:spcAft>
                <a:spcPts val="0"/>
              </a:spcAft>
              <a:buNone/>
            </a:pPr>
            <a:r>
              <a:t/>
            </a:r>
            <a:endParaRPr b="0" i="0" sz="2000" u="none" cap="none" strike="noStrike">
              <a:solidFill>
                <a:schemeClr val="dk1"/>
              </a:solidFill>
              <a:latin typeface="Arial"/>
              <a:ea typeface="Arial"/>
              <a:cs typeface="Arial"/>
              <a:sym typeface="Arial"/>
            </a:endParaRPr>
          </a:p>
          <a:p>
            <a:pPr indent="0" lvl="0" marL="386715" marR="0" rtl="0" algn="l">
              <a:lnSpc>
                <a:spcPct val="100000"/>
              </a:lnSpc>
              <a:spcBef>
                <a:spcPts val="0"/>
              </a:spcBef>
              <a:spcAft>
                <a:spcPts val="0"/>
              </a:spcAft>
              <a:buNone/>
            </a:pPr>
            <a:r>
              <a:rPr b="0" i="0" lang="en-US" sz="1900" u="none" cap="none" strike="noStrike">
                <a:solidFill>
                  <a:schemeClr val="dk1"/>
                </a:solidFill>
                <a:latin typeface="Arial"/>
                <a:ea typeface="Arial"/>
                <a:cs typeface="Arial"/>
                <a:sym typeface="Arial"/>
              </a:rPr>
              <a:t>Applications : games,social network apps any programming applications.</a:t>
            </a:r>
            <a:endParaRPr b="0" i="0" sz="1900" u="none" cap="none" strike="noStrike">
              <a:solidFill>
                <a:schemeClr val="dk1"/>
              </a:solidFill>
              <a:latin typeface="Arial"/>
              <a:ea typeface="Arial"/>
              <a:cs typeface="Arial"/>
              <a:sym typeface="Arial"/>
            </a:endParaRPr>
          </a:p>
          <a:p>
            <a:pPr indent="0" lvl="0" marL="386715" marR="5080" rtl="0" algn="l">
              <a:lnSpc>
                <a:spcPct val="150000"/>
              </a:lnSpc>
              <a:spcBef>
                <a:spcPts val="1200"/>
              </a:spcBef>
              <a:spcAft>
                <a:spcPts val="0"/>
              </a:spcAft>
              <a:buNone/>
            </a:pPr>
            <a:r>
              <a:rPr b="0" i="0" lang="en-US" sz="1900" u="none" cap="none" strike="noStrike">
                <a:solidFill>
                  <a:schemeClr val="dk1"/>
                </a:solidFill>
                <a:latin typeface="Arial"/>
                <a:ea typeface="Arial"/>
                <a:cs typeface="Arial"/>
                <a:sym typeface="Arial"/>
              </a:rPr>
              <a:t>Programme : Set of instructions that tell you a computer to do a specific  task.</a:t>
            </a:r>
            <a:endParaRPr b="0" i="0" sz="1900" u="none" cap="none" strike="noStrike">
              <a:solidFill>
                <a:schemeClr val="dk1"/>
              </a:solidFill>
              <a:latin typeface="Arial"/>
              <a:ea typeface="Arial"/>
              <a:cs typeface="Arial"/>
              <a:sym typeface="Arial"/>
            </a:endParaRPr>
          </a:p>
          <a:p>
            <a:pPr indent="0" lvl="0" marL="386715" marR="29210" rtl="0" algn="l">
              <a:lnSpc>
                <a:spcPct val="150000"/>
              </a:lnSpc>
              <a:spcBef>
                <a:spcPts val="1200"/>
              </a:spcBef>
              <a:spcAft>
                <a:spcPts val="0"/>
              </a:spcAft>
              <a:buNone/>
            </a:pPr>
            <a:r>
              <a:rPr b="0" i="0" lang="en-US" sz="1900" u="none" cap="none" strike="noStrike">
                <a:solidFill>
                  <a:schemeClr val="dk1"/>
                </a:solidFill>
                <a:latin typeface="Arial"/>
                <a:ea typeface="Arial"/>
                <a:cs typeface="Arial"/>
                <a:sym typeface="Arial"/>
              </a:rPr>
              <a:t>Interface : A point where two applications or you can see two programs  meet and interact with each other .</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sp>
        <p:nvSpPr>
          <p:cNvPr id="58" name="Google Shape;58;p3"/>
          <p:cNvSpPr txBox="1"/>
          <p:nvPr>
            <p:ph type="title"/>
          </p:nvPr>
        </p:nvSpPr>
        <p:spPr>
          <a:xfrm>
            <a:off x="252730" y="505460"/>
            <a:ext cx="5901690" cy="39941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What is an API????</a:t>
            </a:r>
            <a:endParaRPr/>
          </a:p>
        </p:txBody>
      </p:sp>
      <p:sp>
        <p:nvSpPr>
          <p:cNvPr id="59" name="Google Shape;59;p3"/>
          <p:cNvSpPr txBox="1"/>
          <p:nvPr/>
        </p:nvSpPr>
        <p:spPr>
          <a:xfrm>
            <a:off x="452236" y="1054812"/>
            <a:ext cx="8295005" cy="2793365"/>
          </a:xfrm>
          <a:prstGeom prst="rect">
            <a:avLst/>
          </a:prstGeom>
          <a:noFill/>
          <a:ln>
            <a:noFill/>
          </a:ln>
        </p:spPr>
        <p:txBody>
          <a:bodyPr anchorCtr="0" anchor="t" bIns="0" lIns="0" spcFirstLastPara="1" rIns="0" wrap="square" tIns="12700">
            <a:spAutoFit/>
          </a:bodyPr>
          <a:lstStyle/>
          <a:p>
            <a:pPr indent="-389890" lvl="0" marL="401955" marR="12700" rtl="0" algn="just">
              <a:lnSpc>
                <a:spcPct val="150000"/>
              </a:lnSpc>
              <a:spcBef>
                <a:spcPts val="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It is a set of subroutine ,definitions,protocols and tools for building  applications software.</a:t>
            </a:r>
            <a:endParaRPr b="0" i="0" sz="2100" u="none" cap="none" strike="noStrike">
              <a:solidFill>
                <a:schemeClr val="dk1"/>
              </a:solidFill>
              <a:latin typeface="Arial"/>
              <a:ea typeface="Arial"/>
              <a:cs typeface="Arial"/>
              <a:sym typeface="Arial"/>
            </a:endParaRPr>
          </a:p>
          <a:p>
            <a:pPr indent="-389890" lvl="0" marL="401955" marR="0" rtl="0" algn="just">
              <a:lnSpc>
                <a:spcPct val="100000"/>
              </a:lnSpc>
              <a:spcBef>
                <a:spcPts val="126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It helps in connecting various software components.</a:t>
            </a:r>
            <a:endParaRPr b="0" i="0" sz="2100" u="none" cap="none" strike="noStrike">
              <a:solidFill>
                <a:schemeClr val="dk1"/>
              </a:solidFill>
              <a:latin typeface="Arial"/>
              <a:ea typeface="Arial"/>
              <a:cs typeface="Arial"/>
              <a:sym typeface="Arial"/>
            </a:endParaRPr>
          </a:p>
          <a:p>
            <a:pPr indent="-389890" lvl="0" marL="401955" marR="5080" rtl="0" algn="just">
              <a:lnSpc>
                <a:spcPct val="156000"/>
              </a:lnSpc>
              <a:spcBef>
                <a:spcPts val="355"/>
              </a:spcBef>
              <a:spcAft>
                <a:spcPts val="0"/>
              </a:spcAft>
              <a:buClr>
                <a:schemeClr val="dk1"/>
              </a:buClr>
              <a:buSzPts val="2106"/>
              <a:buFont typeface="Arial"/>
              <a:buChar char="●"/>
            </a:pPr>
            <a:r>
              <a:rPr b="0" i="0" lang="en-US" sz="1800" u="none" cap="none" strike="noStrike">
                <a:solidFill>
                  <a:schemeClr val="dk1"/>
                </a:solidFill>
                <a:latin typeface="Arial"/>
                <a:ea typeface="Arial"/>
                <a:cs typeface="Arial"/>
                <a:sym typeface="Arial"/>
              </a:rPr>
              <a:t>API is a software intermediary that allows two applications to talk to each  other. Each time you use an app like Facebook, send an instant message, or  check the weather on your phone, you're using an API.</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type="ctrTitle"/>
          </p:nvPr>
        </p:nvSpPr>
        <p:spPr>
          <a:xfrm>
            <a:off x="533400" y="895350"/>
            <a:ext cx="7772400" cy="38417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  What Is a REST API?</a:t>
            </a:r>
            <a:endParaRPr/>
          </a:p>
        </p:txBody>
      </p:sp>
      <p:sp>
        <p:nvSpPr>
          <p:cNvPr id="65" name="Google Shape;65;p4"/>
          <p:cNvSpPr txBox="1"/>
          <p:nvPr>
            <p:ph idx="1" type="subTitle"/>
          </p:nvPr>
        </p:nvSpPr>
        <p:spPr>
          <a:xfrm>
            <a:off x="685800" y="1581150"/>
            <a:ext cx="7382510" cy="2077085"/>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en-US"/>
              <a:t>A REST API is a way for two computer systems to communicate over    HTTP in a similar way to web browsers and servers. </a:t>
            </a:r>
            <a:endParaRPr/>
          </a:p>
          <a:p>
            <a:pPr indent="0" lvl="0" marL="0" rtl="0" algn="l">
              <a:lnSpc>
                <a:spcPct val="150000"/>
              </a:lnSpc>
              <a:spcBef>
                <a:spcPts val="0"/>
              </a:spcBef>
              <a:spcAft>
                <a:spcPts val="0"/>
              </a:spcAft>
              <a:buNone/>
            </a:pPr>
            <a:r>
              <a:rPr lang="en-US"/>
              <a:t>Sharing data between two or more systems has always been a fundamental requirement of software development. </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 name="Shape 69"/>
        <p:cNvGrpSpPr/>
        <p:nvPr/>
      </p:nvGrpSpPr>
      <p:grpSpPr>
        <a:xfrm>
          <a:off x="0" y="0"/>
          <a:ext cx="0" cy="0"/>
          <a:chOff x="0" y="0"/>
          <a:chExt cx="0" cy="0"/>
        </a:xfrm>
      </p:grpSpPr>
      <p:sp>
        <p:nvSpPr>
          <p:cNvPr id="70" name="Google Shape;70;p5"/>
          <p:cNvSpPr txBox="1"/>
          <p:nvPr>
            <p:ph type="title"/>
          </p:nvPr>
        </p:nvSpPr>
        <p:spPr>
          <a:xfrm>
            <a:off x="422910" y="505460"/>
            <a:ext cx="5814060" cy="39941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What is Rest API????</a:t>
            </a:r>
            <a:endParaRPr/>
          </a:p>
        </p:txBody>
      </p:sp>
      <p:sp>
        <p:nvSpPr>
          <p:cNvPr id="71" name="Google Shape;71;p5"/>
          <p:cNvSpPr txBox="1"/>
          <p:nvPr>
            <p:ph idx="1" type="body"/>
          </p:nvPr>
        </p:nvSpPr>
        <p:spPr>
          <a:xfrm>
            <a:off x="423276" y="1079196"/>
            <a:ext cx="8297447" cy="1671320"/>
          </a:xfrm>
          <a:prstGeom prst="rect">
            <a:avLst/>
          </a:prstGeom>
          <a:noFill/>
          <a:ln>
            <a:noFill/>
          </a:ln>
        </p:spPr>
        <p:txBody>
          <a:bodyPr anchorCtr="0" anchor="t" bIns="0" lIns="0" spcFirstLastPara="1" rIns="0" wrap="square" tIns="149850">
            <a:spAutoFit/>
          </a:bodyPr>
          <a:lstStyle/>
          <a:p>
            <a:pPr indent="-367030" lvl="0" marL="430530" rtl="0" algn="l">
              <a:lnSpc>
                <a:spcPct val="100000"/>
              </a:lnSpc>
              <a:spcBef>
                <a:spcPts val="0"/>
              </a:spcBef>
              <a:spcAft>
                <a:spcPts val="0"/>
              </a:spcAft>
              <a:buClr>
                <a:schemeClr val="dk1"/>
              </a:buClr>
              <a:buSzPts val="1800"/>
              <a:buFont typeface="Arial"/>
              <a:buChar char="●"/>
            </a:pPr>
            <a:r>
              <a:rPr lang="en-US"/>
              <a:t>When web services use REST architecture ,they are called REST API.</a:t>
            </a:r>
            <a:endParaRPr/>
          </a:p>
          <a:p>
            <a:pPr indent="-367030" lvl="0" marL="430530" marR="5080" rtl="0" algn="l">
              <a:lnSpc>
                <a:spcPct val="150000"/>
              </a:lnSpc>
              <a:spcBef>
                <a:spcPts val="0"/>
              </a:spcBef>
              <a:spcAft>
                <a:spcPts val="0"/>
              </a:spcAft>
              <a:buClr>
                <a:schemeClr val="dk1"/>
              </a:buClr>
              <a:buSzPts val="1800"/>
              <a:buFont typeface="Arial"/>
              <a:buChar char="●"/>
            </a:pPr>
            <a:r>
              <a:rPr lang="en-US"/>
              <a:t>A REST API is a set of web addresses that respond with pure information,not  a formatted web page.</a:t>
            </a:r>
            <a:endParaRPr/>
          </a:p>
          <a:p>
            <a:pPr indent="-367030" lvl="0" marL="430530" rtl="0" algn="l">
              <a:lnSpc>
                <a:spcPct val="100000"/>
              </a:lnSpc>
              <a:spcBef>
                <a:spcPts val="1080"/>
              </a:spcBef>
              <a:spcAft>
                <a:spcPts val="0"/>
              </a:spcAft>
              <a:buClr>
                <a:schemeClr val="dk1"/>
              </a:buClr>
              <a:buSzPts val="1800"/>
              <a:buFont typeface="Arial"/>
              <a:buChar char="●"/>
            </a:pPr>
            <a:r>
              <a:rPr lang="en-US"/>
              <a:t>An API returns a JSON format data always,key-value pair.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descr="django-rest-API-applications" id="76" name="Google Shape;76;p6"/>
          <p:cNvPicPr preferRelativeResize="0"/>
          <p:nvPr>
            <p:ph idx="1" type="body"/>
          </p:nvPr>
        </p:nvPicPr>
        <p:blipFill rotWithShape="1">
          <a:blip r:embed="rId3">
            <a:alphaModFix/>
          </a:blip>
          <a:srcRect b="0" l="0" r="0" t="0"/>
          <a:stretch/>
        </p:blipFill>
        <p:spPr>
          <a:xfrm>
            <a:off x="2008505" y="1063625"/>
            <a:ext cx="5083800" cy="331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sp>
        <p:nvSpPr>
          <p:cNvPr id="81" name="Google Shape;81;p7"/>
          <p:cNvSpPr txBox="1"/>
          <p:nvPr>
            <p:ph type="title"/>
          </p:nvPr>
        </p:nvSpPr>
        <p:spPr>
          <a:xfrm>
            <a:off x="3023410" y="508295"/>
            <a:ext cx="3095625" cy="31813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1900">
                <a:solidFill>
                  <a:srgbClr val="333333"/>
                </a:solidFill>
                <a:latin typeface="Times New Roman"/>
                <a:ea typeface="Times New Roman"/>
                <a:cs typeface="Times New Roman"/>
                <a:sym typeface="Times New Roman"/>
              </a:rPr>
              <a:t>Django Rest Api Architecture</a:t>
            </a:r>
            <a:endParaRPr sz="1900">
              <a:latin typeface="Times New Roman"/>
              <a:ea typeface="Times New Roman"/>
              <a:cs typeface="Times New Roman"/>
              <a:sym typeface="Times New Roman"/>
            </a:endParaRPr>
          </a:p>
        </p:txBody>
      </p:sp>
      <p:sp>
        <p:nvSpPr>
          <p:cNvPr id="82" name="Google Shape;82;p7"/>
          <p:cNvSpPr/>
          <p:nvPr/>
        </p:nvSpPr>
        <p:spPr>
          <a:xfrm>
            <a:off x="958105" y="1081622"/>
            <a:ext cx="6615445" cy="33309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sp>
        <p:nvSpPr>
          <p:cNvPr id="87" name="Google Shape;87;p8"/>
          <p:cNvSpPr txBox="1"/>
          <p:nvPr>
            <p:ph type="title"/>
          </p:nvPr>
        </p:nvSpPr>
        <p:spPr>
          <a:xfrm>
            <a:off x="3016847" y="508254"/>
            <a:ext cx="3108325" cy="31940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1900">
                <a:solidFill>
                  <a:srgbClr val="333333"/>
                </a:solidFill>
                <a:latin typeface="Times New Roman"/>
                <a:ea typeface="Times New Roman"/>
                <a:cs typeface="Times New Roman"/>
                <a:sym typeface="Times New Roman"/>
              </a:rPr>
              <a:t>Django Rest Api Architecture</a:t>
            </a:r>
            <a:endParaRPr sz="1900">
              <a:latin typeface="Times New Roman"/>
              <a:ea typeface="Times New Roman"/>
              <a:cs typeface="Times New Roman"/>
              <a:sym typeface="Times New Roman"/>
            </a:endParaRPr>
          </a:p>
        </p:txBody>
      </p:sp>
      <p:sp>
        <p:nvSpPr>
          <p:cNvPr id="88" name="Google Shape;88;p8"/>
          <p:cNvSpPr txBox="1"/>
          <p:nvPr/>
        </p:nvSpPr>
        <p:spPr>
          <a:xfrm>
            <a:off x="547138" y="1083260"/>
            <a:ext cx="8210550" cy="2825750"/>
          </a:xfrm>
          <a:prstGeom prst="rect">
            <a:avLst/>
          </a:prstGeom>
          <a:noFill/>
          <a:ln>
            <a:noFill/>
          </a:ln>
        </p:spPr>
        <p:txBody>
          <a:bodyPr anchorCtr="0" anchor="t" bIns="0" lIns="0" spcFirstLastPara="1" rIns="0" wrap="square" tIns="146050">
            <a:spAutoFit/>
          </a:bodyPr>
          <a:lstStyle/>
          <a:p>
            <a:pPr indent="-363219" lvl="0" marL="375285" marR="0" rtl="0" algn="l">
              <a:lnSpc>
                <a:spcPct val="100000"/>
              </a:lnSpc>
              <a:spcBef>
                <a:spcPts val="0"/>
              </a:spcBef>
              <a:spcAft>
                <a:spcPts val="0"/>
              </a:spcAft>
              <a:buClr>
                <a:schemeClr val="dk1"/>
              </a:buClr>
              <a:buSzPts val="1750"/>
              <a:buFont typeface="Arial"/>
              <a:buChar char="●"/>
            </a:pPr>
            <a:r>
              <a:rPr lang="en-US" sz="1750">
                <a:solidFill>
                  <a:schemeClr val="dk1"/>
                </a:solidFill>
                <a:latin typeface="Verdana"/>
                <a:ea typeface="Verdana"/>
                <a:cs typeface="Verdana"/>
                <a:sym typeface="Verdana"/>
              </a:rPr>
              <a:t>HTTP requests will be matched by </a:t>
            </a:r>
            <a:r>
              <a:rPr b="1" lang="en-US" sz="1750">
                <a:solidFill>
                  <a:schemeClr val="dk1"/>
                </a:solidFill>
                <a:latin typeface="Verdana"/>
                <a:ea typeface="Verdana"/>
                <a:cs typeface="Verdana"/>
                <a:sym typeface="Verdana"/>
              </a:rPr>
              <a:t>Url Patterns </a:t>
            </a:r>
            <a:r>
              <a:rPr lang="en-US" sz="1750">
                <a:solidFill>
                  <a:schemeClr val="dk1"/>
                </a:solidFill>
                <a:latin typeface="Verdana"/>
                <a:ea typeface="Verdana"/>
                <a:cs typeface="Verdana"/>
                <a:sym typeface="Verdana"/>
              </a:rPr>
              <a:t>and passed to the</a:t>
            </a:r>
            <a:endParaRPr sz="1750">
              <a:solidFill>
                <a:schemeClr val="dk1"/>
              </a:solidFill>
              <a:latin typeface="Verdana"/>
              <a:ea typeface="Verdana"/>
              <a:cs typeface="Verdana"/>
              <a:sym typeface="Verdana"/>
            </a:endParaRPr>
          </a:p>
          <a:p>
            <a:pPr indent="0" lvl="0" marL="375285" marR="0" rtl="0" algn="l">
              <a:lnSpc>
                <a:spcPct val="100000"/>
              </a:lnSpc>
              <a:spcBef>
                <a:spcPts val="1050"/>
              </a:spcBef>
              <a:spcAft>
                <a:spcPts val="0"/>
              </a:spcAft>
              <a:buNone/>
            </a:pPr>
            <a:r>
              <a:rPr b="1" lang="en-US" sz="1750">
                <a:solidFill>
                  <a:schemeClr val="dk1"/>
                </a:solidFill>
                <a:latin typeface="Verdana"/>
                <a:ea typeface="Verdana"/>
                <a:cs typeface="Verdana"/>
                <a:sym typeface="Verdana"/>
              </a:rPr>
              <a:t>Views.</a:t>
            </a:r>
            <a:endParaRPr sz="1750">
              <a:solidFill>
                <a:schemeClr val="dk1"/>
              </a:solidFill>
              <a:latin typeface="Verdana"/>
              <a:ea typeface="Verdana"/>
              <a:cs typeface="Verdana"/>
              <a:sym typeface="Verdana"/>
            </a:endParaRPr>
          </a:p>
          <a:p>
            <a:pPr indent="-363219" lvl="0" marL="375285" marR="13334" rtl="0" algn="l">
              <a:lnSpc>
                <a:spcPct val="150000"/>
              </a:lnSpc>
              <a:spcBef>
                <a:spcPts val="0"/>
              </a:spcBef>
              <a:spcAft>
                <a:spcPts val="0"/>
              </a:spcAft>
              <a:buClr>
                <a:schemeClr val="dk1"/>
              </a:buClr>
              <a:buSzPts val="1750"/>
              <a:buFont typeface="Arial"/>
              <a:buChar char="●"/>
            </a:pPr>
            <a:r>
              <a:rPr b="1" lang="en-US" sz="1750">
                <a:solidFill>
                  <a:schemeClr val="dk1"/>
                </a:solidFill>
                <a:latin typeface="Verdana"/>
                <a:ea typeface="Verdana"/>
                <a:cs typeface="Verdana"/>
                <a:sym typeface="Verdana"/>
              </a:rPr>
              <a:t>Views	</a:t>
            </a:r>
            <a:r>
              <a:rPr lang="en-US" sz="1750">
                <a:solidFill>
                  <a:schemeClr val="dk1"/>
                </a:solidFill>
                <a:latin typeface="Verdana"/>
                <a:ea typeface="Verdana"/>
                <a:cs typeface="Verdana"/>
                <a:sym typeface="Verdana"/>
              </a:rPr>
              <a:t>processes	the	HTTP	requests	and	returns	HTTP	responses  (with the help of </a:t>
            </a:r>
            <a:r>
              <a:rPr b="1" lang="en-US" sz="1750">
                <a:solidFill>
                  <a:schemeClr val="dk1"/>
                </a:solidFill>
                <a:latin typeface="Verdana"/>
                <a:ea typeface="Verdana"/>
                <a:cs typeface="Verdana"/>
                <a:sym typeface="Verdana"/>
              </a:rPr>
              <a:t>Serializer</a:t>
            </a:r>
            <a:r>
              <a:rPr lang="en-US" sz="1750">
                <a:solidFill>
                  <a:schemeClr val="dk1"/>
                </a:solidFill>
                <a:latin typeface="Verdana"/>
                <a:ea typeface="Verdana"/>
                <a:cs typeface="Verdana"/>
                <a:sym typeface="Verdana"/>
              </a:rPr>
              <a:t>).</a:t>
            </a:r>
            <a:endParaRPr sz="1750">
              <a:solidFill>
                <a:schemeClr val="dk1"/>
              </a:solidFill>
              <a:latin typeface="Verdana"/>
              <a:ea typeface="Verdana"/>
              <a:cs typeface="Verdana"/>
              <a:sym typeface="Verdana"/>
            </a:endParaRPr>
          </a:p>
          <a:p>
            <a:pPr indent="-363219" lvl="0" marL="375285" marR="0" rtl="0" algn="l">
              <a:lnSpc>
                <a:spcPct val="100000"/>
              </a:lnSpc>
              <a:spcBef>
                <a:spcPts val="1050"/>
              </a:spcBef>
              <a:spcAft>
                <a:spcPts val="0"/>
              </a:spcAft>
              <a:buClr>
                <a:schemeClr val="dk1"/>
              </a:buClr>
              <a:buSzPts val="1750"/>
              <a:buFont typeface="Arial"/>
              <a:buChar char="●"/>
            </a:pPr>
            <a:r>
              <a:rPr b="1" lang="en-US" sz="1750">
                <a:solidFill>
                  <a:schemeClr val="dk1"/>
                </a:solidFill>
                <a:latin typeface="Verdana"/>
                <a:ea typeface="Verdana"/>
                <a:cs typeface="Verdana"/>
                <a:sym typeface="Verdana"/>
              </a:rPr>
              <a:t>Serializer </a:t>
            </a:r>
            <a:r>
              <a:rPr lang="en-US" sz="1750">
                <a:solidFill>
                  <a:schemeClr val="dk1"/>
                </a:solidFill>
                <a:latin typeface="Verdana"/>
                <a:ea typeface="Verdana"/>
                <a:cs typeface="Verdana"/>
                <a:sym typeface="Verdana"/>
              </a:rPr>
              <a:t>serializes/deserializes data model objects.</a:t>
            </a:r>
            <a:endParaRPr sz="1750">
              <a:solidFill>
                <a:schemeClr val="dk1"/>
              </a:solidFill>
              <a:latin typeface="Verdana"/>
              <a:ea typeface="Verdana"/>
              <a:cs typeface="Verdana"/>
              <a:sym typeface="Verdana"/>
            </a:endParaRPr>
          </a:p>
          <a:p>
            <a:pPr indent="-363219" lvl="0" marL="375285" marR="14605" rtl="0" algn="l">
              <a:lnSpc>
                <a:spcPct val="150000"/>
              </a:lnSpc>
              <a:spcBef>
                <a:spcPts val="0"/>
              </a:spcBef>
              <a:spcAft>
                <a:spcPts val="0"/>
              </a:spcAft>
              <a:buClr>
                <a:schemeClr val="dk1"/>
              </a:buClr>
              <a:buSzPts val="1750"/>
              <a:buFont typeface="Arial"/>
              <a:buChar char="●"/>
            </a:pPr>
            <a:r>
              <a:rPr b="1" lang="en-US" sz="1750">
                <a:solidFill>
                  <a:schemeClr val="dk1"/>
                </a:solidFill>
                <a:latin typeface="Verdana"/>
                <a:ea typeface="Verdana"/>
                <a:cs typeface="Verdana"/>
                <a:sym typeface="Verdana"/>
              </a:rPr>
              <a:t>Models </a:t>
            </a:r>
            <a:r>
              <a:rPr lang="en-US" sz="1750">
                <a:solidFill>
                  <a:schemeClr val="dk1"/>
                </a:solidFill>
                <a:latin typeface="Verdana"/>
                <a:ea typeface="Verdana"/>
                <a:cs typeface="Verdana"/>
                <a:sym typeface="Verdana"/>
              </a:rPr>
              <a:t>contains essential fields and behaviors for CRUD Operations  with Database.</a:t>
            </a:r>
            <a:endParaRPr sz="175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txBox="1"/>
          <p:nvPr>
            <p:ph type="title"/>
          </p:nvPr>
        </p:nvSpPr>
        <p:spPr>
          <a:xfrm>
            <a:off x="384724" y="505247"/>
            <a:ext cx="2512695"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Rest Framework</a:t>
            </a:r>
            <a:endParaRPr/>
          </a:p>
        </p:txBody>
      </p:sp>
      <p:sp>
        <p:nvSpPr>
          <p:cNvPr id="94" name="Google Shape;94;p9"/>
          <p:cNvSpPr txBox="1"/>
          <p:nvPr/>
        </p:nvSpPr>
        <p:spPr>
          <a:xfrm>
            <a:off x="475248" y="1216356"/>
            <a:ext cx="7673975" cy="3213735"/>
          </a:xfrm>
          <a:prstGeom prst="rect">
            <a:avLst/>
          </a:prstGeom>
          <a:noFill/>
          <a:ln>
            <a:noFill/>
          </a:ln>
        </p:spPr>
        <p:txBody>
          <a:bodyPr anchorCtr="0" anchor="t" bIns="0" lIns="0" spcFirstLastPara="1" rIns="0" wrap="square" tIns="10150">
            <a:spAutoFit/>
          </a:bodyPr>
          <a:lstStyle/>
          <a:p>
            <a:pPr indent="-367030" lvl="0" marL="379095" marR="5080" rtl="0" algn="l">
              <a:lnSpc>
                <a:spcPct val="126111"/>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It describes an architecture which stands for representational state  transfer.</a:t>
            </a:r>
            <a:endParaRPr sz="1800">
              <a:solidFill>
                <a:schemeClr val="dk1"/>
              </a:solidFill>
              <a:latin typeface="Arial"/>
              <a:ea typeface="Arial"/>
              <a:cs typeface="Arial"/>
              <a:sym typeface="Arial"/>
            </a:endParaRPr>
          </a:p>
          <a:p>
            <a:pPr indent="-367030" lvl="0" marL="379095" marR="0" rtl="0" algn="l">
              <a:lnSpc>
                <a:spcPct val="100000"/>
              </a:lnSpc>
              <a:spcBef>
                <a:spcPts val="15"/>
              </a:spcBef>
              <a:spcAft>
                <a:spcPts val="0"/>
              </a:spcAft>
              <a:buClr>
                <a:schemeClr val="dk1"/>
              </a:buClr>
              <a:buSzPts val="1800"/>
              <a:buFont typeface="Arial"/>
              <a:buChar char="●"/>
            </a:pPr>
            <a:r>
              <a:rPr b="1" lang="en-US" sz="1800">
                <a:solidFill>
                  <a:schemeClr val="dk1"/>
                </a:solidFill>
                <a:latin typeface="Arial"/>
                <a:ea typeface="Arial"/>
                <a:cs typeface="Arial"/>
                <a:sym typeface="Arial"/>
              </a:rPr>
              <a:t>It used for web based architecture for data communication.</a:t>
            </a:r>
            <a:endParaRPr sz="1800">
              <a:solidFill>
                <a:schemeClr val="dk1"/>
              </a:solidFill>
              <a:latin typeface="Arial"/>
              <a:ea typeface="Arial"/>
              <a:cs typeface="Arial"/>
              <a:sym typeface="Arial"/>
            </a:endParaRPr>
          </a:p>
          <a:p>
            <a:pPr indent="-367030" lvl="0" marL="379095" marR="0" rtl="0" algn="l">
              <a:lnSpc>
                <a:spcPct val="100000"/>
              </a:lnSpc>
              <a:spcBef>
                <a:spcPts val="105"/>
              </a:spcBef>
              <a:spcAft>
                <a:spcPts val="0"/>
              </a:spcAft>
              <a:buClr>
                <a:schemeClr val="dk1"/>
              </a:buClr>
              <a:buSzPts val="1800"/>
              <a:buFont typeface="Arial"/>
              <a:buChar char="●"/>
            </a:pPr>
            <a:r>
              <a:rPr b="1" lang="en-US" sz="1800">
                <a:solidFill>
                  <a:schemeClr val="dk1"/>
                </a:solidFill>
                <a:latin typeface="Arial"/>
                <a:ea typeface="Arial"/>
                <a:cs typeface="Arial"/>
                <a:sym typeface="Arial"/>
              </a:rPr>
              <a:t>It uses HTTP to make calls between machines.</a:t>
            </a:r>
            <a:endParaRPr sz="1800">
              <a:solidFill>
                <a:schemeClr val="dk1"/>
              </a:solidFill>
              <a:latin typeface="Arial"/>
              <a:ea typeface="Arial"/>
              <a:cs typeface="Arial"/>
              <a:sym typeface="Arial"/>
            </a:endParaRPr>
          </a:p>
          <a:p>
            <a:pPr indent="-367030" lvl="0" marL="379095" marR="0" rtl="0" algn="l">
              <a:lnSpc>
                <a:spcPct val="100000"/>
              </a:lnSpc>
              <a:spcBef>
                <a:spcPts val="110"/>
              </a:spcBef>
              <a:spcAft>
                <a:spcPts val="0"/>
              </a:spcAft>
              <a:buClr>
                <a:schemeClr val="dk1"/>
              </a:buClr>
              <a:buSzPts val="1800"/>
              <a:buFont typeface="Arial"/>
              <a:buChar char="●"/>
            </a:pPr>
            <a:r>
              <a:rPr b="1" lang="en-US" sz="1800">
                <a:solidFill>
                  <a:schemeClr val="dk1"/>
                </a:solidFill>
                <a:latin typeface="Arial"/>
                <a:ea typeface="Arial"/>
                <a:cs typeface="Arial"/>
                <a:sym typeface="Arial"/>
              </a:rPr>
              <a:t>HTTP Methods :</a:t>
            </a:r>
            <a:endParaRPr sz="1800">
              <a:solidFill>
                <a:schemeClr val="dk1"/>
              </a:solidFill>
              <a:latin typeface="Arial"/>
              <a:ea typeface="Arial"/>
              <a:cs typeface="Arial"/>
              <a:sym typeface="Arial"/>
            </a:endParaRPr>
          </a:p>
          <a:p>
            <a:pPr indent="0" lvl="0" marL="836295" marR="0" rtl="0" algn="l">
              <a:lnSpc>
                <a:spcPct val="100000"/>
              </a:lnSpc>
              <a:spcBef>
                <a:spcPts val="1310"/>
              </a:spcBef>
              <a:spcAft>
                <a:spcPts val="0"/>
              </a:spcAft>
              <a:buNone/>
            </a:pPr>
            <a:r>
              <a:rPr b="1" lang="en-US" sz="1800">
                <a:solidFill>
                  <a:schemeClr val="dk1"/>
                </a:solidFill>
                <a:latin typeface="Arial"/>
                <a:ea typeface="Arial"/>
                <a:cs typeface="Arial"/>
                <a:sym typeface="Arial"/>
              </a:rPr>
              <a:t>Get : Retrive a Resource</a:t>
            </a:r>
            <a:endParaRPr sz="1800">
              <a:solidFill>
                <a:schemeClr val="dk1"/>
              </a:solidFill>
              <a:latin typeface="Arial"/>
              <a:ea typeface="Arial"/>
              <a:cs typeface="Arial"/>
              <a:sym typeface="Arial"/>
            </a:endParaRPr>
          </a:p>
          <a:p>
            <a:pPr indent="0" lvl="0" marL="836295" marR="3288665" rtl="0" algn="l">
              <a:lnSpc>
                <a:spcPct val="161000"/>
              </a:lnSpc>
              <a:spcBef>
                <a:spcPts val="0"/>
              </a:spcBef>
              <a:spcAft>
                <a:spcPts val="0"/>
              </a:spcAft>
              <a:buNone/>
            </a:pPr>
            <a:r>
              <a:rPr b="1" lang="en-US" sz="1800">
                <a:solidFill>
                  <a:schemeClr val="dk1"/>
                </a:solidFill>
                <a:latin typeface="Arial"/>
                <a:ea typeface="Arial"/>
                <a:cs typeface="Arial"/>
                <a:sym typeface="Arial"/>
              </a:rPr>
              <a:t>Put : Change/Update a Resource  Post : Create Resource</a:t>
            </a:r>
            <a:endParaRPr sz="1800">
              <a:solidFill>
                <a:schemeClr val="dk1"/>
              </a:solidFill>
              <a:latin typeface="Arial"/>
              <a:ea typeface="Arial"/>
              <a:cs typeface="Arial"/>
              <a:sym typeface="Arial"/>
            </a:endParaRPr>
          </a:p>
          <a:p>
            <a:pPr indent="0" lvl="0" marL="836295" marR="0" rtl="0" algn="l">
              <a:lnSpc>
                <a:spcPct val="100000"/>
              </a:lnSpc>
              <a:spcBef>
                <a:spcPts val="1305"/>
              </a:spcBef>
              <a:spcAft>
                <a:spcPts val="0"/>
              </a:spcAft>
              <a:buNone/>
            </a:pPr>
            <a:r>
              <a:rPr b="1" lang="en-US" sz="1800">
                <a:solidFill>
                  <a:schemeClr val="dk1"/>
                </a:solidFill>
                <a:latin typeface="Arial"/>
                <a:ea typeface="Arial"/>
                <a:cs typeface="Arial"/>
                <a:sym typeface="Arial"/>
              </a:rPr>
              <a:t>Delete : Deletes a Resource</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2021-04-12T16:39:00Z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2021-04-12T11:00:00Z</vt:filetime>
  </property>
  <property fmtid="{D5CDD505-2E9C-101B-9397-08002B2CF9AE}" pid="4" name="KSOProductBuildVer">
    <vt:lpwstr>1033-11.2.0.10132</vt:lpwstr>
  </property>
</Properties>
</file>