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9"/>
  </p:notesMasterIdLst>
  <p:sldIdLst>
    <p:sldId id="265" r:id="rId2"/>
    <p:sldId id="323" r:id="rId3"/>
    <p:sldId id="324" r:id="rId4"/>
    <p:sldId id="391" r:id="rId5"/>
    <p:sldId id="393" r:id="rId6"/>
    <p:sldId id="342" r:id="rId7"/>
    <p:sldId id="394" r:id="rId8"/>
    <p:sldId id="363" r:id="rId9"/>
    <p:sldId id="395" r:id="rId10"/>
    <p:sldId id="392" r:id="rId11"/>
    <p:sldId id="333" r:id="rId12"/>
    <p:sldId id="387" r:id="rId13"/>
    <p:sldId id="396" r:id="rId14"/>
    <p:sldId id="389" r:id="rId15"/>
    <p:sldId id="388" r:id="rId16"/>
    <p:sldId id="398" r:id="rId17"/>
    <p:sldId id="3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249" autoAdjust="0"/>
  </p:normalViewPr>
  <p:slideViewPr>
    <p:cSldViewPr snapToGrid="0">
      <p:cViewPr varScale="1">
        <p:scale>
          <a:sx n="77" d="100"/>
          <a:sy n="77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71057-29FD-4B43-8993-F8B31AB7846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08A98A-E135-4D45-86C1-5A91D23272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Explain K-Nearest Neighbours (K-NN) </a:t>
          </a:r>
          <a:endParaRPr lang="en-US" b="1" dirty="0"/>
        </a:p>
      </dgm:t>
    </dgm:pt>
    <dgm:pt modelId="{CC2A2413-6775-4FA5-B251-C086F7FE7DA5}" type="parTrans" cxnId="{3320F37C-6193-4075-B42F-DE327BAF4FD9}">
      <dgm:prSet/>
      <dgm:spPr/>
      <dgm:t>
        <a:bodyPr/>
        <a:lstStyle/>
        <a:p>
          <a:endParaRPr lang="en-US"/>
        </a:p>
      </dgm:t>
    </dgm:pt>
    <dgm:pt modelId="{D063F596-C249-4567-9F89-89DFF21B7CC9}" type="sibTrans" cxnId="{3320F37C-6193-4075-B42F-DE327BAF4F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0B195F-D9F1-46D2-AD72-4499D0368DD7}">
      <dgm:prSet/>
      <dgm:spPr/>
      <dgm:t>
        <a:bodyPr/>
        <a:lstStyle/>
        <a:p>
          <a:r>
            <a:rPr lang="en-GB" b="1" i="0" u="none" strike="noStrike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Implement K-NN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D5E947-AA3E-40DD-B870-910B804F1ACA}" type="parTrans" cxnId="{EB434F8C-71B0-40FF-B77E-A736301C72A8}">
      <dgm:prSet/>
      <dgm:spPr/>
      <dgm:t>
        <a:bodyPr/>
        <a:lstStyle/>
        <a:p>
          <a:endParaRPr lang="en-GB"/>
        </a:p>
      </dgm:t>
    </dgm:pt>
    <dgm:pt modelId="{48A3E534-F767-40A4-96D7-8863768232FC}" type="sibTrans" cxnId="{EB434F8C-71B0-40FF-B77E-A736301C72A8}">
      <dgm:prSet/>
      <dgm:spPr/>
      <dgm:t>
        <a:bodyPr/>
        <a:lstStyle/>
        <a:p>
          <a:endParaRPr lang="en-GB"/>
        </a:p>
      </dgm:t>
    </dgm:pt>
    <dgm:pt modelId="{74D78126-5E9A-4890-B36D-448FAE520D56}" type="pres">
      <dgm:prSet presAssocID="{95071057-29FD-4B43-8993-F8B31AB78460}" presName="Name0" presStyleCnt="0">
        <dgm:presLayoutVars>
          <dgm:chMax val="7"/>
          <dgm:chPref val="7"/>
          <dgm:dir/>
        </dgm:presLayoutVars>
      </dgm:prSet>
      <dgm:spPr/>
    </dgm:pt>
    <dgm:pt modelId="{30762A28-D36E-49BE-89C7-ECD03F39467A}" type="pres">
      <dgm:prSet presAssocID="{95071057-29FD-4B43-8993-F8B31AB78460}" presName="Name1" presStyleCnt="0"/>
      <dgm:spPr/>
    </dgm:pt>
    <dgm:pt modelId="{0FAC0768-8D98-461E-9071-9D3C2FCF9EC0}" type="pres">
      <dgm:prSet presAssocID="{95071057-29FD-4B43-8993-F8B31AB78460}" presName="cycle" presStyleCnt="0"/>
      <dgm:spPr/>
    </dgm:pt>
    <dgm:pt modelId="{35B5409E-FB0B-4FC4-8BB4-7FEE27D3191B}" type="pres">
      <dgm:prSet presAssocID="{95071057-29FD-4B43-8993-F8B31AB78460}" presName="srcNode" presStyleLbl="node1" presStyleIdx="0" presStyleCnt="2"/>
      <dgm:spPr/>
    </dgm:pt>
    <dgm:pt modelId="{173C6D26-6E8F-4B6F-B7B0-7F36A03F2229}" type="pres">
      <dgm:prSet presAssocID="{95071057-29FD-4B43-8993-F8B31AB78460}" presName="conn" presStyleLbl="parChTrans1D2" presStyleIdx="0" presStyleCnt="1"/>
      <dgm:spPr/>
    </dgm:pt>
    <dgm:pt modelId="{9A53C554-4707-4305-93C7-7BF2356BE737}" type="pres">
      <dgm:prSet presAssocID="{95071057-29FD-4B43-8993-F8B31AB78460}" presName="extraNode" presStyleLbl="node1" presStyleIdx="0" presStyleCnt="2"/>
      <dgm:spPr/>
    </dgm:pt>
    <dgm:pt modelId="{D4523F3F-55CC-4577-86B6-4868FC684406}" type="pres">
      <dgm:prSet presAssocID="{95071057-29FD-4B43-8993-F8B31AB78460}" presName="dstNode" presStyleLbl="node1" presStyleIdx="0" presStyleCnt="2"/>
      <dgm:spPr/>
    </dgm:pt>
    <dgm:pt modelId="{BDACCA37-98F5-4C14-91E5-39B4B256F11D}" type="pres">
      <dgm:prSet presAssocID="{3E08A98A-E135-4D45-86C1-5A91D232729B}" presName="text_1" presStyleLbl="node1" presStyleIdx="0" presStyleCnt="2">
        <dgm:presLayoutVars>
          <dgm:bulletEnabled val="1"/>
        </dgm:presLayoutVars>
      </dgm:prSet>
      <dgm:spPr/>
    </dgm:pt>
    <dgm:pt modelId="{92A69B6D-376E-4147-9262-C711326CD329}" type="pres">
      <dgm:prSet presAssocID="{3E08A98A-E135-4D45-86C1-5A91D232729B}" presName="accent_1" presStyleCnt="0"/>
      <dgm:spPr/>
    </dgm:pt>
    <dgm:pt modelId="{F13FD775-EDD6-4B1C-9DE1-B338363A90F3}" type="pres">
      <dgm:prSet presAssocID="{3E08A98A-E135-4D45-86C1-5A91D232729B}" presName="accentRepeatNode" presStyleLbl="solidFgAcc1" presStyleIdx="0" presStyleCnt="2"/>
      <dgm:spPr/>
    </dgm:pt>
    <dgm:pt modelId="{C425A809-F357-4DDC-9088-7ACF2158535D}" type="pres">
      <dgm:prSet presAssocID="{DD0B195F-D9F1-46D2-AD72-4499D0368DD7}" presName="text_2" presStyleLbl="node1" presStyleIdx="1" presStyleCnt="2">
        <dgm:presLayoutVars>
          <dgm:bulletEnabled val="1"/>
        </dgm:presLayoutVars>
      </dgm:prSet>
      <dgm:spPr/>
    </dgm:pt>
    <dgm:pt modelId="{4E9413E6-A88A-46CD-8127-C758E71DC7EC}" type="pres">
      <dgm:prSet presAssocID="{DD0B195F-D9F1-46D2-AD72-4499D0368DD7}" presName="accent_2" presStyleCnt="0"/>
      <dgm:spPr/>
    </dgm:pt>
    <dgm:pt modelId="{291FFAE9-7CBE-4013-BF84-30116C8EFE78}" type="pres">
      <dgm:prSet presAssocID="{DD0B195F-D9F1-46D2-AD72-4499D0368DD7}" presName="accentRepeatNode" presStyleLbl="solidFgAcc1" presStyleIdx="1" presStyleCnt="2"/>
      <dgm:spPr/>
    </dgm:pt>
  </dgm:ptLst>
  <dgm:cxnLst>
    <dgm:cxn modelId="{97302A20-63F2-4265-A08B-F12B75F22C97}" type="presOf" srcId="{3E08A98A-E135-4D45-86C1-5A91D232729B}" destId="{BDACCA37-98F5-4C14-91E5-39B4B256F11D}" srcOrd="0" destOrd="0" presId="urn:microsoft.com/office/officeart/2008/layout/VerticalCurvedList"/>
    <dgm:cxn modelId="{3320F37C-6193-4075-B42F-DE327BAF4FD9}" srcId="{95071057-29FD-4B43-8993-F8B31AB78460}" destId="{3E08A98A-E135-4D45-86C1-5A91D232729B}" srcOrd="0" destOrd="0" parTransId="{CC2A2413-6775-4FA5-B251-C086F7FE7DA5}" sibTransId="{D063F596-C249-4567-9F89-89DFF21B7CC9}"/>
    <dgm:cxn modelId="{EB434F8C-71B0-40FF-B77E-A736301C72A8}" srcId="{95071057-29FD-4B43-8993-F8B31AB78460}" destId="{DD0B195F-D9F1-46D2-AD72-4499D0368DD7}" srcOrd="1" destOrd="0" parTransId="{A8D5E947-AA3E-40DD-B870-910B804F1ACA}" sibTransId="{48A3E534-F767-40A4-96D7-8863768232FC}"/>
    <dgm:cxn modelId="{A103738C-F46A-4F11-B471-3D6A3D244476}" type="presOf" srcId="{95071057-29FD-4B43-8993-F8B31AB78460}" destId="{74D78126-5E9A-4890-B36D-448FAE520D56}" srcOrd="0" destOrd="0" presId="urn:microsoft.com/office/officeart/2008/layout/VerticalCurvedList"/>
    <dgm:cxn modelId="{99CF4FA8-74E9-448A-BAC4-97D5EF8FD3FF}" type="presOf" srcId="{D063F596-C249-4567-9F89-89DFF21B7CC9}" destId="{173C6D26-6E8F-4B6F-B7B0-7F36A03F2229}" srcOrd="0" destOrd="0" presId="urn:microsoft.com/office/officeart/2008/layout/VerticalCurvedList"/>
    <dgm:cxn modelId="{844200EA-B83A-4E61-B7E8-B57377CC74F4}" type="presOf" srcId="{DD0B195F-D9F1-46D2-AD72-4499D0368DD7}" destId="{C425A809-F357-4DDC-9088-7ACF2158535D}" srcOrd="0" destOrd="0" presId="urn:microsoft.com/office/officeart/2008/layout/VerticalCurvedList"/>
    <dgm:cxn modelId="{1261E060-3BE2-4248-875B-D00551CD6909}" type="presParOf" srcId="{74D78126-5E9A-4890-B36D-448FAE520D56}" destId="{30762A28-D36E-49BE-89C7-ECD03F39467A}" srcOrd="0" destOrd="0" presId="urn:microsoft.com/office/officeart/2008/layout/VerticalCurvedList"/>
    <dgm:cxn modelId="{316049A1-B1C1-49BF-A0D8-42D190D18FF1}" type="presParOf" srcId="{30762A28-D36E-49BE-89C7-ECD03F39467A}" destId="{0FAC0768-8D98-461E-9071-9D3C2FCF9EC0}" srcOrd="0" destOrd="0" presId="urn:microsoft.com/office/officeart/2008/layout/VerticalCurvedList"/>
    <dgm:cxn modelId="{1F067BC5-CFF4-4479-B312-731C870730EB}" type="presParOf" srcId="{0FAC0768-8D98-461E-9071-9D3C2FCF9EC0}" destId="{35B5409E-FB0B-4FC4-8BB4-7FEE27D3191B}" srcOrd="0" destOrd="0" presId="urn:microsoft.com/office/officeart/2008/layout/VerticalCurvedList"/>
    <dgm:cxn modelId="{A53B37A2-0140-4D1E-A558-27582EFBBD96}" type="presParOf" srcId="{0FAC0768-8D98-461E-9071-9D3C2FCF9EC0}" destId="{173C6D26-6E8F-4B6F-B7B0-7F36A03F2229}" srcOrd="1" destOrd="0" presId="urn:microsoft.com/office/officeart/2008/layout/VerticalCurvedList"/>
    <dgm:cxn modelId="{0F55622C-227B-4C43-BD89-D65AFDAF5134}" type="presParOf" srcId="{0FAC0768-8D98-461E-9071-9D3C2FCF9EC0}" destId="{9A53C554-4707-4305-93C7-7BF2356BE737}" srcOrd="2" destOrd="0" presId="urn:microsoft.com/office/officeart/2008/layout/VerticalCurvedList"/>
    <dgm:cxn modelId="{A2F9C12C-C0A7-492D-9F80-ABC161B330D3}" type="presParOf" srcId="{0FAC0768-8D98-461E-9071-9D3C2FCF9EC0}" destId="{D4523F3F-55CC-4577-86B6-4868FC684406}" srcOrd="3" destOrd="0" presId="urn:microsoft.com/office/officeart/2008/layout/VerticalCurvedList"/>
    <dgm:cxn modelId="{15DA762D-A40B-409C-92AA-ED3F8DBAF970}" type="presParOf" srcId="{30762A28-D36E-49BE-89C7-ECD03F39467A}" destId="{BDACCA37-98F5-4C14-91E5-39B4B256F11D}" srcOrd="1" destOrd="0" presId="urn:microsoft.com/office/officeart/2008/layout/VerticalCurvedList"/>
    <dgm:cxn modelId="{E848C089-0F2F-462D-9E31-20975F0D1DB9}" type="presParOf" srcId="{30762A28-D36E-49BE-89C7-ECD03F39467A}" destId="{92A69B6D-376E-4147-9262-C711326CD329}" srcOrd="2" destOrd="0" presId="urn:microsoft.com/office/officeart/2008/layout/VerticalCurvedList"/>
    <dgm:cxn modelId="{61BB33F6-001E-43DE-ACDC-B1BEB325ED27}" type="presParOf" srcId="{92A69B6D-376E-4147-9262-C711326CD329}" destId="{F13FD775-EDD6-4B1C-9DE1-B338363A90F3}" srcOrd="0" destOrd="0" presId="urn:microsoft.com/office/officeart/2008/layout/VerticalCurvedList"/>
    <dgm:cxn modelId="{0DAEEFB4-E5F5-46CB-8C47-33375B89F1B7}" type="presParOf" srcId="{30762A28-D36E-49BE-89C7-ECD03F39467A}" destId="{C425A809-F357-4DDC-9088-7ACF2158535D}" srcOrd="3" destOrd="0" presId="urn:microsoft.com/office/officeart/2008/layout/VerticalCurvedList"/>
    <dgm:cxn modelId="{BA5D4E38-50C3-4F38-B637-BFEB3DC36AB6}" type="presParOf" srcId="{30762A28-D36E-49BE-89C7-ECD03F39467A}" destId="{4E9413E6-A88A-46CD-8127-C758E71DC7EC}" srcOrd="4" destOrd="0" presId="urn:microsoft.com/office/officeart/2008/layout/VerticalCurvedList"/>
    <dgm:cxn modelId="{1E529B82-5C42-472E-A452-A134BC51B363}" type="presParOf" srcId="{4E9413E6-A88A-46CD-8127-C758E71DC7EC}" destId="{291FFAE9-7CBE-4013-BF84-30116C8EFE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6D26-6E8F-4B6F-B7B0-7F36A03F2229}">
      <dsp:nvSpPr>
        <dsp:cNvPr id="0" name=""/>
        <dsp:cNvSpPr/>
      </dsp:nvSpPr>
      <dsp:spPr>
        <a:xfrm>
          <a:off x="-3881909" y="-600262"/>
          <a:ext cx="4659030" cy="4659030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CCA37-98F5-4C14-91E5-39B4B256F11D}">
      <dsp:nvSpPr>
        <dsp:cNvPr id="0" name=""/>
        <dsp:cNvSpPr/>
      </dsp:nvSpPr>
      <dsp:spPr>
        <a:xfrm>
          <a:off x="635759" y="494082"/>
          <a:ext cx="10610737" cy="9880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245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Explain K-Nearest Neighbours (K-NN) </a:t>
          </a:r>
          <a:endParaRPr lang="en-US" sz="4600" b="1" kern="1200" dirty="0"/>
        </a:p>
      </dsp:txBody>
      <dsp:txXfrm>
        <a:off x="635759" y="494082"/>
        <a:ext cx="10610737" cy="988025"/>
      </dsp:txXfrm>
    </dsp:sp>
    <dsp:sp modelId="{F13FD775-EDD6-4B1C-9DE1-B338363A90F3}">
      <dsp:nvSpPr>
        <dsp:cNvPr id="0" name=""/>
        <dsp:cNvSpPr/>
      </dsp:nvSpPr>
      <dsp:spPr>
        <a:xfrm>
          <a:off x="18243" y="370578"/>
          <a:ext cx="1235032" cy="12350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09-F357-4DDC-9088-7ACF2158535D}">
      <dsp:nvSpPr>
        <dsp:cNvPr id="0" name=""/>
        <dsp:cNvSpPr/>
      </dsp:nvSpPr>
      <dsp:spPr>
        <a:xfrm>
          <a:off x="635759" y="1976397"/>
          <a:ext cx="10610737" cy="9880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245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1" i="0" u="none" strike="noStrike" kern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Implement K-NN</a:t>
          </a:r>
          <a:endParaRPr lang="en-US" sz="46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5759" y="1976397"/>
        <a:ext cx="10610737" cy="988025"/>
      </dsp:txXfrm>
    </dsp:sp>
    <dsp:sp modelId="{291FFAE9-7CBE-4013-BF84-30116C8EFE78}">
      <dsp:nvSpPr>
        <dsp:cNvPr id="0" name=""/>
        <dsp:cNvSpPr/>
      </dsp:nvSpPr>
      <dsp:spPr>
        <a:xfrm>
          <a:off x="18243" y="1852894"/>
          <a:ext cx="1235032" cy="12350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2A3BC2-B7D7-4340-8061-1ED3EC87455B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03147C-C1BB-459E-A2B8-FB07DC336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722" y="829"/>
            <a:ext cx="4028278" cy="4890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AC7F2-F12C-423B-AF9A-8E2E94C29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011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F747A-3C27-4005-B7B6-D1524886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8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326E-7157-4794-9E3D-BE352263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523" y="5764558"/>
            <a:ext cx="2743200" cy="365125"/>
          </a:xfrm>
        </p:spPr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B600-0574-4B68-9164-31DE93B3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7923" y="5764558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E196-B1BF-44E2-B380-69DFBB6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923" y="5764558"/>
            <a:ext cx="2743200" cy="365125"/>
          </a:xfrm>
        </p:spPr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82E2-5B54-42EE-A34A-474D8DE373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4" y="92997"/>
            <a:ext cx="3201399" cy="15838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ECF7F-6766-4AC7-9314-3B9DC2F99294}"/>
              </a:ext>
            </a:extLst>
          </p:cNvPr>
          <p:cNvGrpSpPr/>
          <p:nvPr userDrawn="1"/>
        </p:nvGrpSpPr>
        <p:grpSpPr>
          <a:xfrm>
            <a:off x="1607115" y="6160675"/>
            <a:ext cx="8977770" cy="630704"/>
            <a:chOff x="838200" y="6176963"/>
            <a:chExt cx="8977770" cy="630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F5F51C-6F04-4A3F-B1BB-78AE98882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0" y="6176963"/>
              <a:ext cx="6916615" cy="612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29CE7D-B2D0-472C-8286-29A7FD8835B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54815" y="6195667"/>
              <a:ext cx="2061155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2FDF-FFA8-4B1B-9785-4E82BDC6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243A-A29C-457B-8285-55059CD7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4A91-4388-4A7D-BA65-FDFD99A7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AFB8-9831-407C-A746-0BE84F20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1E5C-93D6-4039-8B68-C5D3D9C8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7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E1025-6CAE-482D-94C7-CA819513A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B2F0-B031-40DD-9DFC-FA12C99D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3B6F-88EB-4A56-AF9F-02C35FFE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469-606F-494F-A890-77E4A7E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9CB7-8ADF-4671-A3EF-ABC30E3A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D74DBF-0262-46EA-9D04-1C47F6017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829"/>
            <a:ext cx="2203937" cy="267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22C45-9F18-40EF-A384-B148BEE4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EE72-24BA-4E6B-A8C2-15D27980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A181B7-233C-4B39-8988-2DEB84CFD7C3}"/>
              </a:ext>
            </a:extLst>
          </p:cNvPr>
          <p:cNvGrpSpPr/>
          <p:nvPr userDrawn="1"/>
        </p:nvGrpSpPr>
        <p:grpSpPr>
          <a:xfrm>
            <a:off x="1866900" y="6176963"/>
            <a:ext cx="8977770" cy="630704"/>
            <a:chOff x="838200" y="6176963"/>
            <a:chExt cx="8977770" cy="6307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B1B93E-D771-48FE-A75B-B48FD1F9C6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0" y="6176963"/>
              <a:ext cx="6916615" cy="61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6CF769-FE71-41BF-9108-6B5E37B55F3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54815" y="6195667"/>
              <a:ext cx="2061155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6C3F-0DBA-4AC7-A1AC-D9DF5AB9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B364-F71A-49E5-9511-F8F84210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7C8A-EDC8-4D77-B0B4-0B4D9FB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13B8-EF4C-46CB-B5B1-64FD2CF7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2AB7-6D42-4802-B166-9ECDB03E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240-5612-4B98-B121-E6702B61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C429-25F1-4F46-B559-483363EB5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4CD5-A705-40D5-95A3-271E7F65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830E-73CB-492A-ABD3-B26F60A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4E16-65F6-444B-82B2-754A537A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5877-EB75-4B4A-8257-6ED7C3D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41A0-D308-4DE9-8227-D4214BB8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90FA-1481-4AB7-B668-65302EF8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00E4E-FFD6-40D9-8FD6-1A5A36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BBD04-3E25-4FF4-84AF-8822514B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871C-DD57-4226-BB9F-36414C93B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3D4FA-B162-458F-9274-CC579518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B56D0-71EC-4054-A52D-0521F022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F8F35-4D04-4655-B1FE-25671B73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9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0859-F4A8-4AD1-A521-4D30C5B4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9F54E-212B-476A-BAEF-C69B4674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1BA8-CF81-4961-B5D2-F3349F73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E571-0A8D-4F36-BDD1-934D30FF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7868D-4DE2-480E-B81C-A36C9B17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870DF-52B9-40AC-8073-F5BDE39E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52E38-9C3A-4E93-A6FB-F3B3F56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7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B95-CC4C-43C4-93A7-02100C6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81BE-8298-4352-9822-AD7F21B2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93B00-3F0C-4E64-B660-9A270AF8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F528-DCB5-4F21-AF9F-9E9E81CF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581D-F308-4B0E-A914-F9C041F1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5AC38-7BA3-4E97-9E14-9492F895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22FD-F238-4BFA-B49D-A6459BC1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9680-B2AA-4195-A255-9017FCFAE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6B43-4490-4C10-905E-ED0560964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BB92-357B-458D-A3EA-0E816962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5D9E3-EB22-4B9A-BB2F-1505AB0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DCF9-B4A2-43C6-9C38-6F3D82E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998CF-D62D-48D6-9B3A-EA8EB116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66D-C7A4-4D71-98FB-18550151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762A-CBCC-4DC0-A4EB-DF62902C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5FDB-A86E-489C-8712-DFAD9522946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A2D0-1EAB-4594-9CA8-D5737753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3F4F-D82C-409E-851D-E0D045BB3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F7E2-1BAF-4E91-A2BB-B244B7DE5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5C8C6F-870D-4DFC-A9B6-E73357BB0E4F}"/>
              </a:ext>
            </a:extLst>
          </p:cNvPr>
          <p:cNvSpPr/>
          <p:nvPr/>
        </p:nvSpPr>
        <p:spPr>
          <a:xfrm>
            <a:off x="1230284" y="6096000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4606B-F8DE-A8E5-159F-BFDB159BA7D0}"/>
              </a:ext>
            </a:extLst>
          </p:cNvPr>
          <p:cNvSpPr txBox="1">
            <a:spLocks/>
          </p:cNvSpPr>
          <p:nvPr/>
        </p:nvSpPr>
        <p:spPr>
          <a:xfrm>
            <a:off x="3749994" y="4445702"/>
            <a:ext cx="3358982" cy="405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561"/>
              </a:spcBef>
              <a:buNone/>
            </a:pPr>
            <a:r>
              <a:rPr lang="en-CA" sz="2400" b="1" spc="-1" dirty="0">
                <a:solidFill>
                  <a:srgbClr val="000000"/>
                </a:solidFill>
                <a:latin typeface="Arial"/>
                <a:ea typeface="DejaVu Sans"/>
              </a:rPr>
              <a:t>Neamah Al-Naffakh</a:t>
            </a:r>
            <a:r>
              <a:rPr lang="en-GB" sz="2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1521" y="332627"/>
            <a:ext cx="652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Lecture 5: </a:t>
            </a:r>
            <a:r>
              <a:rPr lang="en-GB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K-Nearest Neighbours </a:t>
            </a:r>
            <a:endParaRPr lang="en-GB" sz="36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44606B-F8DE-A8E5-159F-BFDB159BA7D0}"/>
              </a:ext>
            </a:extLst>
          </p:cNvPr>
          <p:cNvSpPr txBox="1">
            <a:spLocks/>
          </p:cNvSpPr>
          <p:nvPr/>
        </p:nvSpPr>
        <p:spPr>
          <a:xfrm>
            <a:off x="2890304" y="5121924"/>
            <a:ext cx="5467546" cy="70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School of Engineering, Computing and Mathematics</a:t>
            </a:r>
          </a:p>
          <a:p>
            <a:pPr marL="0" indent="0">
              <a:buNone/>
            </a:pPr>
            <a:r>
              <a:rPr lang="en-GB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Neamah.al-naffakh@plymouth.ac.uk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8ABF5-FFBC-EDB0-EE75-73244D5B2804}"/>
              </a:ext>
            </a:extLst>
          </p:cNvPr>
          <p:cNvSpPr txBox="1"/>
          <p:nvPr/>
        </p:nvSpPr>
        <p:spPr>
          <a:xfrm>
            <a:off x="3117067" y="3845508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PUSL3123 AI and Machine 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ADF7D-1529-A5C9-AC99-861B9295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23" y="1747543"/>
            <a:ext cx="18383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4" descr="SoECaM logo">
            <a:extLst>
              <a:ext uri="{FF2B5EF4-FFF2-40B4-BE49-F238E27FC236}">
                <a16:creationId xmlns:a16="http://schemas.microsoft.com/office/drawing/2014/main" id="{E13872DB-F324-5145-7B34-81D92569C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139055" y="5845770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0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55704" y="766502"/>
            <a:ext cx="10945720" cy="570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C92CA4-EF56-A1DB-C77A-779329E4C4C5}"/>
              </a:ext>
            </a:extLst>
          </p:cNvPr>
          <p:cNvSpPr txBox="1">
            <a:spLocks/>
          </p:cNvSpPr>
          <p:nvPr/>
        </p:nvSpPr>
        <p:spPr>
          <a:xfrm>
            <a:off x="2808536" y="2595546"/>
            <a:ext cx="5851760" cy="952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6000" b="1" dirty="0">
                <a:solidFill>
                  <a:srgbClr val="FF0000"/>
                </a:solidFill>
              </a:rPr>
              <a:t>1</a:t>
            </a:r>
            <a:r>
              <a:rPr lang="en-GB" sz="6000" b="1" dirty="0">
                <a:solidFill>
                  <a:srgbClr val="222222"/>
                </a:solidFill>
              </a:rPr>
              <a:t>5 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GB" sz="6000" b="1" dirty="0">
                <a:solidFill>
                  <a:srgbClr val="222222"/>
                </a:solidFill>
              </a:rPr>
              <a:t>i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6000" b="1" dirty="0">
                <a:solidFill>
                  <a:srgbClr val="222222"/>
                </a:solidFill>
              </a:rPr>
              <a:t>u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GB" sz="6000" b="1" dirty="0">
                <a:solidFill>
                  <a:srgbClr val="222222"/>
                </a:solidFill>
              </a:rPr>
              <a:t>e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GB" sz="6000" b="1" dirty="0">
                <a:solidFill>
                  <a:srgbClr val="222222"/>
                </a:solidFill>
              </a:rPr>
              <a:t> B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GB" sz="6000" b="1" dirty="0">
                <a:solidFill>
                  <a:srgbClr val="222222"/>
                </a:solidFill>
              </a:rPr>
              <a:t>e</a:t>
            </a: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sz="6000" b="1" dirty="0">
                <a:solidFill>
                  <a:srgbClr val="222222"/>
                </a:solidFill>
              </a:rPr>
              <a:t>k </a:t>
            </a:r>
          </a:p>
        </p:txBody>
      </p:sp>
    </p:spTree>
    <p:extLst>
      <p:ext uri="{BB962C8B-B14F-4D97-AF65-F5344CB8AC3E}">
        <p14:creationId xmlns:p14="http://schemas.microsoft.com/office/powerpoint/2010/main" val="190176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230284" y="6096000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4" descr="SoECaM logo">
            <a:extLst>
              <a:ext uri="{FF2B5EF4-FFF2-40B4-BE49-F238E27FC236}">
                <a16:creationId xmlns:a16="http://schemas.microsoft.com/office/drawing/2014/main" id="{679F408F-48D0-A70D-0DBD-87C752EA6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139055" y="5845770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1C3A6A-447D-1924-5178-60D3DF8286B7}"/>
              </a:ext>
            </a:extLst>
          </p:cNvPr>
          <p:cNvSpPr txBox="1">
            <a:spLocks/>
          </p:cNvSpPr>
          <p:nvPr/>
        </p:nvSpPr>
        <p:spPr>
          <a:xfrm>
            <a:off x="183095" y="518474"/>
            <a:ext cx="10778622" cy="602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Wingdings 2" panose="05020102010507070707" pitchFamily="18" charset="2"/>
            </a:endParaRPr>
          </a:p>
          <a:p>
            <a:pPr algn="l"/>
            <a:endParaRPr lang="en-GB" sz="1800" dirty="0">
              <a:solidFill>
                <a:srgbClr val="000000"/>
              </a:solidFill>
              <a:latin typeface="Wingdings 2" panose="05020102010507070707" pitchFamily="18" charset="2"/>
            </a:endParaRP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Wingdings 2" panose="05020102010507070707" pitchFamily="18" charset="2"/>
            </a:endParaRPr>
          </a:p>
          <a:p>
            <a:pPr marL="0" indent="0" algn="ctr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7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Lab </a:t>
            </a:r>
            <a:r>
              <a:rPr lang="ar-IQ" sz="7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4</a:t>
            </a:r>
            <a:r>
              <a:rPr lang="en-GB" sz="7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Explanation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7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About coursework</a:t>
            </a:r>
          </a:p>
          <a:p>
            <a:pPr marL="0" indent="0" algn="ctr">
              <a:buNone/>
            </a:pPr>
            <a:endParaRPr lang="en-GB" sz="7200" b="0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5768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232560" y="77217"/>
            <a:ext cx="5863439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Steps to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K-NN</a:t>
            </a:r>
            <a:endParaRPr lang="en-GB" sz="4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043223-4DD6-4A88-A69C-6EDFF4FEADE0}"/>
              </a:ext>
            </a:extLst>
          </p:cNvPr>
          <p:cNvSpPr txBox="1">
            <a:spLocks/>
          </p:cNvSpPr>
          <p:nvPr/>
        </p:nvSpPr>
        <p:spPr>
          <a:xfrm>
            <a:off x="93412" y="534849"/>
            <a:ext cx="9994805" cy="6245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randomly into training and testing examples                                      (e.g., 80% for training and 20% for testing).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for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 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-nearest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by using MATLAB functions  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fitcknn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Fitcknn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 dataset,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Class_Label_Training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NumNeighbors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’,K 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Predict the class of an input data using MATLAB functions (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Display the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232561" y="77217"/>
            <a:ext cx="4230110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GB" sz="4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CE67C5-D17E-6767-86E5-AB335556F2E9}"/>
              </a:ext>
            </a:extLst>
          </p:cNvPr>
          <p:cNvSpPr txBox="1"/>
          <p:nvPr/>
        </p:nvSpPr>
        <p:spPr>
          <a:xfrm>
            <a:off x="99933" y="642594"/>
            <a:ext cx="10902683" cy="322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confusion matrix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table that is often used to describe the performance of a classification model (or "classifier") on  a set of test data for which the true values are known.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670D-E57B-58FB-0FB9-D65F59218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8" y="2616363"/>
            <a:ext cx="8686800" cy="40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4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-113574"/>
            <a:ext cx="5830310" cy="539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K-Mean Implementation </a:t>
            </a:r>
            <a:endParaRPr lang="en-GB" sz="4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043223-4DD6-4A88-A69C-6EDFF4FEADE0}"/>
              </a:ext>
            </a:extLst>
          </p:cNvPr>
          <p:cNvSpPr txBox="1">
            <a:spLocks/>
          </p:cNvSpPr>
          <p:nvPr/>
        </p:nvSpPr>
        <p:spPr>
          <a:xfrm>
            <a:off x="93412" y="425518"/>
            <a:ext cx="6051549" cy="6432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Gender Recognition by Voice 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Load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Prepare the training and testing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Standardization of Training data and Testing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Training the K-NN model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Testing the model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%Reading the table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clear;close</a:t>
            </a:r>
            <a:r>
              <a:rPr lang="en-GB" sz="1800" b="0" i="0" dirty="0">
                <a:effectLst/>
                <a:latin typeface="Menlo"/>
              </a:rPr>
              <a:t>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GB" sz="1800" b="0" i="0" dirty="0">
                <a:effectLst/>
                <a:latin typeface="Menlo"/>
              </a:rPr>
              <a:t>; clear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GB" sz="1800" b="0" i="0" dirty="0">
                <a:effectLst/>
                <a:latin typeface="Menlo"/>
              </a:rPr>
              <a:t>; </a:t>
            </a:r>
            <a:r>
              <a:rPr lang="en-GB" sz="1800" b="0" i="0" dirty="0" err="1">
                <a:effectLst/>
                <a:latin typeface="Menlo"/>
              </a:rPr>
              <a:t>clc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warning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data=</a:t>
            </a:r>
            <a:r>
              <a:rPr lang="en-GB" sz="1800" b="0" i="0" dirty="0" err="1">
                <a:effectLst/>
                <a:latin typeface="Menlo"/>
              </a:rPr>
              <a:t>readtable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'voice.csv'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DataC</a:t>
            </a:r>
            <a:r>
              <a:rPr lang="en-GB" sz="1800" b="0" i="0" dirty="0">
                <a:effectLst/>
                <a:latin typeface="Menlo"/>
              </a:rPr>
              <a:t>=data;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%Checking the Null values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disp</a:t>
            </a:r>
            <a:r>
              <a:rPr lang="en-GB" sz="1800" b="0" i="0" dirty="0">
                <a:effectLst/>
                <a:latin typeface="Menlo"/>
              </a:rPr>
              <a:t>(sum(</a:t>
            </a:r>
            <a:r>
              <a:rPr lang="en-GB" sz="1800" b="0" i="0" dirty="0" err="1">
                <a:effectLst/>
                <a:latin typeface="Menlo"/>
              </a:rPr>
              <a:t>ismissing</a:t>
            </a:r>
            <a:r>
              <a:rPr lang="en-GB" sz="1800" b="0" i="0" dirty="0">
                <a:effectLst/>
                <a:latin typeface="Menlo"/>
              </a:rPr>
              <a:t>(data)));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GB" sz="1800" b="0" i="0" dirty="0" err="1">
                <a:solidFill>
                  <a:srgbClr val="008013"/>
                </a:solidFill>
                <a:effectLst/>
                <a:latin typeface="Menlo"/>
              </a:rPr>
              <a:t>Labeling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 our data with (1 for Male and 0 for Female) 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k=[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male"</a:t>
            </a:r>
            <a:r>
              <a:rPr lang="en-GB" sz="1800" b="0" i="0" dirty="0" err="1">
                <a:effectLst/>
                <a:latin typeface="Menlo"/>
              </a:rPr>
              <a:t>,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"female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GB" sz="1800" b="0" i="0" dirty="0">
                <a:effectLst/>
                <a:latin typeface="Menlo"/>
              </a:rPr>
              <a:t>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l=[1,0];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g=</a:t>
            </a:r>
            <a:r>
              <a:rPr lang="en-GB" sz="1800" b="0" i="0" dirty="0" err="1">
                <a:effectLst/>
                <a:latin typeface="Menlo"/>
              </a:rPr>
              <a:t>DataC.label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GB" sz="1800" b="0" i="0" dirty="0" err="1">
                <a:solidFill>
                  <a:srgbClr val="008013"/>
                </a:solidFill>
                <a:effectLst/>
                <a:latin typeface="Menlo"/>
              </a:rPr>
              <a:t>generete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 vector of 0 and 1 values 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number=zeros(length(g),1);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GB" sz="1800" b="0" i="0" dirty="0" err="1">
                <a:effectLst/>
                <a:latin typeface="Menlo"/>
              </a:rPr>
              <a:t>i</a:t>
            </a:r>
            <a:r>
              <a:rPr lang="en-GB" sz="1800" b="0" i="0" dirty="0">
                <a:effectLst/>
                <a:latin typeface="Menlo"/>
              </a:rPr>
              <a:t>=1:length(k)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rs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ismember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 err="1">
                <a:effectLst/>
                <a:latin typeface="Menlo"/>
              </a:rPr>
              <a:t>g,k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 err="1">
                <a:effectLst/>
                <a:latin typeface="Menlo"/>
              </a:rPr>
              <a:t>i</a:t>
            </a:r>
            <a:r>
              <a:rPr lang="en-GB" sz="1800" b="0" i="0" dirty="0">
                <a:effectLst/>
                <a:latin typeface="Menlo"/>
              </a:rPr>
              <a:t>)); number(</a:t>
            </a:r>
            <a:r>
              <a:rPr lang="en-GB" sz="1800" b="0" i="0" dirty="0" err="1">
                <a:effectLst/>
                <a:latin typeface="Menlo"/>
              </a:rPr>
              <a:t>rs</a:t>
            </a:r>
            <a:r>
              <a:rPr lang="en-GB" sz="1800" b="0" i="0" dirty="0">
                <a:effectLst/>
                <a:latin typeface="Menlo"/>
              </a:rPr>
              <a:t>)=l(</a:t>
            </a:r>
            <a:r>
              <a:rPr lang="en-GB" sz="1800" b="0" i="0" dirty="0" err="1">
                <a:effectLst/>
                <a:latin typeface="Menlo"/>
              </a:rPr>
              <a:t>i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DataC.label</a:t>
            </a:r>
            <a:r>
              <a:rPr lang="en-GB" sz="1800" b="0" i="0" dirty="0">
                <a:effectLst/>
                <a:latin typeface="Menlo"/>
              </a:rPr>
              <a:t>=number;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0131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0"/>
            <a:ext cx="4200292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K-Mean Implementation </a:t>
            </a:r>
            <a:endParaRPr lang="en-GB" sz="3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043223-4DD6-4A88-A69C-6EDFF4FEADE0}"/>
              </a:ext>
            </a:extLst>
          </p:cNvPr>
          <p:cNvSpPr txBox="1">
            <a:spLocks/>
          </p:cNvSpPr>
          <p:nvPr/>
        </p:nvSpPr>
        <p:spPr>
          <a:xfrm>
            <a:off x="93412" y="405640"/>
            <a:ext cx="7380814" cy="6452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%Dividing data into train &amp; test set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cv = </a:t>
            </a:r>
            <a:r>
              <a:rPr lang="en-GB" sz="1800" b="0" i="0" dirty="0" err="1">
                <a:effectLst/>
                <a:latin typeface="Menlo"/>
              </a:rPr>
              <a:t>cvpartition</a:t>
            </a:r>
            <a:r>
              <a:rPr lang="en-GB" sz="1800" b="0" i="0" dirty="0">
                <a:effectLst/>
                <a:latin typeface="Menlo"/>
              </a:rPr>
              <a:t>(size(DataC,1),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'HoldOut'</a:t>
            </a:r>
            <a:r>
              <a:rPr lang="en-GB" sz="1800" b="0" i="0" dirty="0">
                <a:effectLst/>
                <a:latin typeface="Menlo"/>
              </a:rPr>
              <a:t>,0.2);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idx</a:t>
            </a:r>
            <a:r>
              <a:rPr lang="en-GB" sz="1800" b="0" i="0" dirty="0">
                <a:effectLst/>
                <a:latin typeface="Menlo"/>
              </a:rPr>
              <a:t> = </a:t>
            </a:r>
            <a:r>
              <a:rPr lang="en-GB" sz="1800" b="0" i="0" dirty="0" err="1">
                <a:effectLst/>
                <a:latin typeface="Menlo"/>
              </a:rPr>
              <a:t>cv.test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Separate to training and test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dataTrain</a:t>
            </a:r>
            <a:r>
              <a:rPr lang="en-GB" sz="1800" b="0" i="0" dirty="0">
                <a:effectLst/>
                <a:latin typeface="Menlo"/>
              </a:rPr>
              <a:t> = </a:t>
            </a:r>
            <a:r>
              <a:rPr lang="en-GB" sz="1800" b="0" i="0" dirty="0" err="1">
                <a:effectLst/>
                <a:latin typeface="Menlo"/>
              </a:rPr>
              <a:t>DataC</a:t>
            </a:r>
            <a:r>
              <a:rPr lang="en-GB" sz="1800" b="0" i="0" dirty="0">
                <a:effectLst/>
                <a:latin typeface="Menlo"/>
              </a:rPr>
              <a:t>(~</a:t>
            </a:r>
            <a:r>
              <a:rPr lang="en-GB" sz="1800" b="0" i="0" dirty="0" err="1">
                <a:effectLst/>
                <a:latin typeface="Menlo"/>
              </a:rPr>
              <a:t>idx</a:t>
            </a:r>
            <a:r>
              <a:rPr lang="en-GB" sz="1800" b="0" i="0" dirty="0">
                <a:effectLst/>
                <a:latin typeface="Menlo"/>
              </a:rPr>
              <a:t>,:);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Training_Data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dataTrain</a:t>
            </a:r>
            <a:r>
              <a:rPr lang="en-GB" sz="1800" b="0" i="0" dirty="0">
                <a:effectLst/>
                <a:latin typeface="Menlo"/>
              </a:rPr>
              <a:t>(:,1:end-1);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Class_Label_Training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dataTrain</a:t>
            </a:r>
            <a:r>
              <a:rPr lang="en-GB" sz="1800" b="0" i="0" dirty="0">
                <a:effectLst/>
                <a:latin typeface="Menlo"/>
              </a:rPr>
              <a:t>(:,end);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 = </a:t>
            </a:r>
            <a:r>
              <a:rPr lang="en-GB" sz="1800" b="0" i="0" dirty="0" err="1">
                <a:effectLst/>
                <a:latin typeface="Menlo"/>
              </a:rPr>
              <a:t>DataC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 err="1">
                <a:effectLst/>
                <a:latin typeface="Menlo"/>
              </a:rPr>
              <a:t>idx</a:t>
            </a:r>
            <a:r>
              <a:rPr lang="en-GB" sz="1800" b="0" i="0" dirty="0">
                <a:effectLst/>
                <a:latin typeface="Menlo"/>
              </a:rPr>
              <a:t>,:);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(:,1:end-1);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Class_Label_Testing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(:,end);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%%%%%%%%%%%%%%%%%%%%%%%%%%%%%%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%Standardization of Training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m = table2array(</a:t>
            </a:r>
            <a:r>
              <a:rPr lang="en-GB" sz="1800" b="0" i="0" dirty="0" err="1">
                <a:effectLst/>
                <a:latin typeface="Menlo"/>
              </a:rPr>
              <a:t>Training_Data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meanArray</a:t>
            </a:r>
            <a:r>
              <a:rPr lang="en-GB" sz="1800" b="0" i="0" dirty="0">
                <a:effectLst/>
                <a:latin typeface="Menlo"/>
              </a:rPr>
              <a:t> = mean(m);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stdArray</a:t>
            </a:r>
            <a:r>
              <a:rPr lang="en-GB" sz="1800" b="0" i="0" dirty="0">
                <a:effectLst/>
                <a:latin typeface="Menlo"/>
              </a:rPr>
              <a:t> = std(m);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zam</a:t>
            </a:r>
            <a:r>
              <a:rPr lang="en-GB" sz="1800" b="0" i="0" dirty="0">
                <a:effectLst/>
                <a:latin typeface="Menlo"/>
              </a:rPr>
              <a:t>= (m - </a:t>
            </a:r>
            <a:r>
              <a:rPr lang="en-GB" sz="1800" b="0" i="0" dirty="0" err="1">
                <a:effectLst/>
                <a:latin typeface="Menlo"/>
              </a:rPr>
              <a:t>meanArray</a:t>
            </a:r>
            <a:r>
              <a:rPr lang="en-GB" sz="1800" b="0" i="0" dirty="0">
                <a:effectLst/>
                <a:latin typeface="Menlo"/>
              </a:rPr>
              <a:t>) ./ </a:t>
            </a:r>
            <a:r>
              <a:rPr lang="en-GB" sz="1800" b="0" i="0" dirty="0" err="1">
                <a:effectLst/>
                <a:latin typeface="Menlo"/>
              </a:rPr>
              <a:t>stdArray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Training_Data</a:t>
            </a:r>
            <a:r>
              <a:rPr lang="en-GB" sz="1800" b="0" i="0" dirty="0">
                <a:effectLst/>
                <a:latin typeface="Menlo"/>
              </a:rPr>
              <a:t> = array2table(</a:t>
            </a:r>
            <a:r>
              <a:rPr lang="en-GB" sz="1800" b="0" i="0" dirty="0" err="1">
                <a:effectLst/>
                <a:latin typeface="Menlo"/>
              </a:rPr>
              <a:t>zam</a:t>
            </a:r>
            <a:r>
              <a:rPr lang="en-GB" sz="1800" b="0" i="0" dirty="0">
                <a:effectLst/>
                <a:latin typeface="Menlo"/>
              </a:rPr>
              <a:t>,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VariableNames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,{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meanfreq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sd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'median'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'Q25' 'Q75' 'IQR' 'skew'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kurt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sp_ent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sfm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'mode' 'centroid'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minfun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maxfun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mindom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maxdom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dfrange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modindx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});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dataTrain</a:t>
            </a:r>
            <a:r>
              <a:rPr lang="en-GB" sz="1800" b="0" i="0" dirty="0">
                <a:effectLst/>
                <a:latin typeface="Menlo"/>
              </a:rPr>
              <a:t>=[</a:t>
            </a:r>
            <a:r>
              <a:rPr lang="en-GB" sz="1800" b="0" i="0" dirty="0" err="1">
                <a:effectLst/>
                <a:latin typeface="Menlo"/>
              </a:rPr>
              <a:t>Training_Data</a:t>
            </a:r>
            <a:r>
              <a:rPr lang="en-GB" sz="1800" b="0" i="0" dirty="0">
                <a:effectLst/>
                <a:latin typeface="Menlo"/>
              </a:rPr>
              <a:t> </a:t>
            </a:r>
            <a:r>
              <a:rPr lang="en-GB" sz="1800" b="0" i="0" dirty="0" err="1">
                <a:effectLst/>
                <a:latin typeface="Menlo"/>
              </a:rPr>
              <a:t>Class_Label_Training</a:t>
            </a:r>
            <a:r>
              <a:rPr lang="en-GB" sz="1800" b="0" i="0" dirty="0">
                <a:effectLst/>
                <a:latin typeface="Menlo"/>
              </a:rPr>
              <a:t>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D27CA6-2C9B-4ED4-9C68-DB6AC4D6CAA5}"/>
              </a:ext>
            </a:extLst>
          </p:cNvPr>
          <p:cNvSpPr txBox="1">
            <a:spLocks/>
          </p:cNvSpPr>
          <p:nvPr/>
        </p:nvSpPr>
        <p:spPr>
          <a:xfrm>
            <a:off x="6144961" y="202820"/>
            <a:ext cx="5949680" cy="6452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%Standardization of Test data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m = table2array(</a:t>
            </a: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meanArray</a:t>
            </a:r>
            <a:r>
              <a:rPr lang="en-GB" sz="1800" b="0" i="0" dirty="0">
                <a:effectLst/>
                <a:latin typeface="Menlo"/>
              </a:rPr>
              <a:t> = mean(m)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stdArray</a:t>
            </a:r>
            <a:r>
              <a:rPr lang="en-GB" sz="1800" b="0" i="0" dirty="0">
                <a:effectLst/>
                <a:latin typeface="Menlo"/>
              </a:rPr>
              <a:t> = std(m)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= (m - </a:t>
            </a:r>
            <a:r>
              <a:rPr lang="en-GB" sz="1800" b="0" i="0" dirty="0" err="1">
                <a:effectLst/>
                <a:latin typeface="Menlo"/>
              </a:rPr>
              <a:t>meanArray</a:t>
            </a:r>
            <a:r>
              <a:rPr lang="en-GB" sz="1800" b="0" i="0" dirty="0">
                <a:effectLst/>
                <a:latin typeface="Menlo"/>
              </a:rPr>
              <a:t>) ./ </a:t>
            </a:r>
            <a:r>
              <a:rPr lang="en-GB" sz="1800" b="0" i="0" dirty="0" err="1">
                <a:effectLst/>
                <a:latin typeface="Menlo"/>
              </a:rPr>
              <a:t>stdArray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 = array2table(</a:t>
            </a: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,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VariableNames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,{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meanfreq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sd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'median'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'Q25' 'Q75' 'IQR' 'skew'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kurt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sp_ent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sfm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'mode' 'centroid'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minfun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maxfun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meandom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mindom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maxdom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dfrange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 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modindx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});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=[</a:t>
            </a:r>
            <a:r>
              <a:rPr lang="en-GB" sz="1800" b="0" i="0" dirty="0" err="1">
                <a:effectLst/>
                <a:latin typeface="Menlo"/>
              </a:rPr>
              <a:t>Testing_Data</a:t>
            </a:r>
            <a:r>
              <a:rPr lang="en-GB" sz="1800" b="0" i="0" dirty="0">
                <a:effectLst/>
                <a:latin typeface="Menlo"/>
              </a:rPr>
              <a:t> </a:t>
            </a:r>
            <a:r>
              <a:rPr lang="en-GB" sz="1800" b="0" i="0" dirty="0" err="1">
                <a:effectLst/>
                <a:latin typeface="Menlo"/>
              </a:rPr>
              <a:t>Class_Label_Testing</a:t>
            </a:r>
            <a:r>
              <a:rPr lang="en-GB" sz="1800" b="0" i="0" dirty="0">
                <a:effectLst/>
                <a:latin typeface="Menl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361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0"/>
            <a:ext cx="4200292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K-Mean Implementation </a:t>
            </a:r>
            <a:endParaRPr lang="en-GB" sz="3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043223-4DD6-4A88-A69C-6EDFF4FEADE0}"/>
              </a:ext>
            </a:extLst>
          </p:cNvPr>
          <p:cNvSpPr txBox="1">
            <a:spLocks/>
          </p:cNvSpPr>
          <p:nvPr/>
        </p:nvSpPr>
        <p:spPr>
          <a:xfrm>
            <a:off x="93412" y="405640"/>
            <a:ext cx="11672470" cy="6452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%Training the model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K=3;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GB" sz="1800" b="0" i="0" dirty="0" err="1">
                <a:solidFill>
                  <a:srgbClr val="008013"/>
                </a:solidFill>
                <a:effectLst/>
                <a:latin typeface="Menlo"/>
              </a:rPr>
              <a:t>modelformed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=</a:t>
            </a:r>
            <a:r>
              <a:rPr lang="en-GB" sz="1800" b="0" i="0" dirty="0" err="1">
                <a:solidFill>
                  <a:srgbClr val="008013"/>
                </a:solidFill>
                <a:effectLst/>
                <a:latin typeface="Menlo"/>
              </a:rPr>
              <a:t>fitcknn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en-GB" sz="1800" b="0" i="0" dirty="0" err="1">
                <a:solidFill>
                  <a:srgbClr val="008013"/>
                </a:solidFill>
                <a:effectLst/>
                <a:latin typeface="Menlo"/>
              </a:rPr>
              <a:t>dataTrain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,'label');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modelformed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fitcknn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 err="1">
                <a:effectLst/>
                <a:latin typeface="Menlo"/>
              </a:rPr>
              <a:t>Training_Data,Class_Label_Training</a:t>
            </a:r>
            <a:r>
              <a:rPr lang="en-GB" sz="1800" b="0" i="0" dirty="0">
                <a:effectLst/>
                <a:latin typeface="Menlo"/>
              </a:rPr>
              <a:t>,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NumNeighbors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,K);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%Accuracy with default model parameters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mk</a:t>
            </a:r>
            <a:r>
              <a:rPr lang="en-GB" sz="1800" b="0" i="0" dirty="0">
                <a:effectLst/>
                <a:latin typeface="Menlo"/>
              </a:rPr>
              <a:t>=predict(</a:t>
            </a:r>
            <a:r>
              <a:rPr lang="en-GB" sz="1800" b="0" i="0" dirty="0" err="1">
                <a:effectLst/>
                <a:latin typeface="Menlo"/>
              </a:rPr>
              <a:t>modelformed,Testing_Data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accuracy_check</a:t>
            </a:r>
            <a:r>
              <a:rPr lang="en-GB" sz="1800" b="0" i="0" dirty="0">
                <a:effectLst/>
                <a:latin typeface="Menlo"/>
              </a:rPr>
              <a:t>=((sum((</a:t>
            </a:r>
            <a:r>
              <a:rPr lang="en-GB" sz="1800" b="0" i="0" dirty="0" err="1">
                <a:effectLst/>
                <a:latin typeface="Menlo"/>
              </a:rPr>
              <a:t>mk</a:t>
            </a:r>
            <a:r>
              <a:rPr lang="en-GB" sz="1800" b="0" i="0" dirty="0">
                <a:effectLst/>
                <a:latin typeface="Menlo"/>
              </a:rPr>
              <a:t>==table2array(</a:t>
            </a: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(:,end)))))/size(dataTest,1))*100;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disp</a:t>
            </a:r>
            <a:r>
              <a:rPr lang="en-GB" sz="1800" b="0" i="0" dirty="0">
                <a:effectLst/>
                <a:latin typeface="Menlo"/>
              </a:rPr>
              <a:t>(</a:t>
            </a:r>
            <a:r>
              <a:rPr lang="en-GB" sz="1800" b="0" i="0" dirty="0" err="1">
                <a:effectLst/>
                <a:latin typeface="Menlo"/>
              </a:rPr>
              <a:t>accuracy_check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%Running KNN for every possible value on this dataset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accuracy=[];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k=1;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GB" sz="1800" b="0" i="0" dirty="0" err="1">
                <a:effectLst/>
                <a:latin typeface="Menlo"/>
              </a:rPr>
              <a:t>i</a:t>
            </a:r>
            <a:r>
              <a:rPr lang="en-GB" sz="1800" b="0" i="0" dirty="0">
                <a:effectLst/>
                <a:latin typeface="Menlo"/>
              </a:rPr>
              <a:t>=1:size(dataTrain,1)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modelformed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fitcknn</a:t>
            </a:r>
            <a:r>
              <a:rPr lang="en-GB" sz="1800" b="0" i="0" dirty="0">
                <a:effectLst/>
                <a:latin typeface="Menlo"/>
              </a:rPr>
              <a:t>(Training_Data,Class_Label_Training,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Menlo"/>
              </a:rPr>
              <a:t>NumNeighbors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GB" sz="1800" b="0" i="0" dirty="0">
                <a:effectLst/>
                <a:latin typeface="Menlo"/>
              </a:rPr>
              <a:t>,k);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modelformed.NumNeighbors</a:t>
            </a:r>
            <a:r>
              <a:rPr lang="en-GB" sz="1800" b="0" i="0" dirty="0">
                <a:effectLst/>
                <a:latin typeface="Menlo"/>
              </a:rPr>
              <a:t>=</a:t>
            </a:r>
            <a:r>
              <a:rPr lang="en-GB" sz="1800" b="0" i="0" dirty="0" err="1">
                <a:effectLst/>
                <a:latin typeface="Menlo"/>
              </a:rPr>
              <a:t>i</a:t>
            </a:r>
            <a:r>
              <a:rPr lang="en-GB" sz="1800" b="0" i="0" dirty="0">
                <a:effectLst/>
                <a:latin typeface="Menlo"/>
              </a:rPr>
              <a:t>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mk</a:t>
            </a:r>
            <a:r>
              <a:rPr lang="en-GB" sz="1800" b="0" i="0" dirty="0">
                <a:effectLst/>
                <a:latin typeface="Menlo"/>
              </a:rPr>
              <a:t>=predict(</a:t>
            </a:r>
            <a:r>
              <a:rPr lang="en-GB" sz="1800" b="0" i="0" dirty="0" err="1">
                <a:effectLst/>
                <a:latin typeface="Menlo"/>
              </a:rPr>
              <a:t>modelformed,Testing_Data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 err="1">
                <a:effectLst/>
                <a:latin typeface="Menlo"/>
              </a:rPr>
              <a:t>accuracy_check</a:t>
            </a:r>
            <a:r>
              <a:rPr lang="en-GB" sz="1800" b="0" i="0" dirty="0">
                <a:effectLst/>
                <a:latin typeface="Menlo"/>
              </a:rPr>
              <a:t>=((sum((</a:t>
            </a:r>
            <a:r>
              <a:rPr lang="en-GB" sz="1800" b="0" i="0" dirty="0" err="1">
                <a:effectLst/>
                <a:latin typeface="Menlo"/>
              </a:rPr>
              <a:t>mk</a:t>
            </a:r>
            <a:r>
              <a:rPr lang="en-GB" sz="1800" b="0" i="0" dirty="0">
                <a:effectLst/>
                <a:latin typeface="Menlo"/>
              </a:rPr>
              <a:t>==table2array(</a:t>
            </a:r>
            <a:r>
              <a:rPr lang="en-GB" sz="1800" b="0" i="0" dirty="0" err="1">
                <a:effectLst/>
                <a:latin typeface="Menlo"/>
              </a:rPr>
              <a:t>dataTest</a:t>
            </a:r>
            <a:r>
              <a:rPr lang="en-GB" sz="1800" b="0" i="0" dirty="0">
                <a:effectLst/>
                <a:latin typeface="Menlo"/>
              </a:rPr>
              <a:t>(:,end)))))/size(dataTest,1))*100;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accuracy=[accuracy </a:t>
            </a:r>
            <a:r>
              <a:rPr lang="en-GB" sz="1800" b="0" i="0" dirty="0" err="1">
                <a:effectLst/>
                <a:latin typeface="Menlo"/>
              </a:rPr>
              <a:t>accuracy_check</a:t>
            </a:r>
            <a:r>
              <a:rPr lang="en-GB" sz="1800" b="0" i="0" dirty="0">
                <a:effectLst/>
                <a:latin typeface="Menlo"/>
              </a:rPr>
              <a:t>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008013"/>
                </a:solidFill>
                <a:effectLst/>
                <a:latin typeface="Menlo"/>
              </a:rPr>
              <a:t>%Plot 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GB" sz="1800" b="0" i="0" dirty="0">
                <a:effectLst/>
                <a:latin typeface="Menlo"/>
              </a:rPr>
              <a:t>plot((1:size(dataTrain,1)),accuracy);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GB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8643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0"/>
            <a:ext cx="4200292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K-NN Coding Exercise </a:t>
            </a:r>
            <a:endParaRPr lang="en-GB" sz="3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043223-4DD6-4A88-A69C-6EDFF4FEADE0}"/>
              </a:ext>
            </a:extLst>
          </p:cNvPr>
          <p:cNvSpPr txBox="1">
            <a:spLocks/>
          </p:cNvSpPr>
          <p:nvPr/>
        </p:nvSpPr>
        <p:spPr>
          <a:xfrm>
            <a:off x="93412" y="534849"/>
            <a:ext cx="11672470" cy="6245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Modify the previous example, to do the following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the </a:t>
            </a:r>
            <a:r>
              <a:rPr lang="en-GB" sz="1800" b="0" i="0" dirty="0" err="1">
                <a:solidFill>
                  <a:srgbClr val="A709F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fisheriris.mat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arenR"/>
            </a:pP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Initialize K to your chosen number of </a:t>
            </a:r>
            <a:r>
              <a:rPr lang="en-GB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neighbors</a:t>
            </a:r>
            <a:endParaRPr lang="en-GB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the training and testing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Standardization of Training data and Testing data % Training the K-NN model (if needed)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the K-NN model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</a:t>
            </a: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the model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accuracy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the optimal K value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br>
              <a:rPr lang="en-GB" sz="1200" dirty="0"/>
            </a:br>
            <a:endParaRPr lang="en-GB" sz="1800" dirty="0">
              <a:latin typeface="Menlo"/>
            </a:endParaRPr>
          </a:p>
          <a:p>
            <a:pPr marL="0" indent="0">
              <a:buNone/>
            </a:pPr>
            <a:endParaRPr lang="en-GB" sz="1800" dirty="0"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7621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3496FC3-E28D-45C9-6326-5C2C824D8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207222"/>
              </p:ext>
            </p:extLst>
          </p:nvPr>
        </p:nvGraphicFramePr>
        <p:xfrm>
          <a:off x="269020" y="2547735"/>
          <a:ext cx="11264741" cy="345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5C8C6F-870D-4DFC-A9B6-E73357BB0E4F}"/>
              </a:ext>
            </a:extLst>
          </p:cNvPr>
          <p:cNvSpPr/>
          <p:nvPr/>
        </p:nvSpPr>
        <p:spPr>
          <a:xfrm>
            <a:off x="1234379" y="6166710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6EE8F5-4175-46CA-B746-E6132E04F083}"/>
              </a:ext>
            </a:extLst>
          </p:cNvPr>
          <p:cNvSpPr txBox="1">
            <a:spLocks/>
          </p:cNvSpPr>
          <p:nvPr/>
        </p:nvSpPr>
        <p:spPr>
          <a:xfrm>
            <a:off x="559754" y="2116159"/>
            <a:ext cx="10230785" cy="499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learning outcomes: By the end of today’s lesson, you would be able to: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754" y="660868"/>
            <a:ext cx="7095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Today’s Topics 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K-Nearest Neighbours </a:t>
            </a:r>
            <a:endParaRPr lang="en-GB" sz="30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C342C767-E21E-8278-4489-61534AAD0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139055" y="5845770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6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3" y="1127711"/>
            <a:ext cx="11575126" cy="5501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dirty="0">
                <a:solidFill>
                  <a:srgbClr val="262626"/>
                </a:solidFill>
                <a:latin typeface="Calibri "/>
              </a:rPr>
              <a:t>K-NN is a supervised learning algorithm </a:t>
            </a:r>
            <a:r>
              <a:rPr lang="en-US" sz="2600" dirty="0">
                <a:solidFill>
                  <a:srgbClr val="262626"/>
                </a:solidFill>
                <a:latin typeface="Calibri "/>
              </a:rPr>
              <a:t>that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can be used to predict what            class data should be put into.</a:t>
            </a: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dirty="0">
                <a:solidFill>
                  <a:srgbClr val="262626"/>
                </a:solidFill>
                <a:latin typeface="Calibri "/>
              </a:rPr>
              <a:t>It requires some training examples (reference vector) with the correct class indicated. </a:t>
            </a: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dirty="0">
                <a:solidFill>
                  <a:srgbClr val="262626"/>
                </a:solidFill>
                <a:latin typeface="Calibri "/>
              </a:rPr>
              <a:t>K-NN tries to predict the correct class for the test data by calculating the distance between the test data and all the training points</a:t>
            </a: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dirty="0">
                <a:solidFill>
                  <a:srgbClr val="262626"/>
                </a:solidFill>
                <a:latin typeface="Calibri "/>
              </a:rPr>
              <a:t>User sets a value for </a:t>
            </a:r>
            <a:r>
              <a:rPr lang="en-GB" sz="2600" b="1" i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(must be positive integer).</a:t>
            </a:r>
          </a:p>
          <a:p>
            <a:endParaRPr lang="en-GB" sz="20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endParaRPr lang="en-GB" sz="20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265709" y="228600"/>
            <a:ext cx="6194725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K-nearest </a:t>
            </a:r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neighbors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(K-NN)</a:t>
            </a: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265710" y="228600"/>
            <a:ext cx="3222097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K-NN Example</a:t>
            </a: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87912A-1D06-EB81-7CE3-3FB3B4D3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07" y="208153"/>
            <a:ext cx="66675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3" y="1127711"/>
            <a:ext cx="10908012" cy="5501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6EB27D2-6675-D8B2-E8AA-237DF17E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5" y="1044850"/>
            <a:ext cx="9761478" cy="48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3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55704" y="766502"/>
            <a:ext cx="10945720" cy="570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244240" y="200804"/>
            <a:ext cx="5182525" cy="56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4000" b="1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K-NN work?</a:t>
            </a: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906F4C-4099-BAEB-7D5B-7BB8837FC18C}"/>
              </a:ext>
            </a:extLst>
          </p:cNvPr>
          <p:cNvSpPr txBox="1">
            <a:spLocks/>
          </p:cNvSpPr>
          <p:nvPr/>
        </p:nvSpPr>
        <p:spPr>
          <a:xfrm>
            <a:off x="244240" y="997789"/>
            <a:ext cx="11947760" cy="555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Step-1: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Select the number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of the </a:t>
            </a:r>
            <a:r>
              <a:rPr lang="en-GB" sz="2600" dirty="0" err="1">
                <a:solidFill>
                  <a:srgbClr val="262626"/>
                </a:solidFill>
                <a:latin typeface="Calibri "/>
              </a:rPr>
              <a:t>neighbors</a:t>
            </a:r>
            <a:endParaRPr lang="en-GB" sz="2600" dirty="0">
              <a:solidFill>
                <a:srgbClr val="262626"/>
              </a:solidFill>
              <a:latin typeface="Calibri "/>
            </a:endParaRP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Step-2: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Calculate the Euclidean distance of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number of </a:t>
            </a:r>
            <a:r>
              <a:rPr lang="en-GB" sz="2600" dirty="0" err="1">
                <a:solidFill>
                  <a:srgbClr val="262626"/>
                </a:solidFill>
                <a:latin typeface="Calibri "/>
              </a:rPr>
              <a:t>neighbors</a:t>
            </a:r>
            <a:endParaRPr lang="en-GB" sz="2600" dirty="0">
              <a:solidFill>
                <a:srgbClr val="262626"/>
              </a:solidFill>
              <a:latin typeface="Calibri "/>
            </a:endParaRP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Step-3: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Take the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nearest </a:t>
            </a:r>
            <a:r>
              <a:rPr lang="en-GB" sz="2600" dirty="0" err="1">
                <a:solidFill>
                  <a:srgbClr val="262626"/>
                </a:solidFill>
                <a:latin typeface="Calibri "/>
              </a:rPr>
              <a:t>neighbors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as per the calculated Euclidean distance.</a:t>
            </a: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Step-4: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Among these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 </a:t>
            </a:r>
            <a:r>
              <a:rPr lang="en-GB" sz="2600" dirty="0" err="1">
                <a:solidFill>
                  <a:srgbClr val="262626"/>
                </a:solidFill>
                <a:latin typeface="Calibri "/>
              </a:rPr>
              <a:t>neighbors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, count the number of the data points in each category.</a:t>
            </a:r>
          </a:p>
          <a:p>
            <a:pPr marL="268288">
              <a:lnSpc>
                <a:spcPct val="150000"/>
              </a:lnSpc>
              <a:spcAft>
                <a:spcPts val="1200"/>
              </a:spcAft>
            </a:pPr>
            <a:r>
              <a:rPr lang="en-GB" sz="26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Step-5: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Assign the new data points to that category for which the number of the </a:t>
            </a:r>
            <a:r>
              <a:rPr lang="en-GB" sz="2600" dirty="0" err="1">
                <a:solidFill>
                  <a:srgbClr val="262626"/>
                </a:solidFill>
                <a:latin typeface="Calibri "/>
              </a:rPr>
              <a:t>neighbor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 is maximum.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200" b="1" dirty="0">
              <a:solidFill>
                <a:srgbClr val="3C3C3B"/>
              </a:solidFill>
              <a:effectLst/>
              <a:latin typeface="IBM Plex Sans" panose="020B050305020300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3" y="1127711"/>
            <a:ext cx="10908012" cy="5501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BD30BA-BB31-872E-AC62-52E862DA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5" y="1320910"/>
            <a:ext cx="5270224" cy="42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3EC511-3CAF-841A-618D-1E5F25B2D48B}"/>
              </a:ext>
            </a:extLst>
          </p:cNvPr>
          <p:cNvSpPr txBox="1">
            <a:spLocks/>
          </p:cNvSpPr>
          <p:nvPr/>
        </p:nvSpPr>
        <p:spPr>
          <a:xfrm>
            <a:off x="191335" y="128855"/>
            <a:ext cx="4281274" cy="57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K-NN with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2AF30BAA-F363-5038-F4A9-34A0CDC4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14" y="1719698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628853"/>
            <a:ext cx="11404113" cy="6229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sz="2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2" y="154621"/>
            <a:ext cx="7917527" cy="55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4000" b="1" i="0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the optimal K value?</a:t>
            </a:r>
            <a:br>
              <a:rPr lang="en-GB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B9A4F-4681-5B46-2749-3CE3D2A3AF4C}"/>
              </a:ext>
            </a:extLst>
          </p:cNvPr>
          <p:cNvSpPr txBox="1"/>
          <p:nvPr/>
        </p:nvSpPr>
        <p:spPr>
          <a:xfrm>
            <a:off x="210462" y="620522"/>
            <a:ext cx="75221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292929"/>
                </a:solidFill>
                <a:latin typeface="source-serif-pro"/>
              </a:rPr>
              <a:t>N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o pre-defined statistical methods to find optimal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value  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inter-regular"/>
              </a:rPr>
              <a:t>Random Initialization of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Choosing a small value of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leads to unstable decision boundaries </a:t>
            </a:r>
            <a:endParaRPr lang="en-GB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292929"/>
                </a:solidFill>
                <a:latin typeface="source-serif-pro"/>
              </a:rPr>
              <a:t>Inversely, as we increase the value of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dirty="0">
                <a:solidFill>
                  <a:srgbClr val="292929"/>
                </a:solidFill>
                <a:latin typeface="source-serif-pro"/>
              </a:rPr>
              <a:t>, our predictions become more stable due to majority voting 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In cases where we are taking a majority vote (e.g. picking the mode in a classification problem) among labels, we usually make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an odd number to have a tiebreaker.</a:t>
            </a:r>
            <a:endParaRPr lang="en-GB" sz="2400" dirty="0">
              <a:solidFill>
                <a:srgbClr val="000000"/>
              </a:solidFill>
              <a:latin typeface="inter-regula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F89AB1-3969-A293-BDE5-07568EFA6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r="6699" b="8646"/>
          <a:stretch/>
        </p:blipFill>
        <p:spPr bwMode="auto">
          <a:xfrm>
            <a:off x="7732644" y="2165755"/>
            <a:ext cx="3866323" cy="34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6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5D450-EA00-4FFB-9FFB-3397D4F7B891}"/>
              </a:ext>
            </a:extLst>
          </p:cNvPr>
          <p:cNvSpPr/>
          <p:nvPr/>
        </p:nvSpPr>
        <p:spPr>
          <a:xfrm>
            <a:off x="1190576" y="6121684"/>
            <a:ext cx="9908771" cy="703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A5BAC1-3BD0-9A6B-A6CB-AA2D2552DF56}"/>
              </a:ext>
            </a:extLst>
          </p:cNvPr>
          <p:cNvSpPr txBox="1">
            <a:spLocks/>
          </p:cNvSpPr>
          <p:nvPr/>
        </p:nvSpPr>
        <p:spPr>
          <a:xfrm>
            <a:off x="93413" y="1127711"/>
            <a:ext cx="10908012" cy="5501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SoECaM logo">
            <a:extLst>
              <a:ext uri="{FF2B5EF4-FFF2-40B4-BE49-F238E27FC236}">
                <a16:creationId xmlns:a16="http://schemas.microsoft.com/office/drawing/2014/main" id="{0FA79A4E-23C1-4760-A71A-331E917C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0172" r="9087" b="9554"/>
          <a:stretch/>
        </p:blipFill>
        <p:spPr bwMode="auto">
          <a:xfrm>
            <a:off x="11099347" y="5852658"/>
            <a:ext cx="999241" cy="95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B6452-FC6D-7812-9A43-839253E2058F}"/>
              </a:ext>
            </a:extLst>
          </p:cNvPr>
          <p:cNvSpPr txBox="1"/>
          <p:nvPr/>
        </p:nvSpPr>
        <p:spPr>
          <a:xfrm>
            <a:off x="191335" y="668042"/>
            <a:ext cx="10731770" cy="545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spcAft>
                <a:spcPts val="1200"/>
              </a:spcAf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Select an odd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value for a 2 classes problem; this is because if we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</a:p>
          <a:p>
            <a:pPr marL="360363" indent="-360363">
              <a:lnSpc>
                <a:spcPct val="150000"/>
              </a:lnSpc>
              <a:spcAft>
                <a:spcPts val="1200"/>
              </a:spcAft>
            </a:pPr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</a:rPr>
              <a:t>K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for a binary classification problem, we can have a tie what would be  the class? </a:t>
            </a:r>
          </a:p>
          <a:p>
            <a:pPr marL="360363" indent="-360363">
              <a:lnSpc>
                <a:spcPct val="150000"/>
              </a:lnSpc>
              <a:spcAft>
                <a:spcPts val="1200"/>
              </a:spcAf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The main drawback of </a:t>
            </a:r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is the complexity in searching the nearest neighbours for each sample in case of a big dataset. Therefore, this would require expensive computation overhead and more memory space.</a:t>
            </a:r>
          </a:p>
          <a:p>
            <a:pPr marL="360363" indent="-360363">
              <a:lnSpc>
                <a:spcPct val="150000"/>
              </a:lnSpc>
              <a:spcAft>
                <a:spcPts val="1200"/>
              </a:spcAf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solidFill>
                  <a:srgbClr val="262626"/>
                </a:solidFill>
                <a:latin typeface="Calibri "/>
              </a:rPr>
              <a:t>makes predictions just-in-time by calculating the similarity between an input sample and each training instance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0E4DED-03F6-BF72-205E-01E026EE1768}"/>
              </a:ext>
            </a:extLst>
          </p:cNvPr>
          <p:cNvSpPr txBox="1">
            <a:spLocks/>
          </p:cNvSpPr>
          <p:nvPr/>
        </p:nvSpPr>
        <p:spPr>
          <a:xfrm>
            <a:off x="93413" y="222667"/>
            <a:ext cx="4104317" cy="408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K-NN Remarks</a:t>
            </a:r>
            <a:endParaRPr lang="ar-IQ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76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19852</TotalTime>
  <Words>1240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-apple-system</vt:lpstr>
      <vt:lpstr>Arial</vt:lpstr>
      <vt:lpstr>Calibri</vt:lpstr>
      <vt:lpstr>Calibri </vt:lpstr>
      <vt:lpstr>Calibri Light</vt:lpstr>
      <vt:lpstr>Courier New</vt:lpstr>
      <vt:lpstr>IBM Plex Sans</vt:lpstr>
      <vt:lpstr>inter-regular</vt:lpstr>
      <vt:lpstr>Menlo</vt:lpstr>
      <vt:lpstr>source-serif-pro</vt:lpstr>
      <vt:lpstr>Tahoma</vt:lpstr>
      <vt:lpstr>Times New Roman</vt:lpstr>
      <vt:lpstr>Wingdings</vt:lpstr>
      <vt:lpstr>Wingdings 2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Abu Taha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neamah hasan</dc:creator>
  <dc:description/>
  <cp:lastModifiedBy>Neamah Al-Naffakh</cp:lastModifiedBy>
  <cp:revision>529</cp:revision>
  <dcterms:created xsi:type="dcterms:W3CDTF">2015-02-23T10:07:24Z</dcterms:created>
  <dcterms:modified xsi:type="dcterms:W3CDTF">2022-11-04T03:28:19Z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Abu Taha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