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554"/>
  </p:normalViewPr>
  <p:slideViewPr>
    <p:cSldViewPr snapToGrid="0">
      <p:cViewPr>
        <p:scale>
          <a:sx n="117" d="100"/>
          <a:sy n="117" d="100"/>
        </p:scale>
        <p:origin x="14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3877936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2B16B-F9CC-174F-AE64-38F41A2CECF8}" type="datetimeFigureOut">
              <a:rPr lang="en-NP" smtClean="0"/>
              <a:t>10/01/2023</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594220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19355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342B16B-F9CC-174F-AE64-38F41A2CECF8}" type="datetimeFigureOut">
              <a:rPr lang="en-NP" smtClean="0"/>
              <a:t>10/01/2023</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14737815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530998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69328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113254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42B16B-F9CC-174F-AE64-38F41A2CECF8}" type="datetimeFigureOut">
              <a:rPr lang="en-NP" smtClean="0"/>
              <a:t>10/01/2023</a:t>
            </a:fld>
            <a:endParaRPr lang="en-NP"/>
          </a:p>
        </p:txBody>
      </p:sp>
      <p:sp>
        <p:nvSpPr>
          <p:cNvPr id="5" name="Footer Placeholder 4"/>
          <p:cNvSpPr>
            <a:spLocks noGrp="1"/>
          </p:cNvSpPr>
          <p:nvPr>
            <p:ph type="ftr" sz="quarter" idx="11"/>
          </p:nvPr>
        </p:nvSpPr>
        <p:spPr/>
        <p:txBody>
          <a:bodyPr/>
          <a:lstStyle/>
          <a:p>
            <a:endParaRPr lang="en-NP"/>
          </a:p>
        </p:txBody>
      </p:sp>
      <p:sp>
        <p:nvSpPr>
          <p:cNvPr id="6" name="Slide Number Placeholder 5"/>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34409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42B16B-F9CC-174F-AE64-38F41A2CECF8}" type="datetimeFigureOut">
              <a:rPr lang="en-NP" smtClean="0"/>
              <a:t>10/01/2023</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88078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42B16B-F9CC-174F-AE64-38F41A2CECF8}" type="datetimeFigureOut">
              <a:rPr lang="en-NP" smtClean="0"/>
              <a:t>10/01/2023</a:t>
            </a:fld>
            <a:endParaRPr lang="en-NP"/>
          </a:p>
        </p:txBody>
      </p:sp>
      <p:sp>
        <p:nvSpPr>
          <p:cNvPr id="8" name="Footer Placeholder 7"/>
          <p:cNvSpPr>
            <a:spLocks noGrp="1"/>
          </p:cNvSpPr>
          <p:nvPr>
            <p:ph type="ftr" sz="quarter" idx="11"/>
          </p:nvPr>
        </p:nvSpPr>
        <p:spPr/>
        <p:txBody>
          <a:bodyPr/>
          <a:lstStyle/>
          <a:p>
            <a:endParaRPr lang="en-NP"/>
          </a:p>
        </p:txBody>
      </p:sp>
      <p:sp>
        <p:nvSpPr>
          <p:cNvPr id="9" name="Slide Number Placeholder 8"/>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398114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42B16B-F9CC-174F-AE64-38F41A2CECF8}" type="datetimeFigureOut">
              <a:rPr lang="en-NP" smtClean="0"/>
              <a:t>10/01/2023</a:t>
            </a:fld>
            <a:endParaRPr lang="en-NP"/>
          </a:p>
        </p:txBody>
      </p:sp>
      <p:sp>
        <p:nvSpPr>
          <p:cNvPr id="4" name="Footer Placeholder 3"/>
          <p:cNvSpPr>
            <a:spLocks noGrp="1"/>
          </p:cNvSpPr>
          <p:nvPr>
            <p:ph type="ftr" sz="quarter" idx="11"/>
          </p:nvPr>
        </p:nvSpPr>
        <p:spPr/>
        <p:txBody>
          <a:bodyPr/>
          <a:lstStyle/>
          <a:p>
            <a:endParaRPr lang="en-NP"/>
          </a:p>
        </p:txBody>
      </p:sp>
      <p:sp>
        <p:nvSpPr>
          <p:cNvPr id="5" name="Slide Number Placeholder 4"/>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17927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2B16B-F9CC-174F-AE64-38F41A2CECF8}" type="datetimeFigureOut">
              <a:rPr lang="en-NP" smtClean="0"/>
              <a:t>10/01/2023</a:t>
            </a:fld>
            <a:endParaRPr lang="en-NP"/>
          </a:p>
        </p:txBody>
      </p:sp>
      <p:sp>
        <p:nvSpPr>
          <p:cNvPr id="3" name="Footer Placeholder 2"/>
          <p:cNvSpPr>
            <a:spLocks noGrp="1"/>
          </p:cNvSpPr>
          <p:nvPr>
            <p:ph type="ftr" sz="quarter" idx="11"/>
          </p:nvPr>
        </p:nvSpPr>
        <p:spPr/>
        <p:txBody>
          <a:bodyPr/>
          <a:lstStyle/>
          <a:p>
            <a:endParaRPr lang="en-NP"/>
          </a:p>
        </p:txBody>
      </p:sp>
      <p:sp>
        <p:nvSpPr>
          <p:cNvPr id="4" name="Slide Number Placeholder 3"/>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344930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42B16B-F9CC-174F-AE64-38F41A2CECF8}" type="datetimeFigureOut">
              <a:rPr lang="en-NP" smtClean="0"/>
              <a:t>10/01/2023</a:t>
            </a:fld>
            <a:endParaRPr lang="en-NP"/>
          </a:p>
        </p:txBody>
      </p:sp>
      <p:sp>
        <p:nvSpPr>
          <p:cNvPr id="6" name="Footer Placeholder 5"/>
          <p:cNvSpPr>
            <a:spLocks noGrp="1"/>
          </p:cNvSpPr>
          <p:nvPr>
            <p:ph type="ftr" sz="quarter" idx="11"/>
          </p:nvPr>
        </p:nvSpPr>
        <p:spPr/>
        <p:txBody>
          <a:bodyPr/>
          <a:lstStyle/>
          <a:p>
            <a:endParaRPr lang="en-NP"/>
          </a:p>
        </p:txBody>
      </p:sp>
      <p:sp>
        <p:nvSpPr>
          <p:cNvPr id="7" name="Slide Number Placeholder 6"/>
          <p:cNvSpPr>
            <a:spLocks noGrp="1"/>
          </p:cNvSpPr>
          <p:nvPr>
            <p:ph type="sldNum" sz="quarter" idx="12"/>
          </p:nvPr>
        </p:nvSpPr>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268101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342B16B-F9CC-174F-AE64-38F41A2CECF8}" type="datetimeFigureOut">
              <a:rPr lang="en-NP" smtClean="0"/>
              <a:t>10/01/2023</a:t>
            </a:fld>
            <a:endParaRPr lang="en-NP"/>
          </a:p>
        </p:txBody>
      </p:sp>
      <p:sp>
        <p:nvSpPr>
          <p:cNvPr id="6" name="Footer Placeholder 5"/>
          <p:cNvSpPr>
            <a:spLocks noGrp="1"/>
          </p:cNvSpPr>
          <p:nvPr>
            <p:ph type="ftr" sz="quarter" idx="11"/>
          </p:nvPr>
        </p:nvSpPr>
        <p:spPr>
          <a:xfrm>
            <a:off x="590396" y="6041362"/>
            <a:ext cx="3295413" cy="365125"/>
          </a:xfrm>
        </p:spPr>
        <p:txBody>
          <a:bodyPr/>
          <a:lstStyle/>
          <a:p>
            <a:endParaRPr lang="en-NP"/>
          </a:p>
        </p:txBody>
      </p:sp>
      <p:sp>
        <p:nvSpPr>
          <p:cNvPr id="7" name="Slide Number Placeholder 6"/>
          <p:cNvSpPr>
            <a:spLocks noGrp="1"/>
          </p:cNvSpPr>
          <p:nvPr>
            <p:ph type="sldNum" sz="quarter" idx="12"/>
          </p:nvPr>
        </p:nvSpPr>
        <p:spPr>
          <a:xfrm>
            <a:off x="4862689" y="5915888"/>
            <a:ext cx="1062155" cy="490599"/>
          </a:xfrm>
        </p:spPr>
        <p:txBody>
          <a:bodyPr/>
          <a:lstStyle/>
          <a:p>
            <a:fld id="{6D593EED-9C87-5943-B25A-A04C97E03119}" type="slidenum">
              <a:rPr lang="en-NP" smtClean="0"/>
              <a:t>‹#›</a:t>
            </a:fld>
            <a:endParaRPr lang="en-NP"/>
          </a:p>
        </p:txBody>
      </p:sp>
    </p:spTree>
    <p:extLst>
      <p:ext uri="{BB962C8B-B14F-4D97-AF65-F5344CB8AC3E}">
        <p14:creationId xmlns:p14="http://schemas.microsoft.com/office/powerpoint/2010/main" val="1092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NP"/>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342B16B-F9CC-174F-AE64-38F41A2CECF8}" type="datetimeFigureOut">
              <a:rPr lang="en-NP" smtClean="0"/>
              <a:t>10/01/2023</a:t>
            </a:fld>
            <a:endParaRPr lang="en-NP"/>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593EED-9C87-5943-B25A-A04C97E03119}" type="slidenum">
              <a:rPr lang="en-NP" smtClean="0"/>
              <a:t>‹#›</a:t>
            </a:fld>
            <a:endParaRPr lang="en-NP"/>
          </a:p>
        </p:txBody>
      </p:sp>
    </p:spTree>
    <p:extLst>
      <p:ext uri="{BB962C8B-B14F-4D97-AF65-F5344CB8AC3E}">
        <p14:creationId xmlns:p14="http://schemas.microsoft.com/office/powerpoint/2010/main" val="650706148"/>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2744-DFD6-58F9-A2A9-AE80D393E733}"/>
              </a:ext>
            </a:extLst>
          </p:cNvPr>
          <p:cNvSpPr>
            <a:spLocks noGrp="1"/>
          </p:cNvSpPr>
          <p:nvPr>
            <p:ph type="ctrTitle"/>
          </p:nvPr>
        </p:nvSpPr>
        <p:spPr>
          <a:xfrm>
            <a:off x="810001" y="657044"/>
            <a:ext cx="10572000" cy="2656712"/>
          </a:xfrm>
        </p:spPr>
        <p:txBody>
          <a:bodyPr/>
          <a:lstStyle/>
          <a:p>
            <a:r>
              <a:rPr lang="en-NP" dirty="0">
                <a:latin typeface="+mn-lt"/>
              </a:rPr>
              <a:t>Arduino Hardware</a:t>
            </a:r>
            <a:br>
              <a:rPr lang="en-NP" dirty="0">
                <a:latin typeface="+mn-lt"/>
              </a:rPr>
            </a:br>
            <a:r>
              <a:rPr lang="en-NP" dirty="0">
                <a:latin typeface="+mn-lt"/>
              </a:rPr>
              <a:t>and IDE</a:t>
            </a:r>
          </a:p>
        </p:txBody>
      </p:sp>
      <p:pic>
        <p:nvPicPr>
          <p:cNvPr id="4" name="Picture 3">
            <a:extLst>
              <a:ext uri="{FF2B5EF4-FFF2-40B4-BE49-F238E27FC236}">
                <a16:creationId xmlns:a16="http://schemas.microsoft.com/office/drawing/2014/main" id="{BEDD6C96-D8AA-0DC4-C14C-69817245DC78}"/>
              </a:ext>
            </a:extLst>
          </p:cNvPr>
          <p:cNvPicPr>
            <a:picLocks noChangeAspect="1"/>
          </p:cNvPicPr>
          <p:nvPr/>
        </p:nvPicPr>
        <p:blipFill>
          <a:blip r:embed="rId2"/>
          <a:stretch>
            <a:fillRect/>
          </a:stretch>
        </p:blipFill>
        <p:spPr>
          <a:xfrm>
            <a:off x="8669625" y="1885006"/>
            <a:ext cx="2857500" cy="2857500"/>
          </a:xfrm>
          <a:prstGeom prst="rect">
            <a:avLst/>
          </a:prstGeom>
          <a:solidFill>
            <a:schemeClr val="bg1"/>
          </a:solidFill>
        </p:spPr>
      </p:pic>
    </p:spTree>
    <p:extLst>
      <p:ext uri="{BB962C8B-B14F-4D97-AF65-F5344CB8AC3E}">
        <p14:creationId xmlns:p14="http://schemas.microsoft.com/office/powerpoint/2010/main" val="277582958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962DF-8366-F978-CC7A-2676D1C1D315}"/>
              </a:ext>
            </a:extLst>
          </p:cNvPr>
          <p:cNvSpPr>
            <a:spLocks noGrp="1"/>
          </p:cNvSpPr>
          <p:nvPr>
            <p:ph type="title"/>
          </p:nvPr>
        </p:nvSpPr>
        <p:spPr/>
        <p:txBody>
          <a:bodyPr/>
          <a:lstStyle/>
          <a:p>
            <a:r>
              <a:rPr lang="en-NP" dirty="0"/>
              <a:t>What is Arduino?</a:t>
            </a:r>
          </a:p>
        </p:txBody>
      </p:sp>
      <p:sp>
        <p:nvSpPr>
          <p:cNvPr id="3" name="Content Placeholder 2">
            <a:extLst>
              <a:ext uri="{FF2B5EF4-FFF2-40B4-BE49-F238E27FC236}">
                <a16:creationId xmlns:a16="http://schemas.microsoft.com/office/drawing/2014/main" id="{254B9CEE-26E9-E10D-3102-B7A85A3EA12C}"/>
              </a:ext>
            </a:extLst>
          </p:cNvPr>
          <p:cNvSpPr>
            <a:spLocks noGrp="1"/>
          </p:cNvSpPr>
          <p:nvPr>
            <p:ph idx="1"/>
          </p:nvPr>
        </p:nvSpPr>
        <p:spPr>
          <a:xfrm>
            <a:off x="413446" y="749508"/>
            <a:ext cx="10968552" cy="5349133"/>
          </a:xfrm>
        </p:spPr>
        <p:txBody>
          <a:bodyPr>
            <a:normAutofit/>
          </a:bodyPr>
          <a:lstStyle/>
          <a:p>
            <a:pPr marL="0" indent="0">
              <a:buNone/>
            </a:pPr>
            <a:r>
              <a:rPr lang="en-NP" sz="2000" dirty="0"/>
              <a:t>An Arduino is an open-source hardware development platform </a:t>
            </a:r>
            <a:r>
              <a:rPr lang="en-US" sz="2000" dirty="0"/>
              <a:t>used to develop easy-to-use electronic devices</a:t>
            </a:r>
            <a:r>
              <a:rPr lang="en-NP" sz="2000" dirty="0"/>
              <a:t> to interact with the real world. The hardware configuration of an Arduino is open source which means that it can be modified in order to make different versions of itself.</a:t>
            </a:r>
          </a:p>
        </p:txBody>
      </p:sp>
    </p:spTree>
    <p:extLst>
      <p:ext uri="{BB962C8B-B14F-4D97-AF65-F5344CB8AC3E}">
        <p14:creationId xmlns:p14="http://schemas.microsoft.com/office/powerpoint/2010/main" val="42214870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2EB2-9FF0-8C45-D868-DB0CEADCCD88}"/>
              </a:ext>
            </a:extLst>
          </p:cNvPr>
          <p:cNvSpPr>
            <a:spLocks noGrp="1"/>
          </p:cNvSpPr>
          <p:nvPr>
            <p:ph type="title"/>
          </p:nvPr>
        </p:nvSpPr>
        <p:spPr/>
        <p:txBody>
          <a:bodyPr/>
          <a:lstStyle/>
          <a:p>
            <a:r>
              <a:rPr lang="en-NP" dirty="0"/>
              <a:t>Arduino UNO </a:t>
            </a:r>
          </a:p>
        </p:txBody>
      </p:sp>
      <p:sp>
        <p:nvSpPr>
          <p:cNvPr id="3" name="Content Placeholder 2">
            <a:extLst>
              <a:ext uri="{FF2B5EF4-FFF2-40B4-BE49-F238E27FC236}">
                <a16:creationId xmlns:a16="http://schemas.microsoft.com/office/drawing/2014/main" id="{8C264002-8B73-65AE-066A-04899E0428F0}"/>
              </a:ext>
            </a:extLst>
          </p:cNvPr>
          <p:cNvSpPr>
            <a:spLocks noGrp="1"/>
          </p:cNvSpPr>
          <p:nvPr>
            <p:ph idx="1"/>
          </p:nvPr>
        </p:nvSpPr>
        <p:spPr>
          <a:xfrm>
            <a:off x="164892" y="2222287"/>
            <a:ext cx="7495082" cy="3636511"/>
          </a:xfrm>
        </p:spPr>
        <p:txBody>
          <a:bodyPr/>
          <a:lstStyle/>
          <a:p>
            <a:r>
              <a:rPr lang="en-NP" dirty="0"/>
              <a:t>An Arduino UNO is an open-source microcontroller board whi</a:t>
            </a:r>
            <a:r>
              <a:rPr lang="en-US" dirty="0" err="1"/>
              <a:t>ch</a:t>
            </a:r>
            <a:r>
              <a:rPr lang="en-US" dirty="0"/>
              <a:t> is based on Atmega328p. It is a standard board of Arduino which is easy to operate in comparison to other  Arduino boards. Along with 14 digital input/output pins, six of which are analog input pins, the board also has a USB port, reset button, ICSP header, and other components. The Arduino UNO board already has these components loaded, and we can utilize them in your project. The board's USB port or its DC power supply can both be used to charge the gadget and feed/receive the data from it.</a:t>
            </a:r>
            <a:endParaRPr lang="en-NP" dirty="0"/>
          </a:p>
        </p:txBody>
      </p:sp>
      <p:pic>
        <p:nvPicPr>
          <p:cNvPr id="4" name="Picture 3">
            <a:extLst>
              <a:ext uri="{FF2B5EF4-FFF2-40B4-BE49-F238E27FC236}">
                <a16:creationId xmlns:a16="http://schemas.microsoft.com/office/drawing/2014/main" id="{FF270D54-5B1E-5B63-5F98-6A69A457A4B4}"/>
              </a:ext>
            </a:extLst>
          </p:cNvPr>
          <p:cNvPicPr>
            <a:picLocks noChangeAspect="1"/>
          </p:cNvPicPr>
          <p:nvPr/>
        </p:nvPicPr>
        <p:blipFill>
          <a:blip r:embed="rId2"/>
          <a:stretch>
            <a:fillRect/>
          </a:stretch>
        </p:blipFill>
        <p:spPr>
          <a:xfrm>
            <a:off x="7659974" y="1942632"/>
            <a:ext cx="4199579" cy="2972736"/>
          </a:xfrm>
          <a:prstGeom prst="rect">
            <a:avLst/>
          </a:prstGeom>
        </p:spPr>
      </p:pic>
    </p:spTree>
    <p:extLst>
      <p:ext uri="{BB962C8B-B14F-4D97-AF65-F5344CB8AC3E}">
        <p14:creationId xmlns:p14="http://schemas.microsoft.com/office/powerpoint/2010/main" val="478412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9F17-C30D-34D7-B7C1-87645D52254C}"/>
              </a:ext>
            </a:extLst>
          </p:cNvPr>
          <p:cNvSpPr>
            <a:spLocks noGrp="1"/>
          </p:cNvSpPr>
          <p:nvPr>
            <p:ph type="title"/>
          </p:nvPr>
        </p:nvSpPr>
        <p:spPr/>
        <p:txBody>
          <a:bodyPr/>
          <a:lstStyle/>
          <a:p>
            <a:r>
              <a:rPr lang="en-NP" dirty="0"/>
              <a:t>Components of Arduino UNO </a:t>
            </a:r>
          </a:p>
        </p:txBody>
      </p:sp>
      <p:pic>
        <p:nvPicPr>
          <p:cNvPr id="4" name="Picture 3">
            <a:extLst>
              <a:ext uri="{FF2B5EF4-FFF2-40B4-BE49-F238E27FC236}">
                <a16:creationId xmlns:a16="http://schemas.microsoft.com/office/drawing/2014/main" id="{0A466FFE-3850-F604-473E-FD13044D50C9}"/>
              </a:ext>
            </a:extLst>
          </p:cNvPr>
          <p:cNvPicPr>
            <a:picLocks noChangeAspect="1"/>
          </p:cNvPicPr>
          <p:nvPr/>
        </p:nvPicPr>
        <p:blipFill>
          <a:blip r:embed="rId2"/>
          <a:stretch>
            <a:fillRect/>
          </a:stretch>
        </p:blipFill>
        <p:spPr>
          <a:xfrm>
            <a:off x="3404587" y="1882530"/>
            <a:ext cx="5855407" cy="4790294"/>
          </a:xfrm>
          <a:prstGeom prst="rect">
            <a:avLst/>
          </a:prstGeom>
        </p:spPr>
      </p:pic>
    </p:spTree>
    <p:extLst>
      <p:ext uri="{BB962C8B-B14F-4D97-AF65-F5344CB8AC3E}">
        <p14:creationId xmlns:p14="http://schemas.microsoft.com/office/powerpoint/2010/main" val="6287433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196A2-6E4D-DF89-3959-84BBC55A55CB}"/>
              </a:ext>
            </a:extLst>
          </p:cNvPr>
          <p:cNvSpPr>
            <a:spLocks noGrp="1"/>
          </p:cNvSpPr>
          <p:nvPr>
            <p:ph type="title"/>
          </p:nvPr>
        </p:nvSpPr>
        <p:spPr>
          <a:xfrm>
            <a:off x="1049843" y="372237"/>
            <a:ext cx="10571998" cy="970450"/>
          </a:xfrm>
        </p:spPr>
        <p:txBody>
          <a:bodyPr/>
          <a:lstStyle/>
          <a:p>
            <a:r>
              <a:rPr lang="en-NP" dirty="0"/>
              <a:t>Components of Arduino UNO</a:t>
            </a:r>
          </a:p>
        </p:txBody>
      </p:sp>
      <p:pic>
        <p:nvPicPr>
          <p:cNvPr id="5" name="Content Placeholder 4">
            <a:extLst>
              <a:ext uri="{FF2B5EF4-FFF2-40B4-BE49-F238E27FC236}">
                <a16:creationId xmlns:a16="http://schemas.microsoft.com/office/drawing/2014/main" id="{329864D3-D561-17AB-BF5C-C4E320753FE5}"/>
              </a:ext>
            </a:extLst>
          </p:cNvPr>
          <p:cNvPicPr>
            <a:picLocks noGrp="1" noChangeAspect="1"/>
          </p:cNvPicPr>
          <p:nvPr>
            <p:ph idx="1"/>
          </p:nvPr>
        </p:nvPicPr>
        <p:blipFill>
          <a:blip r:embed="rId2"/>
          <a:stretch>
            <a:fillRect/>
          </a:stretch>
        </p:blipFill>
        <p:spPr>
          <a:xfrm>
            <a:off x="6096000" y="1981311"/>
            <a:ext cx="5626100" cy="1164660"/>
          </a:xfrm>
        </p:spPr>
      </p:pic>
      <p:sp>
        <p:nvSpPr>
          <p:cNvPr id="6" name="TextBox 5">
            <a:extLst>
              <a:ext uri="{FF2B5EF4-FFF2-40B4-BE49-F238E27FC236}">
                <a16:creationId xmlns:a16="http://schemas.microsoft.com/office/drawing/2014/main" id="{0A9005A4-8C8C-2D7B-61AF-3C4D2D1051F7}"/>
              </a:ext>
            </a:extLst>
          </p:cNvPr>
          <p:cNvSpPr txBox="1"/>
          <p:nvPr/>
        </p:nvSpPr>
        <p:spPr>
          <a:xfrm>
            <a:off x="195768" y="2134663"/>
            <a:ext cx="5660391" cy="1754326"/>
          </a:xfrm>
          <a:prstGeom prst="rect">
            <a:avLst/>
          </a:prstGeom>
          <a:noFill/>
        </p:spPr>
        <p:txBody>
          <a:bodyPr wrap="square" rtlCol="0">
            <a:spAutoFit/>
          </a:bodyPr>
          <a:lstStyle/>
          <a:p>
            <a:pPr marL="342900" indent="-342900">
              <a:buAutoNum type="arabicParenR"/>
            </a:pPr>
            <a:r>
              <a:rPr lang="en-NP" dirty="0"/>
              <a:t>Digital input/output pins </a:t>
            </a:r>
          </a:p>
          <a:p>
            <a:pPr algn="just"/>
            <a:r>
              <a:rPr lang="en-NP" dirty="0"/>
              <a:t>      	There are a total of 14 digital pins in Arduino  	Uno where 6 pins (3,5,6,9,10,11) support 	PWM(pulse width modulation). It has the two-	state values 0 and 1 (low and high). </a:t>
            </a:r>
          </a:p>
          <a:p>
            <a:endParaRPr lang="en-NP" dirty="0"/>
          </a:p>
        </p:txBody>
      </p:sp>
      <p:sp>
        <p:nvSpPr>
          <p:cNvPr id="7" name="TextBox 6">
            <a:extLst>
              <a:ext uri="{FF2B5EF4-FFF2-40B4-BE49-F238E27FC236}">
                <a16:creationId xmlns:a16="http://schemas.microsoft.com/office/drawing/2014/main" id="{C4B3EC16-2A11-05D3-44A4-06988926E6D1}"/>
              </a:ext>
            </a:extLst>
          </p:cNvPr>
          <p:cNvSpPr txBox="1"/>
          <p:nvPr/>
        </p:nvSpPr>
        <p:spPr>
          <a:xfrm>
            <a:off x="294095" y="3714819"/>
            <a:ext cx="6333402" cy="1477328"/>
          </a:xfrm>
          <a:prstGeom prst="rect">
            <a:avLst/>
          </a:prstGeom>
          <a:noFill/>
        </p:spPr>
        <p:txBody>
          <a:bodyPr wrap="square" rtlCol="0">
            <a:spAutoFit/>
          </a:bodyPr>
          <a:lstStyle/>
          <a:p>
            <a:r>
              <a:rPr lang="en-NP" dirty="0"/>
              <a:t>2) Analog pins</a:t>
            </a:r>
          </a:p>
          <a:p>
            <a:r>
              <a:rPr lang="en-NP" dirty="0"/>
              <a:t>     T</a:t>
            </a:r>
            <a:r>
              <a:rPr lang="en-US" dirty="0"/>
              <a:t>h</a:t>
            </a:r>
            <a:r>
              <a:rPr lang="en-NP" dirty="0"/>
              <a:t>ere are a total of 6 analogue pins (A0-A5) which are used to read the range of continuous value from an analog sensor like LDR. It can read the voltage value from 0-5 V</a:t>
            </a:r>
          </a:p>
        </p:txBody>
      </p:sp>
      <p:pic>
        <p:nvPicPr>
          <p:cNvPr id="9" name="Picture 8">
            <a:extLst>
              <a:ext uri="{FF2B5EF4-FFF2-40B4-BE49-F238E27FC236}">
                <a16:creationId xmlns:a16="http://schemas.microsoft.com/office/drawing/2014/main" id="{553650B3-7533-1506-01F0-3E0D5D8E4CD8}"/>
              </a:ext>
            </a:extLst>
          </p:cNvPr>
          <p:cNvPicPr>
            <a:picLocks noChangeAspect="1"/>
          </p:cNvPicPr>
          <p:nvPr/>
        </p:nvPicPr>
        <p:blipFill>
          <a:blip r:embed="rId3"/>
          <a:stretch>
            <a:fillRect/>
          </a:stretch>
        </p:blipFill>
        <p:spPr>
          <a:xfrm>
            <a:off x="6932652" y="3604647"/>
            <a:ext cx="2786199" cy="1587500"/>
          </a:xfrm>
          <a:prstGeom prst="rect">
            <a:avLst/>
          </a:prstGeom>
        </p:spPr>
      </p:pic>
      <p:sp>
        <p:nvSpPr>
          <p:cNvPr id="10" name="TextBox 9">
            <a:extLst>
              <a:ext uri="{FF2B5EF4-FFF2-40B4-BE49-F238E27FC236}">
                <a16:creationId xmlns:a16="http://schemas.microsoft.com/office/drawing/2014/main" id="{009BD5AC-6612-1C99-CEAA-E5B56DDEAF13}"/>
              </a:ext>
            </a:extLst>
          </p:cNvPr>
          <p:cNvSpPr txBox="1"/>
          <p:nvPr/>
        </p:nvSpPr>
        <p:spPr>
          <a:xfrm>
            <a:off x="294095" y="5497286"/>
            <a:ext cx="4539162" cy="1200329"/>
          </a:xfrm>
          <a:prstGeom prst="rect">
            <a:avLst/>
          </a:prstGeom>
          <a:noFill/>
        </p:spPr>
        <p:txBody>
          <a:bodyPr wrap="square" rtlCol="0">
            <a:spAutoFit/>
          </a:bodyPr>
          <a:lstStyle/>
          <a:p>
            <a:r>
              <a:rPr lang="en-NP" dirty="0"/>
              <a:t>3) </a:t>
            </a:r>
            <a:r>
              <a:rPr lang="en-US" dirty="0"/>
              <a:t>P</a:t>
            </a:r>
            <a:r>
              <a:rPr lang="en-NP" dirty="0"/>
              <a:t>ower supply pins </a:t>
            </a:r>
          </a:p>
          <a:p>
            <a:r>
              <a:rPr lang="en-NP" dirty="0"/>
              <a:t>For supplying the power to input and output component </a:t>
            </a:r>
          </a:p>
          <a:p>
            <a:endParaRPr lang="en-NP" dirty="0"/>
          </a:p>
        </p:txBody>
      </p:sp>
      <p:pic>
        <p:nvPicPr>
          <p:cNvPr id="14" name="Picture 13">
            <a:extLst>
              <a:ext uri="{FF2B5EF4-FFF2-40B4-BE49-F238E27FC236}">
                <a16:creationId xmlns:a16="http://schemas.microsoft.com/office/drawing/2014/main" id="{046E8924-1159-E771-6B26-3A9B7FAEAE05}"/>
              </a:ext>
            </a:extLst>
          </p:cNvPr>
          <p:cNvPicPr>
            <a:picLocks noChangeAspect="1"/>
          </p:cNvPicPr>
          <p:nvPr/>
        </p:nvPicPr>
        <p:blipFill>
          <a:blip r:embed="rId4"/>
          <a:stretch>
            <a:fillRect/>
          </a:stretch>
        </p:blipFill>
        <p:spPr>
          <a:xfrm>
            <a:off x="6764564" y="5375422"/>
            <a:ext cx="1689100" cy="1143000"/>
          </a:xfrm>
          <a:prstGeom prst="rect">
            <a:avLst/>
          </a:prstGeom>
        </p:spPr>
      </p:pic>
    </p:spTree>
    <p:extLst>
      <p:ext uri="{BB962C8B-B14F-4D97-AF65-F5344CB8AC3E}">
        <p14:creationId xmlns:p14="http://schemas.microsoft.com/office/powerpoint/2010/main" val="172982750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7917-D14C-165F-0E9C-D79E2644F886}"/>
              </a:ext>
            </a:extLst>
          </p:cNvPr>
          <p:cNvSpPr>
            <a:spLocks noGrp="1"/>
          </p:cNvSpPr>
          <p:nvPr>
            <p:ph type="title"/>
          </p:nvPr>
        </p:nvSpPr>
        <p:spPr/>
        <p:txBody>
          <a:bodyPr/>
          <a:lstStyle/>
          <a:p>
            <a:r>
              <a:rPr lang="en-NP" dirty="0"/>
              <a:t>Component of Arduino UNO</a:t>
            </a:r>
          </a:p>
        </p:txBody>
      </p:sp>
      <p:pic>
        <p:nvPicPr>
          <p:cNvPr id="5" name="Content Placeholder 4">
            <a:extLst>
              <a:ext uri="{FF2B5EF4-FFF2-40B4-BE49-F238E27FC236}">
                <a16:creationId xmlns:a16="http://schemas.microsoft.com/office/drawing/2014/main" id="{CC62D109-B763-F4E4-A0A1-8999935C70A3}"/>
              </a:ext>
            </a:extLst>
          </p:cNvPr>
          <p:cNvPicPr>
            <a:picLocks noGrp="1" noChangeAspect="1"/>
          </p:cNvPicPr>
          <p:nvPr>
            <p:ph idx="1"/>
          </p:nvPr>
        </p:nvPicPr>
        <p:blipFill>
          <a:blip r:embed="rId2"/>
          <a:stretch>
            <a:fillRect/>
          </a:stretch>
        </p:blipFill>
        <p:spPr>
          <a:xfrm rot="10800000">
            <a:off x="7432765" y="2008217"/>
            <a:ext cx="4344844" cy="1538497"/>
          </a:xfrm>
        </p:spPr>
      </p:pic>
      <p:sp>
        <p:nvSpPr>
          <p:cNvPr id="6" name="TextBox 5">
            <a:extLst>
              <a:ext uri="{FF2B5EF4-FFF2-40B4-BE49-F238E27FC236}">
                <a16:creationId xmlns:a16="http://schemas.microsoft.com/office/drawing/2014/main" id="{48D7D76C-AAB4-4DFE-8F8B-A64BA2DFA096}"/>
              </a:ext>
            </a:extLst>
          </p:cNvPr>
          <p:cNvSpPr txBox="1"/>
          <p:nvPr/>
        </p:nvSpPr>
        <p:spPr>
          <a:xfrm>
            <a:off x="0" y="2038801"/>
            <a:ext cx="7432765" cy="1477328"/>
          </a:xfrm>
          <a:prstGeom prst="rect">
            <a:avLst/>
          </a:prstGeom>
          <a:noFill/>
        </p:spPr>
        <p:txBody>
          <a:bodyPr wrap="square" rtlCol="0">
            <a:spAutoFit/>
          </a:bodyPr>
          <a:lstStyle/>
          <a:p>
            <a:r>
              <a:rPr lang="en-NP" dirty="0"/>
              <a:t>4) Microcontroller</a:t>
            </a:r>
          </a:p>
          <a:p>
            <a:r>
              <a:rPr lang="en-NP" dirty="0"/>
              <a:t>    It is the main component of an Arduino UNO board whic</a:t>
            </a:r>
            <a:r>
              <a:rPr lang="en-US" dirty="0"/>
              <a:t>h</a:t>
            </a:r>
            <a:r>
              <a:rPr lang="en-NP" dirty="0"/>
              <a:t> is based on ATmega328. It is the brain of an Arduino U</a:t>
            </a:r>
            <a:r>
              <a:rPr lang="en-US" dirty="0"/>
              <a:t>NO as it combines storage, CPU, etc.</a:t>
            </a:r>
          </a:p>
          <a:p>
            <a:endParaRPr lang="en-NP" dirty="0"/>
          </a:p>
        </p:txBody>
      </p:sp>
      <p:sp>
        <p:nvSpPr>
          <p:cNvPr id="7" name="TextBox 6">
            <a:extLst>
              <a:ext uri="{FF2B5EF4-FFF2-40B4-BE49-F238E27FC236}">
                <a16:creationId xmlns:a16="http://schemas.microsoft.com/office/drawing/2014/main" id="{C5172266-D4E0-FBA1-FDDF-A5BF3C5776CF}"/>
              </a:ext>
            </a:extLst>
          </p:cNvPr>
          <p:cNvSpPr txBox="1"/>
          <p:nvPr/>
        </p:nvSpPr>
        <p:spPr>
          <a:xfrm>
            <a:off x="0" y="3761096"/>
            <a:ext cx="6557554" cy="1200329"/>
          </a:xfrm>
          <a:prstGeom prst="rect">
            <a:avLst/>
          </a:prstGeom>
          <a:noFill/>
        </p:spPr>
        <p:txBody>
          <a:bodyPr wrap="square" rtlCol="0">
            <a:spAutoFit/>
          </a:bodyPr>
          <a:lstStyle/>
          <a:p>
            <a:pPr algn="just"/>
            <a:r>
              <a:rPr lang="en-NP" dirty="0"/>
              <a:t>5) Reset button </a:t>
            </a:r>
          </a:p>
          <a:p>
            <a:pPr algn="just"/>
            <a:r>
              <a:rPr lang="en-NP" dirty="0"/>
              <a:t>   The reset button is used for disconnection the board </a:t>
            </a:r>
          </a:p>
          <a:p>
            <a:pPr algn="just"/>
            <a:r>
              <a:rPr lang="en-US" dirty="0"/>
              <a:t>   T</a:t>
            </a:r>
            <a:r>
              <a:rPr lang="en-NP" dirty="0"/>
              <a:t>o the power supply or executing the instruction from </a:t>
            </a:r>
          </a:p>
          <a:p>
            <a:pPr algn="just"/>
            <a:r>
              <a:rPr lang="en-US" dirty="0"/>
              <a:t>   Begin</a:t>
            </a:r>
            <a:r>
              <a:rPr lang="en-NP" dirty="0"/>
              <a:t>ning </a:t>
            </a:r>
          </a:p>
        </p:txBody>
      </p:sp>
      <p:pic>
        <p:nvPicPr>
          <p:cNvPr id="9" name="Picture 8">
            <a:extLst>
              <a:ext uri="{FF2B5EF4-FFF2-40B4-BE49-F238E27FC236}">
                <a16:creationId xmlns:a16="http://schemas.microsoft.com/office/drawing/2014/main" id="{755D8B1F-1FE7-2BDD-E8B6-3B629FA0377E}"/>
              </a:ext>
            </a:extLst>
          </p:cNvPr>
          <p:cNvPicPr>
            <a:picLocks noChangeAspect="1"/>
          </p:cNvPicPr>
          <p:nvPr/>
        </p:nvPicPr>
        <p:blipFill>
          <a:blip r:embed="rId3"/>
          <a:stretch>
            <a:fillRect/>
          </a:stretch>
        </p:blipFill>
        <p:spPr>
          <a:xfrm>
            <a:off x="6557554" y="3720173"/>
            <a:ext cx="1874182" cy="1193465"/>
          </a:xfrm>
          <a:prstGeom prst="rect">
            <a:avLst/>
          </a:prstGeom>
        </p:spPr>
      </p:pic>
      <p:sp>
        <p:nvSpPr>
          <p:cNvPr id="10" name="TextBox 9">
            <a:extLst>
              <a:ext uri="{FF2B5EF4-FFF2-40B4-BE49-F238E27FC236}">
                <a16:creationId xmlns:a16="http://schemas.microsoft.com/office/drawing/2014/main" id="{E68E224D-F87C-28F7-A9F2-34C9983F158C}"/>
              </a:ext>
            </a:extLst>
          </p:cNvPr>
          <p:cNvSpPr txBox="1"/>
          <p:nvPr/>
        </p:nvSpPr>
        <p:spPr>
          <a:xfrm>
            <a:off x="0" y="5312681"/>
            <a:ext cx="6165668" cy="1200329"/>
          </a:xfrm>
          <a:prstGeom prst="rect">
            <a:avLst/>
          </a:prstGeom>
          <a:noFill/>
        </p:spPr>
        <p:txBody>
          <a:bodyPr wrap="square" rtlCol="0">
            <a:spAutoFit/>
          </a:bodyPr>
          <a:lstStyle/>
          <a:p>
            <a:r>
              <a:rPr lang="en-NP" dirty="0"/>
              <a:t>6) TX and RX LED </a:t>
            </a:r>
          </a:p>
          <a:p>
            <a:r>
              <a:rPr lang="en-NP" dirty="0"/>
              <a:t>    When the data is transmitted or rec</a:t>
            </a:r>
            <a:r>
              <a:rPr lang="en-US" dirty="0" err="1"/>
              <a:t>ei</a:t>
            </a:r>
            <a:r>
              <a:rPr lang="en-NP" dirty="0"/>
              <a:t>ved from </a:t>
            </a:r>
          </a:p>
          <a:p>
            <a:r>
              <a:rPr lang="en-US" dirty="0"/>
              <a:t>   T</a:t>
            </a:r>
            <a:r>
              <a:rPr lang="en-NP" dirty="0"/>
              <a:t>he computer to Arduino board through USB serial </a:t>
            </a:r>
          </a:p>
          <a:p>
            <a:r>
              <a:rPr lang="en-NP" dirty="0"/>
              <a:t>    port  the Tx and Rx LED Blinks </a:t>
            </a:r>
          </a:p>
        </p:txBody>
      </p:sp>
      <p:pic>
        <p:nvPicPr>
          <p:cNvPr id="12" name="Picture 11">
            <a:extLst>
              <a:ext uri="{FF2B5EF4-FFF2-40B4-BE49-F238E27FC236}">
                <a16:creationId xmlns:a16="http://schemas.microsoft.com/office/drawing/2014/main" id="{D1142976-AA6D-A31A-4E55-A8C2274C4B58}"/>
              </a:ext>
            </a:extLst>
          </p:cNvPr>
          <p:cNvPicPr>
            <a:picLocks noChangeAspect="1"/>
          </p:cNvPicPr>
          <p:nvPr/>
        </p:nvPicPr>
        <p:blipFill>
          <a:blip r:embed="rId4"/>
          <a:stretch>
            <a:fillRect/>
          </a:stretch>
        </p:blipFill>
        <p:spPr>
          <a:xfrm>
            <a:off x="6701246" y="5544545"/>
            <a:ext cx="1448757" cy="866267"/>
          </a:xfrm>
          <a:prstGeom prst="rect">
            <a:avLst/>
          </a:prstGeom>
        </p:spPr>
      </p:pic>
    </p:spTree>
    <p:extLst>
      <p:ext uri="{BB962C8B-B14F-4D97-AF65-F5344CB8AC3E}">
        <p14:creationId xmlns:p14="http://schemas.microsoft.com/office/powerpoint/2010/main" val="4218098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9F52-48E1-A880-3AD2-A07E35DFA36F}"/>
              </a:ext>
            </a:extLst>
          </p:cNvPr>
          <p:cNvSpPr>
            <a:spLocks noGrp="1"/>
          </p:cNvSpPr>
          <p:nvPr>
            <p:ph type="title"/>
          </p:nvPr>
        </p:nvSpPr>
        <p:spPr/>
        <p:txBody>
          <a:bodyPr/>
          <a:lstStyle/>
          <a:p>
            <a:r>
              <a:rPr lang="en-NP" dirty="0"/>
              <a:t>Components of Arduino  UNO</a:t>
            </a:r>
          </a:p>
        </p:txBody>
      </p:sp>
      <p:sp>
        <p:nvSpPr>
          <p:cNvPr id="3" name="Content Placeholder 2">
            <a:extLst>
              <a:ext uri="{FF2B5EF4-FFF2-40B4-BE49-F238E27FC236}">
                <a16:creationId xmlns:a16="http://schemas.microsoft.com/office/drawing/2014/main" id="{ADCE5D25-C50F-AB71-3F16-35DCDB1BFCD9}"/>
              </a:ext>
            </a:extLst>
          </p:cNvPr>
          <p:cNvSpPr>
            <a:spLocks noGrp="1"/>
          </p:cNvSpPr>
          <p:nvPr>
            <p:ph idx="1"/>
          </p:nvPr>
        </p:nvSpPr>
        <p:spPr>
          <a:xfrm>
            <a:off x="-42724" y="1959429"/>
            <a:ext cx="6989535" cy="1774946"/>
          </a:xfrm>
        </p:spPr>
        <p:txBody>
          <a:bodyPr>
            <a:normAutofit lnSpcReduction="10000"/>
          </a:bodyPr>
          <a:lstStyle/>
          <a:p>
            <a:pPr marL="0" indent="0">
              <a:buNone/>
            </a:pPr>
            <a:endParaRPr lang="en-NP" dirty="0"/>
          </a:p>
          <a:p>
            <a:pPr marL="0" indent="0">
              <a:buNone/>
            </a:pPr>
            <a:r>
              <a:rPr lang="en-NP" dirty="0"/>
              <a:t>7) Crystal Oscillator</a:t>
            </a:r>
          </a:p>
          <a:p>
            <a:pPr marL="0" indent="0">
              <a:buNone/>
            </a:pPr>
            <a:r>
              <a:rPr lang="en-NP" dirty="0"/>
              <a:t>It helps the calculation of time and sychniziation of an internal operation for making the board powerful. It has a frequency of 16 MHZ.</a:t>
            </a:r>
          </a:p>
          <a:p>
            <a:pPr marL="0" indent="0">
              <a:buNone/>
            </a:pPr>
            <a:endParaRPr lang="en-NP" dirty="0"/>
          </a:p>
        </p:txBody>
      </p:sp>
      <p:pic>
        <p:nvPicPr>
          <p:cNvPr id="5" name="Picture 4">
            <a:extLst>
              <a:ext uri="{FF2B5EF4-FFF2-40B4-BE49-F238E27FC236}">
                <a16:creationId xmlns:a16="http://schemas.microsoft.com/office/drawing/2014/main" id="{41FE3DEC-CC7B-6513-40E4-C07CA0774CAC}"/>
              </a:ext>
            </a:extLst>
          </p:cNvPr>
          <p:cNvPicPr>
            <a:picLocks noChangeAspect="1"/>
          </p:cNvPicPr>
          <p:nvPr/>
        </p:nvPicPr>
        <p:blipFill>
          <a:blip r:embed="rId2"/>
          <a:stretch>
            <a:fillRect/>
          </a:stretch>
        </p:blipFill>
        <p:spPr>
          <a:xfrm>
            <a:off x="6728277" y="2055559"/>
            <a:ext cx="2100331" cy="1130623"/>
          </a:xfrm>
          <a:prstGeom prst="rect">
            <a:avLst/>
          </a:prstGeom>
        </p:spPr>
      </p:pic>
      <p:pic>
        <p:nvPicPr>
          <p:cNvPr id="8" name="Picture 7">
            <a:extLst>
              <a:ext uri="{FF2B5EF4-FFF2-40B4-BE49-F238E27FC236}">
                <a16:creationId xmlns:a16="http://schemas.microsoft.com/office/drawing/2014/main" id="{BC366C28-0637-035C-1125-90749D058C31}"/>
              </a:ext>
            </a:extLst>
          </p:cNvPr>
          <p:cNvPicPr>
            <a:picLocks noChangeAspect="1"/>
          </p:cNvPicPr>
          <p:nvPr/>
        </p:nvPicPr>
        <p:blipFill>
          <a:blip r:embed="rId3"/>
          <a:stretch>
            <a:fillRect/>
          </a:stretch>
        </p:blipFill>
        <p:spPr>
          <a:xfrm>
            <a:off x="6946811" y="3293351"/>
            <a:ext cx="1375591" cy="1130623"/>
          </a:xfrm>
          <a:prstGeom prst="rect">
            <a:avLst/>
          </a:prstGeom>
        </p:spPr>
      </p:pic>
      <p:sp>
        <p:nvSpPr>
          <p:cNvPr id="9" name="TextBox 8">
            <a:extLst>
              <a:ext uri="{FF2B5EF4-FFF2-40B4-BE49-F238E27FC236}">
                <a16:creationId xmlns:a16="http://schemas.microsoft.com/office/drawing/2014/main" id="{E580D8A2-A6A5-E527-CEF5-BED0AF9D789F}"/>
              </a:ext>
            </a:extLst>
          </p:cNvPr>
          <p:cNvSpPr txBox="1"/>
          <p:nvPr/>
        </p:nvSpPr>
        <p:spPr>
          <a:xfrm>
            <a:off x="60960" y="3823810"/>
            <a:ext cx="6035040" cy="1200329"/>
          </a:xfrm>
          <a:prstGeom prst="rect">
            <a:avLst/>
          </a:prstGeom>
          <a:noFill/>
        </p:spPr>
        <p:txBody>
          <a:bodyPr wrap="square" rtlCol="0">
            <a:spAutoFit/>
          </a:bodyPr>
          <a:lstStyle/>
          <a:p>
            <a:r>
              <a:rPr lang="en-NP" dirty="0"/>
              <a:t>8) Voltage regulator </a:t>
            </a:r>
          </a:p>
          <a:p>
            <a:r>
              <a:rPr lang="en-NP" dirty="0"/>
              <a:t>    T</a:t>
            </a:r>
            <a:r>
              <a:rPr lang="en-US" dirty="0"/>
              <a:t>h</a:t>
            </a:r>
            <a:r>
              <a:rPr lang="en-NP" dirty="0"/>
              <a:t>e voltage regulator converts the input voltage          	to  5V in the Arduino UNO board for a steady  	voltage supply </a:t>
            </a:r>
          </a:p>
        </p:txBody>
      </p:sp>
      <p:pic>
        <p:nvPicPr>
          <p:cNvPr id="11" name="Picture 10">
            <a:extLst>
              <a:ext uri="{FF2B5EF4-FFF2-40B4-BE49-F238E27FC236}">
                <a16:creationId xmlns:a16="http://schemas.microsoft.com/office/drawing/2014/main" id="{9C5F0C9F-0188-6CBF-4DCC-3439CBA0059A}"/>
              </a:ext>
            </a:extLst>
          </p:cNvPr>
          <p:cNvPicPr>
            <a:picLocks noChangeAspect="1"/>
          </p:cNvPicPr>
          <p:nvPr/>
        </p:nvPicPr>
        <p:blipFill>
          <a:blip r:embed="rId4"/>
          <a:stretch>
            <a:fillRect/>
          </a:stretch>
        </p:blipFill>
        <p:spPr>
          <a:xfrm>
            <a:off x="7435542" y="5024139"/>
            <a:ext cx="685800" cy="1616548"/>
          </a:xfrm>
          <a:prstGeom prst="rect">
            <a:avLst/>
          </a:prstGeom>
        </p:spPr>
      </p:pic>
      <p:sp>
        <p:nvSpPr>
          <p:cNvPr id="12" name="TextBox 11">
            <a:extLst>
              <a:ext uri="{FF2B5EF4-FFF2-40B4-BE49-F238E27FC236}">
                <a16:creationId xmlns:a16="http://schemas.microsoft.com/office/drawing/2014/main" id="{53D832BC-9015-3DEB-0524-E8407C45E21E}"/>
              </a:ext>
            </a:extLst>
          </p:cNvPr>
          <p:cNvSpPr txBox="1"/>
          <p:nvPr/>
        </p:nvSpPr>
        <p:spPr>
          <a:xfrm>
            <a:off x="60960" y="5487482"/>
            <a:ext cx="5068389" cy="1200329"/>
          </a:xfrm>
          <a:prstGeom prst="rect">
            <a:avLst/>
          </a:prstGeom>
          <a:noFill/>
        </p:spPr>
        <p:txBody>
          <a:bodyPr wrap="square" rtlCol="0">
            <a:spAutoFit/>
          </a:bodyPr>
          <a:lstStyle/>
          <a:p>
            <a:r>
              <a:rPr lang="en-NP" dirty="0"/>
              <a:t>9) ICSP(In-circuit Serial programming) pins</a:t>
            </a:r>
          </a:p>
          <a:p>
            <a:r>
              <a:rPr lang="en-NP" dirty="0"/>
              <a:t>   These pins are used to code and boot an    	Arduino from an external source. It is used to program two microcontrollers.</a:t>
            </a:r>
          </a:p>
        </p:txBody>
      </p:sp>
    </p:spTree>
    <p:extLst>
      <p:ext uri="{BB962C8B-B14F-4D97-AF65-F5344CB8AC3E}">
        <p14:creationId xmlns:p14="http://schemas.microsoft.com/office/powerpoint/2010/main" val="33167098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C5ED-674F-0A63-5FCB-34B87D55EB23}"/>
              </a:ext>
            </a:extLst>
          </p:cNvPr>
          <p:cNvSpPr>
            <a:spLocks noGrp="1"/>
          </p:cNvSpPr>
          <p:nvPr>
            <p:ph type="title"/>
          </p:nvPr>
        </p:nvSpPr>
        <p:spPr/>
        <p:txBody>
          <a:bodyPr/>
          <a:lstStyle/>
          <a:p>
            <a:r>
              <a:rPr lang="en-NP" dirty="0"/>
              <a:t>Component of Arduino UNO</a:t>
            </a:r>
          </a:p>
        </p:txBody>
      </p:sp>
      <p:sp>
        <p:nvSpPr>
          <p:cNvPr id="3" name="Content Placeholder 2">
            <a:extLst>
              <a:ext uri="{FF2B5EF4-FFF2-40B4-BE49-F238E27FC236}">
                <a16:creationId xmlns:a16="http://schemas.microsoft.com/office/drawing/2014/main" id="{2466666F-12E8-3965-D87E-9C4CE3E4843E}"/>
              </a:ext>
            </a:extLst>
          </p:cNvPr>
          <p:cNvSpPr>
            <a:spLocks noGrp="1"/>
          </p:cNvSpPr>
          <p:nvPr>
            <p:ph idx="1"/>
          </p:nvPr>
        </p:nvSpPr>
        <p:spPr>
          <a:xfrm>
            <a:off x="0" y="2220685"/>
            <a:ext cx="6259286" cy="1295401"/>
          </a:xfrm>
        </p:spPr>
        <p:txBody>
          <a:bodyPr/>
          <a:lstStyle/>
          <a:p>
            <a:pPr marL="0" indent="0">
              <a:buNone/>
            </a:pPr>
            <a:r>
              <a:rPr lang="en-NP" dirty="0"/>
              <a:t>10) AREF(Analog Reference)</a:t>
            </a:r>
          </a:p>
          <a:p>
            <a:pPr marL="0" indent="0">
              <a:buNone/>
            </a:pPr>
            <a:r>
              <a:rPr lang="en-NP" dirty="0"/>
              <a:t>It is used to provide an external reference voltage for analog- to –digital conversion of input to analog pins</a:t>
            </a:r>
          </a:p>
          <a:p>
            <a:pPr marL="0" indent="0">
              <a:buNone/>
            </a:pPr>
            <a:endParaRPr lang="en-NP" dirty="0"/>
          </a:p>
        </p:txBody>
      </p:sp>
      <p:pic>
        <p:nvPicPr>
          <p:cNvPr id="5" name="Picture 4">
            <a:extLst>
              <a:ext uri="{FF2B5EF4-FFF2-40B4-BE49-F238E27FC236}">
                <a16:creationId xmlns:a16="http://schemas.microsoft.com/office/drawing/2014/main" id="{EF7E0296-D783-E75E-1DF3-A3AC9ADC1447}"/>
              </a:ext>
            </a:extLst>
          </p:cNvPr>
          <p:cNvPicPr>
            <a:picLocks noChangeAspect="1"/>
          </p:cNvPicPr>
          <p:nvPr/>
        </p:nvPicPr>
        <p:blipFill>
          <a:blip r:embed="rId2"/>
          <a:stretch>
            <a:fillRect/>
          </a:stretch>
        </p:blipFill>
        <p:spPr>
          <a:xfrm>
            <a:off x="6406241" y="1922128"/>
            <a:ext cx="527959" cy="1506872"/>
          </a:xfrm>
          <a:prstGeom prst="rect">
            <a:avLst/>
          </a:prstGeom>
        </p:spPr>
      </p:pic>
      <p:sp>
        <p:nvSpPr>
          <p:cNvPr id="6" name="TextBox 5">
            <a:extLst>
              <a:ext uri="{FF2B5EF4-FFF2-40B4-BE49-F238E27FC236}">
                <a16:creationId xmlns:a16="http://schemas.microsoft.com/office/drawing/2014/main" id="{5E1F0118-404F-4FFC-4F1A-B8DC4F062A0E}"/>
              </a:ext>
            </a:extLst>
          </p:cNvPr>
          <p:cNvSpPr txBox="1"/>
          <p:nvPr/>
        </p:nvSpPr>
        <p:spPr>
          <a:xfrm>
            <a:off x="119742" y="4857653"/>
            <a:ext cx="4321629" cy="1200329"/>
          </a:xfrm>
          <a:prstGeom prst="rect">
            <a:avLst/>
          </a:prstGeom>
          <a:noFill/>
        </p:spPr>
        <p:txBody>
          <a:bodyPr wrap="square" rtlCol="0">
            <a:spAutoFit/>
          </a:bodyPr>
          <a:lstStyle/>
          <a:p>
            <a:r>
              <a:rPr lang="en-NP" dirty="0"/>
              <a:t>12) ATmega16U2</a:t>
            </a:r>
          </a:p>
          <a:p>
            <a:r>
              <a:rPr lang="en-NP" dirty="0"/>
              <a:t>It acts as a bridge between the computer  USB port and the serial port </a:t>
            </a:r>
          </a:p>
        </p:txBody>
      </p:sp>
      <p:pic>
        <p:nvPicPr>
          <p:cNvPr id="8" name="Picture 7">
            <a:extLst>
              <a:ext uri="{FF2B5EF4-FFF2-40B4-BE49-F238E27FC236}">
                <a16:creationId xmlns:a16="http://schemas.microsoft.com/office/drawing/2014/main" id="{81BA29F2-B1E6-75E1-A8C3-65A39B6D28AB}"/>
              </a:ext>
            </a:extLst>
          </p:cNvPr>
          <p:cNvPicPr>
            <a:picLocks noChangeAspect="1"/>
          </p:cNvPicPr>
          <p:nvPr/>
        </p:nvPicPr>
        <p:blipFill>
          <a:blip r:embed="rId3"/>
          <a:stretch>
            <a:fillRect/>
          </a:stretch>
        </p:blipFill>
        <p:spPr>
          <a:xfrm>
            <a:off x="4140199" y="4891842"/>
            <a:ext cx="1320800" cy="1181100"/>
          </a:xfrm>
          <a:prstGeom prst="rect">
            <a:avLst/>
          </a:prstGeom>
        </p:spPr>
      </p:pic>
      <p:sp>
        <p:nvSpPr>
          <p:cNvPr id="9" name="TextBox 8">
            <a:extLst>
              <a:ext uri="{FF2B5EF4-FFF2-40B4-BE49-F238E27FC236}">
                <a16:creationId xmlns:a16="http://schemas.microsoft.com/office/drawing/2014/main" id="{20210758-2032-DBC9-235A-B1F6C2C48951}"/>
              </a:ext>
            </a:extLst>
          </p:cNvPr>
          <p:cNvSpPr txBox="1"/>
          <p:nvPr/>
        </p:nvSpPr>
        <p:spPr>
          <a:xfrm>
            <a:off x="119742" y="3516086"/>
            <a:ext cx="4985657" cy="923330"/>
          </a:xfrm>
          <a:prstGeom prst="rect">
            <a:avLst/>
          </a:prstGeom>
          <a:noFill/>
        </p:spPr>
        <p:txBody>
          <a:bodyPr wrap="square" rtlCol="0">
            <a:spAutoFit/>
          </a:bodyPr>
          <a:lstStyle/>
          <a:p>
            <a:r>
              <a:rPr lang="en-NP" dirty="0"/>
              <a:t>11) USB</a:t>
            </a:r>
          </a:p>
          <a:p>
            <a:r>
              <a:rPr lang="en-NP" dirty="0"/>
              <a:t>  It allows for the connection between Arduino board and computer.</a:t>
            </a:r>
          </a:p>
        </p:txBody>
      </p:sp>
      <p:pic>
        <p:nvPicPr>
          <p:cNvPr id="11" name="Picture 10">
            <a:extLst>
              <a:ext uri="{FF2B5EF4-FFF2-40B4-BE49-F238E27FC236}">
                <a16:creationId xmlns:a16="http://schemas.microsoft.com/office/drawing/2014/main" id="{08E31D5E-5A9E-8DFE-6340-04A507EE8FD7}"/>
              </a:ext>
            </a:extLst>
          </p:cNvPr>
          <p:cNvPicPr>
            <a:picLocks noChangeAspect="1"/>
          </p:cNvPicPr>
          <p:nvPr/>
        </p:nvPicPr>
        <p:blipFill>
          <a:blip r:embed="rId4"/>
          <a:stretch>
            <a:fillRect/>
          </a:stretch>
        </p:blipFill>
        <p:spPr>
          <a:xfrm>
            <a:off x="4658179" y="3708664"/>
            <a:ext cx="2070100" cy="838200"/>
          </a:xfrm>
          <a:prstGeom prst="rect">
            <a:avLst/>
          </a:prstGeom>
        </p:spPr>
      </p:pic>
    </p:spTree>
    <p:extLst>
      <p:ext uri="{BB962C8B-B14F-4D97-AF65-F5344CB8AC3E}">
        <p14:creationId xmlns:p14="http://schemas.microsoft.com/office/powerpoint/2010/main" val="3678997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346</TotalTime>
  <Words>551</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Century Gothic</vt:lpstr>
      <vt:lpstr>Wingdings 2</vt:lpstr>
      <vt:lpstr>Quotable</vt:lpstr>
      <vt:lpstr>Arduino Hardware and IDE</vt:lpstr>
      <vt:lpstr>What is Arduino?</vt:lpstr>
      <vt:lpstr>Arduino UNO </vt:lpstr>
      <vt:lpstr>Components of Arduino UNO </vt:lpstr>
      <vt:lpstr>Components of Arduino UNO</vt:lpstr>
      <vt:lpstr>Component of Arduino UNO</vt:lpstr>
      <vt:lpstr>Components of Arduino  UNO</vt:lpstr>
      <vt:lpstr>Component of Arduino UNO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Hardware and IDE</dc:title>
  <dc:creator>Microsoft Office User</dc:creator>
  <cp:lastModifiedBy>Microsoft Office User</cp:lastModifiedBy>
  <cp:revision>2</cp:revision>
  <dcterms:created xsi:type="dcterms:W3CDTF">2023-01-10T08:41:01Z</dcterms:created>
  <dcterms:modified xsi:type="dcterms:W3CDTF">2023-01-10T14:27:11Z</dcterms:modified>
</cp:coreProperties>
</file>