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Maven Pro" pitchFamily="2" charset="77"/>
      <p:regular r:id="rId18"/>
      <p:bold r:id="rId19"/>
    </p:embeddedFont>
    <p:embeddedFont>
      <p:font typeface="Nunito" pitchFamily="2" charset="77"/>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p:restoredTop sz="94497"/>
  </p:normalViewPr>
  <p:slideViewPr>
    <p:cSldViewPr snapToGrid="0">
      <p:cViewPr varScale="1">
        <p:scale>
          <a:sx n="113" d="100"/>
          <a:sy n="113" d="100"/>
        </p:scale>
        <p:origin x="1352"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014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9030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6893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7199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0141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2711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8082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054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72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173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17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43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970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442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00000"/>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08328" y="442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6789064" y="-12"/>
            <a:ext cx="2294927" cy="2262383"/>
            <a:chOff x="5043503" y="0"/>
            <a:chExt cx="3814072" cy="3839102"/>
          </a:xfrm>
        </p:grpSpPr>
        <p:sp>
          <p:nvSpPr>
            <p:cNvPr id="30" name="Google Shape;30;p2"/>
            <p:cNvSpPr/>
            <p:nvPr/>
          </p:nvSpPr>
          <p:spPr>
            <a:xfrm>
              <a:off x="8460975" y="1817775"/>
              <a:ext cx="396600" cy="396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a:solidFill>
            <a:schemeClr val="dk2"/>
          </a:solidFill>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14035" y="1368749"/>
            <a:ext cx="5857800" cy="18729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 dirty="0"/>
              <a:t>Arduino hardware </a:t>
            </a:r>
            <a:endParaRPr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013293" y="790223"/>
            <a:ext cx="3829640" cy="11430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200" dirty="0"/>
              <a:t>  Power supply pin</a:t>
            </a:r>
            <a:br>
              <a:rPr lang="en-US" sz="3200" dirty="0"/>
            </a:br>
            <a:r>
              <a:rPr lang="en-US" sz="3200" dirty="0"/>
              <a:t> </a:t>
            </a:r>
            <a:r>
              <a:rPr lang="en-US" sz="1300" dirty="0">
                <a:latin typeface=""/>
              </a:rPr>
              <a:t>supply power to input and output component </a:t>
            </a:r>
            <a:endParaRPr sz="1300" dirty="0">
              <a:latin typeface=""/>
            </a:endParaRPr>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1049507" y="2571750"/>
            <a:ext cx="3401994" cy="1158278"/>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3200" dirty="0"/>
              <a:t>Capacitor</a:t>
            </a:r>
          </a:p>
          <a:p>
            <a:r>
              <a:rPr lang="en-US" sz="1300" dirty="0">
                <a:latin typeface=""/>
              </a:rPr>
              <a:t>Back up power  supplies for Arduino and filtering out noise </a:t>
            </a:r>
          </a:p>
        </p:txBody>
      </p:sp>
      <p:pic>
        <p:nvPicPr>
          <p:cNvPr id="2" name="Picture 1">
            <a:extLst>
              <a:ext uri="{FF2B5EF4-FFF2-40B4-BE49-F238E27FC236}">
                <a16:creationId xmlns:a16="http://schemas.microsoft.com/office/drawing/2014/main" id="{AF36AA1A-5C0A-12D5-7597-870829EC27BD}"/>
              </a:ext>
            </a:extLst>
          </p:cNvPr>
          <p:cNvPicPr>
            <a:picLocks noChangeAspect="1"/>
          </p:cNvPicPr>
          <p:nvPr/>
        </p:nvPicPr>
        <p:blipFill>
          <a:blip r:embed="rId3"/>
          <a:stretch>
            <a:fillRect/>
          </a:stretch>
        </p:blipFill>
        <p:spPr>
          <a:xfrm>
            <a:off x="5564809" y="646912"/>
            <a:ext cx="1900881" cy="1286310"/>
          </a:xfrm>
          <a:prstGeom prst="rect">
            <a:avLst/>
          </a:prstGeom>
        </p:spPr>
      </p:pic>
      <p:pic>
        <p:nvPicPr>
          <p:cNvPr id="7" name="Picture 6">
            <a:extLst>
              <a:ext uri="{FF2B5EF4-FFF2-40B4-BE49-F238E27FC236}">
                <a16:creationId xmlns:a16="http://schemas.microsoft.com/office/drawing/2014/main" id="{3E0C3549-6AB8-339D-ED48-1E79C3B686E4}"/>
              </a:ext>
            </a:extLst>
          </p:cNvPr>
          <p:cNvPicPr>
            <a:picLocks noChangeAspect="1"/>
          </p:cNvPicPr>
          <p:nvPr/>
        </p:nvPicPr>
        <p:blipFill>
          <a:blip r:embed="rId4"/>
          <a:stretch>
            <a:fillRect/>
          </a:stretch>
        </p:blipFill>
        <p:spPr>
          <a:xfrm>
            <a:off x="5271912" y="2638778"/>
            <a:ext cx="1791728" cy="1142999"/>
          </a:xfrm>
          <a:prstGeom prst="rect">
            <a:avLst/>
          </a:prstGeom>
        </p:spPr>
      </p:pic>
    </p:spTree>
    <p:extLst>
      <p:ext uri="{BB962C8B-B14F-4D97-AF65-F5344CB8AC3E}">
        <p14:creationId xmlns:p14="http://schemas.microsoft.com/office/powerpoint/2010/main" val="346480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754115" y="1494952"/>
            <a:ext cx="3365212" cy="1320675"/>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Arduino modules</a:t>
            </a:r>
          </a:p>
          <a:p>
            <a:r>
              <a:rPr lang="en-US" sz="1300" dirty="0">
                <a:latin typeface=""/>
              </a:rPr>
              <a:t>It is a ready-to-use board for enhancing the functionality of Arduino</a:t>
            </a:r>
          </a:p>
        </p:txBody>
      </p:sp>
    </p:spTree>
    <p:extLst>
      <p:ext uri="{BB962C8B-B14F-4D97-AF65-F5344CB8AC3E}">
        <p14:creationId xmlns:p14="http://schemas.microsoft.com/office/powerpoint/2010/main" val="10142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588874" y="1639808"/>
            <a:ext cx="3365212" cy="1320675"/>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endParaRPr lang="en-US" sz="2800" dirty="0"/>
          </a:p>
          <a:p>
            <a:r>
              <a:rPr lang="en-US" sz="2800" dirty="0"/>
              <a:t>ESP8266 WIFI Module</a:t>
            </a:r>
          </a:p>
          <a:p>
            <a:r>
              <a:rPr lang="en-US" sz="1300" dirty="0">
                <a:latin typeface=""/>
              </a:rPr>
              <a:t>Add WIFI connectivity feature on Arduino </a:t>
            </a:r>
          </a:p>
          <a:p>
            <a:endParaRPr lang="en-US" sz="2800" dirty="0"/>
          </a:p>
        </p:txBody>
      </p:sp>
      <p:pic>
        <p:nvPicPr>
          <p:cNvPr id="2" name="Picture 1">
            <a:extLst>
              <a:ext uri="{FF2B5EF4-FFF2-40B4-BE49-F238E27FC236}">
                <a16:creationId xmlns:a16="http://schemas.microsoft.com/office/drawing/2014/main" id="{AAFD389B-AB12-EFAD-6243-2D201342B353}"/>
              </a:ext>
            </a:extLst>
          </p:cNvPr>
          <p:cNvPicPr>
            <a:picLocks noChangeAspect="1"/>
          </p:cNvPicPr>
          <p:nvPr/>
        </p:nvPicPr>
        <p:blipFill>
          <a:blip r:embed="rId3"/>
          <a:stretch>
            <a:fillRect/>
          </a:stretch>
        </p:blipFill>
        <p:spPr>
          <a:xfrm>
            <a:off x="4973953" y="871639"/>
            <a:ext cx="2634758" cy="2303560"/>
          </a:xfrm>
          <a:prstGeom prst="rect">
            <a:avLst/>
          </a:prstGeom>
        </p:spPr>
      </p:pic>
    </p:spTree>
    <p:extLst>
      <p:ext uri="{BB962C8B-B14F-4D97-AF65-F5344CB8AC3E}">
        <p14:creationId xmlns:p14="http://schemas.microsoft.com/office/powerpoint/2010/main" val="105458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640106" y="1659901"/>
            <a:ext cx="3365212" cy="158435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HC-05 Bluetooth Module</a:t>
            </a:r>
          </a:p>
          <a:p>
            <a:r>
              <a:rPr lang="en-US" sz="1300" dirty="0">
                <a:latin typeface=""/>
              </a:rPr>
              <a:t>Add Bluetooth connectivity feature on Arduino </a:t>
            </a:r>
          </a:p>
          <a:p>
            <a:endParaRPr lang="en-US" sz="2800" dirty="0"/>
          </a:p>
        </p:txBody>
      </p:sp>
      <p:pic>
        <p:nvPicPr>
          <p:cNvPr id="3" name="Picture 2">
            <a:extLst>
              <a:ext uri="{FF2B5EF4-FFF2-40B4-BE49-F238E27FC236}">
                <a16:creationId xmlns:a16="http://schemas.microsoft.com/office/drawing/2014/main" id="{7F87FC4F-489E-0C12-C9F1-EDEC228ED8C8}"/>
              </a:ext>
            </a:extLst>
          </p:cNvPr>
          <p:cNvPicPr>
            <a:picLocks noChangeAspect="1"/>
          </p:cNvPicPr>
          <p:nvPr/>
        </p:nvPicPr>
        <p:blipFill>
          <a:blip r:embed="rId3"/>
          <a:stretch>
            <a:fillRect/>
          </a:stretch>
        </p:blipFill>
        <p:spPr>
          <a:xfrm>
            <a:off x="4802749" y="885221"/>
            <a:ext cx="3100927" cy="2223306"/>
          </a:xfrm>
          <a:prstGeom prst="rect">
            <a:avLst/>
          </a:prstGeom>
        </p:spPr>
      </p:pic>
    </p:spTree>
    <p:extLst>
      <p:ext uri="{BB962C8B-B14F-4D97-AF65-F5344CB8AC3E}">
        <p14:creationId xmlns:p14="http://schemas.microsoft.com/office/powerpoint/2010/main" val="253588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404666" y="1341636"/>
            <a:ext cx="4565637" cy="158435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HC-SR04 Ultrasonic Module</a:t>
            </a:r>
          </a:p>
          <a:p>
            <a:r>
              <a:rPr lang="en-US" sz="1400" dirty="0">
                <a:latin typeface=""/>
              </a:rPr>
              <a:t>For Detection of objects up to 4 meters.</a:t>
            </a:r>
            <a:endParaRPr lang="en-US" sz="2800" dirty="0">
              <a:latin typeface=""/>
            </a:endParaRPr>
          </a:p>
        </p:txBody>
      </p:sp>
      <p:pic>
        <p:nvPicPr>
          <p:cNvPr id="2" name="Picture 1">
            <a:extLst>
              <a:ext uri="{FF2B5EF4-FFF2-40B4-BE49-F238E27FC236}">
                <a16:creationId xmlns:a16="http://schemas.microsoft.com/office/drawing/2014/main" id="{02193750-DF1C-F92E-7C93-E2830E5E2C29}"/>
              </a:ext>
            </a:extLst>
          </p:cNvPr>
          <p:cNvPicPr>
            <a:picLocks noChangeAspect="1"/>
          </p:cNvPicPr>
          <p:nvPr/>
        </p:nvPicPr>
        <p:blipFill>
          <a:blip r:embed="rId3"/>
          <a:stretch>
            <a:fillRect/>
          </a:stretch>
        </p:blipFill>
        <p:spPr>
          <a:xfrm>
            <a:off x="5369960" y="1141512"/>
            <a:ext cx="3111357" cy="1752731"/>
          </a:xfrm>
          <a:prstGeom prst="rect">
            <a:avLst/>
          </a:prstGeom>
        </p:spPr>
      </p:pic>
    </p:spTree>
    <p:extLst>
      <p:ext uri="{BB962C8B-B14F-4D97-AF65-F5344CB8AC3E}">
        <p14:creationId xmlns:p14="http://schemas.microsoft.com/office/powerpoint/2010/main" val="279889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800924" y="1447565"/>
            <a:ext cx="4035862" cy="1695705"/>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LDR Sensor module</a:t>
            </a:r>
          </a:p>
          <a:p>
            <a:r>
              <a:rPr lang="en-US" sz="1400" dirty="0">
                <a:latin typeface=""/>
              </a:rPr>
              <a:t>For the detection of the intensity of light</a:t>
            </a:r>
          </a:p>
        </p:txBody>
      </p:sp>
      <p:pic>
        <p:nvPicPr>
          <p:cNvPr id="3" name="Picture 2">
            <a:extLst>
              <a:ext uri="{FF2B5EF4-FFF2-40B4-BE49-F238E27FC236}">
                <a16:creationId xmlns:a16="http://schemas.microsoft.com/office/drawing/2014/main" id="{9C859C7E-6080-75F9-B43B-63141487D166}"/>
              </a:ext>
            </a:extLst>
          </p:cNvPr>
          <p:cNvPicPr>
            <a:picLocks noChangeAspect="1"/>
          </p:cNvPicPr>
          <p:nvPr/>
        </p:nvPicPr>
        <p:blipFill>
          <a:blip r:embed="rId3"/>
          <a:stretch>
            <a:fillRect/>
          </a:stretch>
        </p:blipFill>
        <p:spPr>
          <a:xfrm>
            <a:off x="5532611" y="653527"/>
            <a:ext cx="2578540" cy="2578540"/>
          </a:xfrm>
          <a:prstGeom prst="rect">
            <a:avLst/>
          </a:prstGeom>
        </p:spPr>
      </p:pic>
    </p:spTree>
    <p:extLst>
      <p:ext uri="{BB962C8B-B14F-4D97-AF65-F5344CB8AC3E}">
        <p14:creationId xmlns:p14="http://schemas.microsoft.com/office/powerpoint/2010/main" val="220499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228083" y="1408699"/>
            <a:ext cx="5857800" cy="201116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br>
              <a:rPr lang="en-US" dirty="0"/>
            </a:br>
            <a:br>
              <a:rPr lang="en-US" dirty="0"/>
            </a:br>
            <a:r>
              <a:rPr lang="en-US" dirty="0"/>
              <a:t>What is Arduino?</a:t>
            </a:r>
            <a:br>
              <a:rPr lang="en-US" dirty="0"/>
            </a:br>
            <a:r>
              <a:rPr lang="en-NP" sz="1800" dirty="0">
                <a:latin typeface=""/>
              </a:rPr>
              <a:t>An Arduino is an open-source hardware development platform </a:t>
            </a:r>
            <a:r>
              <a:rPr lang="en-US" sz="1800" dirty="0">
                <a:latin typeface=""/>
              </a:rPr>
              <a:t>used to develop easy-to-use electronic devices</a:t>
            </a:r>
            <a:r>
              <a:rPr lang="en-NP" sz="1800" dirty="0">
                <a:latin typeface=""/>
              </a:rPr>
              <a:t> to interact with the real world. The hardware configuration of an Arduino is open source which means that it can be modified in order to make different versions of itself.</a:t>
            </a:r>
            <a:br>
              <a:rPr lang="en-NP" dirty="0">
                <a:latin typeface=""/>
              </a:rPr>
            </a:br>
            <a:br>
              <a:rPr lang="en-US" dirty="0"/>
            </a:br>
            <a:r>
              <a:rPr lang="en-US" dirty="0"/>
              <a:t> </a:t>
            </a:r>
            <a:endParaRPr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3984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228083" y="1681324"/>
            <a:ext cx="3650928" cy="1780851"/>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lvl="0"/>
            <a:r>
              <a:rPr lang="en-US" dirty="0"/>
              <a:t>Arduino UNO</a:t>
            </a:r>
            <a:br>
              <a:rPr lang="en-US" dirty="0"/>
            </a:br>
            <a:r>
              <a:rPr lang="en-NP" sz="1400" dirty="0">
                <a:latin typeface=""/>
              </a:rPr>
              <a:t>An Arduino UNO is an open-source microcontroller board whi</a:t>
            </a:r>
            <a:r>
              <a:rPr lang="en-US" sz="1400" dirty="0" err="1">
                <a:latin typeface=""/>
              </a:rPr>
              <a:t>ch</a:t>
            </a:r>
            <a:r>
              <a:rPr lang="en-US" sz="1400" dirty="0">
                <a:latin typeface=""/>
              </a:rPr>
              <a:t> is based on Atmega328p. It is a standard board of Arduino which is easy to operate in comparison to other  Arduino boards. </a:t>
            </a:r>
            <a:endParaRPr dirty="0">
              <a:latin typeface=""/>
            </a:endParaRPr>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2E2516B5-C202-5EA7-509E-E6E2CDFA7687}"/>
              </a:ext>
            </a:extLst>
          </p:cNvPr>
          <p:cNvPicPr>
            <a:picLocks noChangeAspect="1"/>
          </p:cNvPicPr>
          <p:nvPr/>
        </p:nvPicPr>
        <p:blipFill>
          <a:blip r:embed="rId3"/>
          <a:stretch>
            <a:fillRect/>
          </a:stretch>
        </p:blipFill>
        <p:spPr>
          <a:xfrm>
            <a:off x="4058474" y="438137"/>
            <a:ext cx="4142789" cy="2932536"/>
          </a:xfrm>
          <a:prstGeom prst="rect">
            <a:avLst/>
          </a:prstGeom>
          <a:solidFill>
            <a:schemeClr val="bg2">
              <a:lumMod val="75000"/>
            </a:schemeClr>
          </a:solidFill>
        </p:spPr>
      </p:pic>
    </p:spTree>
    <p:extLst>
      <p:ext uri="{BB962C8B-B14F-4D97-AF65-F5344CB8AC3E}">
        <p14:creationId xmlns:p14="http://schemas.microsoft.com/office/powerpoint/2010/main" val="22485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14035" y="1368749"/>
            <a:ext cx="3845122" cy="18729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US" sz="3200" dirty="0"/>
              <a:t>Components of Arduino UNO</a:t>
            </a:r>
            <a:endParaRPr sz="32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9DB87583-688E-851D-0B6C-5EA317119E8A}"/>
              </a:ext>
            </a:extLst>
          </p:cNvPr>
          <p:cNvPicPr>
            <a:picLocks noChangeAspect="1"/>
          </p:cNvPicPr>
          <p:nvPr/>
        </p:nvPicPr>
        <p:blipFill>
          <a:blip r:embed="rId3"/>
          <a:stretch>
            <a:fillRect/>
          </a:stretch>
        </p:blipFill>
        <p:spPr>
          <a:xfrm>
            <a:off x="4360601" y="268804"/>
            <a:ext cx="4039701" cy="3304869"/>
          </a:xfrm>
          <a:prstGeom prst="rect">
            <a:avLst/>
          </a:prstGeom>
        </p:spPr>
      </p:pic>
    </p:spTree>
    <p:extLst>
      <p:ext uri="{BB962C8B-B14F-4D97-AF65-F5344CB8AC3E}">
        <p14:creationId xmlns:p14="http://schemas.microsoft.com/office/powerpoint/2010/main" val="374998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640106" y="2543540"/>
            <a:ext cx="4110761" cy="1247966"/>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br>
              <a:rPr lang="en-US" sz="3000" dirty="0"/>
            </a:br>
            <a:br>
              <a:rPr lang="en-US" sz="3000" dirty="0"/>
            </a:br>
            <a:r>
              <a:rPr lang="en-US" sz="3000" dirty="0"/>
              <a:t>Analog pins</a:t>
            </a:r>
            <a:br>
              <a:rPr lang="en-US" sz="3000" dirty="0"/>
            </a:br>
            <a:r>
              <a:rPr lang="en-US" sz="1300" dirty="0">
                <a:latin typeface=""/>
              </a:rPr>
              <a:t>There are a total of 6 analog input pins which can read voltage from external devices like sensors. </a:t>
            </a:r>
            <a:br>
              <a:rPr lang="en-US" sz="1300" dirty="0"/>
            </a:br>
            <a:br>
              <a:rPr lang="en-US" sz="3000" dirty="0"/>
            </a:br>
            <a:br>
              <a:rPr lang="en-US" sz="3000" dirty="0"/>
            </a:br>
            <a:endParaRPr sz="30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Content Placeholder 4">
            <a:extLst>
              <a:ext uri="{FF2B5EF4-FFF2-40B4-BE49-F238E27FC236}">
                <a16:creationId xmlns:a16="http://schemas.microsoft.com/office/drawing/2014/main" id="{B1F22D1A-F206-40AA-405A-B0F54883C9D8}"/>
              </a:ext>
            </a:extLst>
          </p:cNvPr>
          <p:cNvPicPr>
            <a:picLocks noChangeAspect="1"/>
          </p:cNvPicPr>
          <p:nvPr/>
        </p:nvPicPr>
        <p:blipFill>
          <a:blip r:embed="rId3"/>
          <a:stretch>
            <a:fillRect/>
          </a:stretch>
        </p:blipFill>
        <p:spPr>
          <a:xfrm>
            <a:off x="4926212" y="597066"/>
            <a:ext cx="4110760" cy="1147401"/>
          </a:xfrm>
          <a:prstGeom prst="rect">
            <a:avLst/>
          </a:prstGeom>
        </p:spPr>
      </p:pic>
      <p:sp>
        <p:nvSpPr>
          <p:cNvPr id="4" name="Google Shape;277;p13">
            <a:extLst>
              <a:ext uri="{FF2B5EF4-FFF2-40B4-BE49-F238E27FC236}">
                <a16:creationId xmlns:a16="http://schemas.microsoft.com/office/drawing/2014/main" id="{EDBFF435-1FAD-0093-D56D-3E1BF89AE4E1}"/>
              </a:ext>
            </a:extLst>
          </p:cNvPr>
          <p:cNvSpPr txBox="1">
            <a:spLocks/>
          </p:cNvSpPr>
          <p:nvPr/>
        </p:nvSpPr>
        <p:spPr>
          <a:xfrm>
            <a:off x="588874" y="784198"/>
            <a:ext cx="4110761" cy="141723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endParaRPr lang="en-US" sz="3000" dirty="0"/>
          </a:p>
          <a:p>
            <a:r>
              <a:rPr lang="en-US" dirty="0"/>
              <a:t>Digital I/O pins</a:t>
            </a:r>
          </a:p>
          <a:p>
            <a:endParaRPr lang="en-US" sz="3000" dirty="0"/>
          </a:p>
          <a:p>
            <a:r>
              <a:rPr lang="en-NP" sz="1800" dirty="0">
                <a:latin typeface=""/>
              </a:rPr>
              <a:t>There are a total of 14 digital pins in Arduino Uno where 6 pin support PWM.</a:t>
            </a:r>
            <a:endParaRPr lang="en-US" sz="1500" dirty="0">
              <a:latin typeface=""/>
            </a:endParaRPr>
          </a:p>
          <a:p>
            <a:endParaRPr lang="en-US" sz="3200" dirty="0"/>
          </a:p>
        </p:txBody>
      </p:sp>
      <p:pic>
        <p:nvPicPr>
          <p:cNvPr id="5" name="Picture 4">
            <a:extLst>
              <a:ext uri="{FF2B5EF4-FFF2-40B4-BE49-F238E27FC236}">
                <a16:creationId xmlns:a16="http://schemas.microsoft.com/office/drawing/2014/main" id="{EA2DDF20-6A25-C730-95B1-4C28FF330069}"/>
              </a:ext>
            </a:extLst>
          </p:cNvPr>
          <p:cNvPicPr>
            <a:picLocks noChangeAspect="1"/>
          </p:cNvPicPr>
          <p:nvPr/>
        </p:nvPicPr>
        <p:blipFill>
          <a:blip r:embed="rId4"/>
          <a:stretch>
            <a:fillRect/>
          </a:stretch>
        </p:blipFill>
        <p:spPr>
          <a:xfrm>
            <a:off x="4926212" y="2322159"/>
            <a:ext cx="3044283" cy="1417237"/>
          </a:xfrm>
          <a:prstGeom prst="rect">
            <a:avLst/>
          </a:prstGeom>
        </p:spPr>
      </p:pic>
      <p:pic>
        <p:nvPicPr>
          <p:cNvPr id="6" name="Picture 5">
            <a:extLst>
              <a:ext uri="{FF2B5EF4-FFF2-40B4-BE49-F238E27FC236}">
                <a16:creationId xmlns:a16="http://schemas.microsoft.com/office/drawing/2014/main" id="{3909C8F8-E8A4-361E-A946-AA5BEAC07F3E}"/>
              </a:ext>
            </a:extLst>
          </p:cNvPr>
          <p:cNvPicPr>
            <a:picLocks noChangeAspect="1"/>
          </p:cNvPicPr>
          <p:nvPr/>
        </p:nvPicPr>
        <p:blipFill>
          <a:blip r:embed="rId5"/>
          <a:stretch>
            <a:fillRect/>
          </a:stretch>
        </p:blipFill>
        <p:spPr>
          <a:xfrm>
            <a:off x="6701246" y="5544545"/>
            <a:ext cx="1448757" cy="866267"/>
          </a:xfrm>
          <a:prstGeom prst="rect">
            <a:avLst/>
          </a:prstGeom>
        </p:spPr>
      </p:pic>
    </p:spTree>
    <p:extLst>
      <p:ext uri="{BB962C8B-B14F-4D97-AF65-F5344CB8AC3E}">
        <p14:creationId xmlns:p14="http://schemas.microsoft.com/office/powerpoint/2010/main" val="227272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051013" y="965256"/>
            <a:ext cx="3238765" cy="960132"/>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200" dirty="0"/>
              <a:t>Microcontroller</a:t>
            </a:r>
            <a:br>
              <a:rPr lang="en-US" sz="3200" dirty="0"/>
            </a:br>
            <a:r>
              <a:rPr lang="en-US" sz="1400" dirty="0">
                <a:latin typeface=""/>
              </a:rPr>
              <a:t>It is a main component of the Arduino UNO board based on ATmega328.</a:t>
            </a:r>
            <a:endParaRPr sz="3200" dirty="0">
              <a:latin typeface=""/>
            </a:endParaRPr>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Content Placeholder 4">
            <a:extLst>
              <a:ext uri="{FF2B5EF4-FFF2-40B4-BE49-F238E27FC236}">
                <a16:creationId xmlns:a16="http://schemas.microsoft.com/office/drawing/2014/main" id="{334C21D4-E876-991F-E04E-0888D8D2C572}"/>
              </a:ext>
            </a:extLst>
          </p:cNvPr>
          <p:cNvPicPr>
            <a:picLocks noChangeAspect="1"/>
          </p:cNvPicPr>
          <p:nvPr/>
        </p:nvPicPr>
        <p:blipFill>
          <a:blip r:embed="rId3"/>
          <a:stretch>
            <a:fillRect/>
          </a:stretch>
        </p:blipFill>
        <p:spPr>
          <a:xfrm rot="10800000">
            <a:off x="4662311" y="748869"/>
            <a:ext cx="3933680" cy="1392905"/>
          </a:xfrm>
          <a:prstGeom prst="rect">
            <a:avLst/>
          </a:prstGeom>
        </p:spPr>
      </p:pic>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1056574" y="2738046"/>
            <a:ext cx="2928404" cy="960133"/>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3200" dirty="0"/>
              <a:t>Reset Button</a:t>
            </a:r>
          </a:p>
          <a:p>
            <a:r>
              <a:rPr lang="en-US" sz="1400" dirty="0">
                <a:latin typeface=""/>
              </a:rPr>
              <a:t>Reset the device to the initialized state </a:t>
            </a:r>
          </a:p>
        </p:txBody>
      </p:sp>
      <p:pic>
        <p:nvPicPr>
          <p:cNvPr id="5" name="Picture 4">
            <a:extLst>
              <a:ext uri="{FF2B5EF4-FFF2-40B4-BE49-F238E27FC236}">
                <a16:creationId xmlns:a16="http://schemas.microsoft.com/office/drawing/2014/main" id="{3B1554C2-3154-87CB-E5CB-357A2FAF08E7}"/>
              </a:ext>
            </a:extLst>
          </p:cNvPr>
          <p:cNvPicPr>
            <a:picLocks noChangeAspect="1"/>
          </p:cNvPicPr>
          <p:nvPr/>
        </p:nvPicPr>
        <p:blipFill>
          <a:blip r:embed="rId4"/>
          <a:stretch>
            <a:fillRect/>
          </a:stretch>
        </p:blipFill>
        <p:spPr>
          <a:xfrm>
            <a:off x="4662311" y="2424994"/>
            <a:ext cx="2207304" cy="1405595"/>
          </a:xfrm>
          <a:prstGeom prst="rect">
            <a:avLst/>
          </a:prstGeom>
        </p:spPr>
      </p:pic>
    </p:spTree>
    <p:extLst>
      <p:ext uri="{BB962C8B-B14F-4D97-AF65-F5344CB8AC3E}">
        <p14:creationId xmlns:p14="http://schemas.microsoft.com/office/powerpoint/2010/main" val="409012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640106" y="1152379"/>
            <a:ext cx="3344219" cy="960132"/>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200" dirty="0"/>
              <a:t>Tx Rx LED </a:t>
            </a:r>
            <a:br>
              <a:rPr lang="en-US" sz="3200" dirty="0"/>
            </a:br>
            <a:r>
              <a:rPr lang="en-US" sz="1400" dirty="0">
                <a:latin typeface=""/>
              </a:rPr>
              <a:t>Blinks when data is transmitted or  received from the computer to Arduino</a:t>
            </a:r>
            <a:endParaRPr sz="1400" dirty="0">
              <a:latin typeface=""/>
            </a:endParaRPr>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528843" y="3030989"/>
            <a:ext cx="4753861" cy="960133"/>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3200" dirty="0"/>
              <a:t>AREF(Analog Reference)</a:t>
            </a:r>
          </a:p>
          <a:p>
            <a:r>
              <a:rPr lang="en-US" sz="1400" dirty="0"/>
              <a:t>F</a:t>
            </a:r>
            <a:r>
              <a:rPr lang="en-US" sz="1400" dirty="0">
                <a:latin typeface=""/>
              </a:rPr>
              <a:t>or providing the external reference voltage for analog–to–digital converter.</a:t>
            </a:r>
          </a:p>
        </p:txBody>
      </p:sp>
      <p:pic>
        <p:nvPicPr>
          <p:cNvPr id="2" name="Picture 1">
            <a:extLst>
              <a:ext uri="{FF2B5EF4-FFF2-40B4-BE49-F238E27FC236}">
                <a16:creationId xmlns:a16="http://schemas.microsoft.com/office/drawing/2014/main" id="{AFD1C2E0-67EF-CF31-C6CB-F2B6A05F055D}"/>
              </a:ext>
            </a:extLst>
          </p:cNvPr>
          <p:cNvPicPr>
            <a:picLocks noChangeAspect="1"/>
          </p:cNvPicPr>
          <p:nvPr/>
        </p:nvPicPr>
        <p:blipFill>
          <a:blip r:embed="rId3"/>
          <a:stretch>
            <a:fillRect/>
          </a:stretch>
        </p:blipFill>
        <p:spPr>
          <a:xfrm>
            <a:off x="4621007" y="1152378"/>
            <a:ext cx="1539643" cy="903332"/>
          </a:xfrm>
          <a:prstGeom prst="rect">
            <a:avLst/>
          </a:prstGeom>
        </p:spPr>
      </p:pic>
      <p:pic>
        <p:nvPicPr>
          <p:cNvPr id="6" name="Picture 5">
            <a:extLst>
              <a:ext uri="{FF2B5EF4-FFF2-40B4-BE49-F238E27FC236}">
                <a16:creationId xmlns:a16="http://schemas.microsoft.com/office/drawing/2014/main" id="{98BD4739-4178-0E6A-F0D7-B02925486325}"/>
              </a:ext>
            </a:extLst>
          </p:cNvPr>
          <p:cNvPicPr>
            <a:picLocks noChangeAspect="1"/>
          </p:cNvPicPr>
          <p:nvPr/>
        </p:nvPicPr>
        <p:blipFill>
          <a:blip r:embed="rId4"/>
          <a:stretch>
            <a:fillRect/>
          </a:stretch>
        </p:blipFill>
        <p:spPr>
          <a:xfrm rot="5400000">
            <a:off x="6179348" y="2405156"/>
            <a:ext cx="675064" cy="1926731"/>
          </a:xfrm>
          <a:prstGeom prst="rect">
            <a:avLst/>
          </a:prstGeom>
        </p:spPr>
      </p:pic>
    </p:spTree>
    <p:extLst>
      <p:ext uri="{BB962C8B-B14F-4D97-AF65-F5344CB8AC3E}">
        <p14:creationId xmlns:p14="http://schemas.microsoft.com/office/powerpoint/2010/main" val="117418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868202" y="925870"/>
            <a:ext cx="4708119" cy="1316596"/>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US" sz="3200" dirty="0"/>
              <a:t>  Crystal Oscillator </a:t>
            </a:r>
            <a:br>
              <a:rPr lang="en-US" sz="3200" dirty="0"/>
            </a:br>
            <a:r>
              <a:rPr lang="en-US" sz="1300" dirty="0">
                <a:latin typeface=""/>
                <a:cs typeface="Nadeem" pitchFamily="2" charset="-78"/>
              </a:rPr>
              <a:t>provides a precise clock signal to the microcontroller and synchronized internal operation.</a:t>
            </a:r>
            <a:endParaRPr sz="1300" dirty="0">
              <a:latin typeface=""/>
              <a:cs typeface="Nadeem" pitchFamily="2" charset="-78"/>
            </a:endParaRPr>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754115" y="2799242"/>
            <a:ext cx="4483929" cy="1024208"/>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endParaRPr lang="en-US" sz="3200" dirty="0"/>
          </a:p>
          <a:p>
            <a:r>
              <a:rPr lang="en-US" sz="3200" dirty="0"/>
              <a:t>Voltage Regulator</a:t>
            </a:r>
          </a:p>
          <a:p>
            <a:r>
              <a:rPr lang="en-US" sz="1300" dirty="0"/>
              <a:t> </a:t>
            </a:r>
            <a:r>
              <a:rPr lang="en-US" sz="1700" dirty="0">
                <a:latin typeface=""/>
              </a:rPr>
              <a:t>Regulate the input voltage to a constant suitable voltage</a:t>
            </a:r>
            <a:r>
              <a:rPr lang="en-US" sz="1700" dirty="0"/>
              <a:t>. </a:t>
            </a:r>
          </a:p>
          <a:p>
            <a:endParaRPr lang="en-US" sz="3200" dirty="0"/>
          </a:p>
        </p:txBody>
      </p:sp>
      <p:pic>
        <p:nvPicPr>
          <p:cNvPr id="7" name="Picture 6">
            <a:extLst>
              <a:ext uri="{FF2B5EF4-FFF2-40B4-BE49-F238E27FC236}">
                <a16:creationId xmlns:a16="http://schemas.microsoft.com/office/drawing/2014/main" id="{7BC4E372-0398-3FF3-7FE4-1982A5AA615C}"/>
              </a:ext>
            </a:extLst>
          </p:cNvPr>
          <p:cNvPicPr>
            <a:picLocks noChangeAspect="1"/>
          </p:cNvPicPr>
          <p:nvPr/>
        </p:nvPicPr>
        <p:blipFill>
          <a:blip r:embed="rId3"/>
          <a:stretch>
            <a:fillRect/>
          </a:stretch>
        </p:blipFill>
        <p:spPr>
          <a:xfrm>
            <a:off x="5674150" y="925870"/>
            <a:ext cx="2100331" cy="1130623"/>
          </a:xfrm>
          <a:prstGeom prst="rect">
            <a:avLst/>
          </a:prstGeom>
        </p:spPr>
      </p:pic>
      <p:pic>
        <p:nvPicPr>
          <p:cNvPr id="8" name="Picture 7">
            <a:extLst>
              <a:ext uri="{FF2B5EF4-FFF2-40B4-BE49-F238E27FC236}">
                <a16:creationId xmlns:a16="http://schemas.microsoft.com/office/drawing/2014/main" id="{FB69337B-D884-CFC4-AA2B-AF6E985FA836}"/>
              </a:ext>
            </a:extLst>
          </p:cNvPr>
          <p:cNvPicPr>
            <a:picLocks noChangeAspect="1"/>
          </p:cNvPicPr>
          <p:nvPr/>
        </p:nvPicPr>
        <p:blipFill>
          <a:blip r:embed="rId4"/>
          <a:stretch>
            <a:fillRect/>
          </a:stretch>
        </p:blipFill>
        <p:spPr>
          <a:xfrm>
            <a:off x="5674150" y="2761047"/>
            <a:ext cx="1375591" cy="1130623"/>
          </a:xfrm>
          <a:prstGeom prst="rect">
            <a:avLst/>
          </a:prstGeom>
        </p:spPr>
      </p:pic>
    </p:spTree>
    <p:extLst>
      <p:ext uri="{BB962C8B-B14F-4D97-AF65-F5344CB8AC3E}">
        <p14:creationId xmlns:p14="http://schemas.microsoft.com/office/powerpoint/2010/main" val="265845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013293" y="790221"/>
            <a:ext cx="4236040" cy="194256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200" dirty="0"/>
              <a:t>  </a:t>
            </a:r>
            <a:br>
              <a:rPr lang="en-US" sz="3200" dirty="0"/>
            </a:br>
            <a:br>
              <a:rPr lang="en-US" sz="3200" dirty="0"/>
            </a:br>
            <a:r>
              <a:rPr lang="en-US" sz="3100" dirty="0"/>
              <a:t>ICSP(</a:t>
            </a:r>
            <a:r>
              <a:rPr lang="en-US" sz="2700" dirty="0"/>
              <a:t>In-Circuit</a:t>
            </a:r>
            <a:r>
              <a:rPr lang="en-US" sz="3100" dirty="0"/>
              <a:t> Serial Programming) pins </a:t>
            </a:r>
            <a:br>
              <a:rPr lang="en-US" sz="3100" dirty="0"/>
            </a:br>
            <a:r>
              <a:rPr lang="en-US" sz="1400" dirty="0"/>
              <a:t> </a:t>
            </a:r>
            <a:r>
              <a:rPr lang="en-US" sz="1400" dirty="0">
                <a:latin typeface=""/>
              </a:rPr>
              <a:t>Allows interworking of two or more Arduino board</a:t>
            </a:r>
            <a:br>
              <a:rPr lang="en-US" sz="3100" dirty="0"/>
            </a:br>
            <a:br>
              <a:rPr lang="en-US" sz="3100" dirty="0"/>
            </a:br>
            <a:br>
              <a:rPr lang="en-US" sz="3200" dirty="0"/>
            </a:br>
            <a:endParaRPr sz="32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1140041" y="3204117"/>
            <a:ext cx="3042659" cy="1149162"/>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3200" dirty="0"/>
              <a:t>ATmega16U2</a:t>
            </a:r>
          </a:p>
          <a:p>
            <a:r>
              <a:rPr lang="en-US" sz="1300" dirty="0">
                <a:latin typeface=""/>
              </a:rPr>
              <a:t>Act as a bridge between the computer  USB and serial port</a:t>
            </a:r>
            <a:endParaRPr lang="en-US" sz="1500" dirty="0">
              <a:latin typeface=""/>
            </a:endParaRPr>
          </a:p>
        </p:txBody>
      </p:sp>
      <p:pic>
        <p:nvPicPr>
          <p:cNvPr id="5" name="Picture 4">
            <a:extLst>
              <a:ext uri="{FF2B5EF4-FFF2-40B4-BE49-F238E27FC236}">
                <a16:creationId xmlns:a16="http://schemas.microsoft.com/office/drawing/2014/main" id="{152C2FCE-4639-C18E-053E-32FCEBB148F1}"/>
              </a:ext>
            </a:extLst>
          </p:cNvPr>
          <p:cNvPicPr>
            <a:picLocks noChangeAspect="1"/>
          </p:cNvPicPr>
          <p:nvPr/>
        </p:nvPicPr>
        <p:blipFill>
          <a:blip r:embed="rId3"/>
          <a:stretch>
            <a:fillRect/>
          </a:stretch>
        </p:blipFill>
        <p:spPr>
          <a:xfrm>
            <a:off x="5738483" y="673412"/>
            <a:ext cx="805346" cy="1898338"/>
          </a:xfrm>
          <a:prstGeom prst="rect">
            <a:avLst/>
          </a:prstGeom>
        </p:spPr>
      </p:pic>
      <p:pic>
        <p:nvPicPr>
          <p:cNvPr id="6" name="Picture 5">
            <a:extLst>
              <a:ext uri="{FF2B5EF4-FFF2-40B4-BE49-F238E27FC236}">
                <a16:creationId xmlns:a16="http://schemas.microsoft.com/office/drawing/2014/main" id="{55AD979A-E079-B82C-7903-F98FDFDF9337}"/>
              </a:ext>
            </a:extLst>
          </p:cNvPr>
          <p:cNvPicPr>
            <a:picLocks noChangeAspect="1"/>
          </p:cNvPicPr>
          <p:nvPr/>
        </p:nvPicPr>
        <p:blipFill>
          <a:blip r:embed="rId4"/>
          <a:stretch>
            <a:fillRect/>
          </a:stretch>
        </p:blipFill>
        <p:spPr>
          <a:xfrm>
            <a:off x="4701823" y="3224767"/>
            <a:ext cx="1563510" cy="1398139"/>
          </a:xfrm>
          <a:prstGeom prst="rect">
            <a:avLst/>
          </a:prstGeom>
        </p:spPr>
      </p:pic>
    </p:spTree>
    <p:extLst>
      <p:ext uri="{BB962C8B-B14F-4D97-AF65-F5344CB8AC3E}">
        <p14:creationId xmlns:p14="http://schemas.microsoft.com/office/powerpoint/2010/main" val="365544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82875"/>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880</TotalTime>
  <Words>351</Words>
  <Application>Microsoft Macintosh PowerPoint</Application>
  <PresentationFormat>On-screen Show (16:9)</PresentationFormat>
  <Paragraphs>36</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Nunito</vt:lpstr>
      <vt:lpstr>Maven Pro</vt:lpstr>
      <vt:lpstr>Momentum</vt:lpstr>
      <vt:lpstr>Arduino hardware </vt:lpstr>
      <vt:lpstr>  What is Arduino? An Arduino is an open-source hardware development platform used to develop easy-to-use electronic devices to interact with the real world. The hardware configuration of an Arduino is open source which means that it can be modified in order to make different versions of itself.   </vt:lpstr>
      <vt:lpstr>Arduino UNO An Arduino UNO is an open-source microcontroller board which is based on Atmega328p. It is a standard board of Arduino which is easy to operate in comparison to other  Arduino boards. </vt:lpstr>
      <vt:lpstr>Components of Arduino UNO</vt:lpstr>
      <vt:lpstr>  Analog pins There are a total of 6 analog input pins which can read voltage from external devices like sensors.    </vt:lpstr>
      <vt:lpstr>Microcontroller It is a main component of the Arduino UNO board based on ATmega328.</vt:lpstr>
      <vt:lpstr>Tx Rx LED  Blinks when data is transmitted or  received from the computer to Arduino</vt:lpstr>
      <vt:lpstr>  Crystal Oscillator  provides a precise clock signal to the microcontroller and synchronized internal operation.</vt:lpstr>
      <vt:lpstr>    ICSP(In-Circuit Serial Programming) pins   Allows interworking of two or more Arduino board   </vt:lpstr>
      <vt:lpstr>  Power supply pin  supply power to input and output component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hardware </dc:title>
  <cp:lastModifiedBy>Microsoft Office User</cp:lastModifiedBy>
  <cp:revision>3</cp:revision>
  <dcterms:modified xsi:type="dcterms:W3CDTF">2023-01-12T03:22:31Z</dcterms:modified>
</cp:coreProperties>
</file>