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Maven Pro" pitchFamily="2" charset="77"/>
      <p:regular r:id="rId18"/>
      <p:bold r:id="rId19"/>
    </p:embeddedFont>
    <p:embeddedFont>
      <p:font typeface="Nunito" pitchFamily="2" charset="77"/>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06"/>
    <p:restoredTop sz="94548"/>
  </p:normalViewPr>
  <p:slideViewPr>
    <p:cSldViewPr snapToGrid="0">
      <p:cViewPr varScale="1">
        <p:scale>
          <a:sx n="141" d="100"/>
          <a:sy n="141" d="100"/>
        </p:scale>
        <p:origin x="208" y="9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014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9030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6893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7199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0141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271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808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0054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7727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173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17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5431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1970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442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00000"/>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08328" y="442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6789064" y="-12"/>
            <a:ext cx="2294927" cy="2262383"/>
            <a:chOff x="5043503" y="0"/>
            <a:chExt cx="3814072" cy="3839102"/>
          </a:xfrm>
        </p:grpSpPr>
        <p:sp>
          <p:nvSpPr>
            <p:cNvPr id="30" name="Google Shape;30;p2"/>
            <p:cNvSpPr/>
            <p:nvPr/>
          </p:nvSpPr>
          <p:spPr>
            <a:xfrm>
              <a:off x="8460975" y="1817775"/>
              <a:ext cx="396600" cy="396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a:solidFill>
            <a:schemeClr val="dk2"/>
          </a:solidFill>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114035" y="1368749"/>
            <a:ext cx="5857800" cy="1872900"/>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p>
            <a:pPr marL="0" lvl="0" indent="0" algn="l" rtl="0">
              <a:spcBef>
                <a:spcPts val="0"/>
              </a:spcBef>
              <a:spcAft>
                <a:spcPts val="0"/>
              </a:spcAft>
              <a:buNone/>
            </a:pPr>
            <a:r>
              <a:rPr lang="en" dirty="0"/>
              <a:t>Arduino hardware </a:t>
            </a:r>
            <a:endParaRPr dirty="0"/>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1013293" y="790223"/>
            <a:ext cx="3829640" cy="1027288"/>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sz="3200" dirty="0"/>
              <a:t>  Power supply pin</a:t>
            </a:r>
            <a:br>
              <a:rPr lang="en-US" sz="3200" dirty="0"/>
            </a:br>
            <a:r>
              <a:rPr lang="en-US" sz="3200" dirty="0"/>
              <a:t> </a:t>
            </a:r>
            <a:r>
              <a:rPr lang="en-US" sz="1300" dirty="0"/>
              <a:t>supply power to input and output component </a:t>
            </a:r>
            <a:endParaRPr sz="1300" dirty="0"/>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1049507" y="2571750"/>
            <a:ext cx="3401994" cy="1158278"/>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3200" dirty="0"/>
              <a:t>Capacitor</a:t>
            </a:r>
          </a:p>
          <a:p>
            <a:r>
              <a:rPr lang="en-US" sz="1300" dirty="0"/>
              <a:t>Back up power  supplies for Arduino and filtering out noise </a:t>
            </a:r>
          </a:p>
        </p:txBody>
      </p:sp>
      <p:pic>
        <p:nvPicPr>
          <p:cNvPr id="2" name="Picture 1">
            <a:extLst>
              <a:ext uri="{FF2B5EF4-FFF2-40B4-BE49-F238E27FC236}">
                <a16:creationId xmlns:a16="http://schemas.microsoft.com/office/drawing/2014/main" id="{AF36AA1A-5C0A-12D5-7597-870829EC27BD}"/>
              </a:ext>
            </a:extLst>
          </p:cNvPr>
          <p:cNvPicPr>
            <a:picLocks noChangeAspect="1"/>
          </p:cNvPicPr>
          <p:nvPr/>
        </p:nvPicPr>
        <p:blipFill>
          <a:blip r:embed="rId3"/>
          <a:stretch>
            <a:fillRect/>
          </a:stretch>
        </p:blipFill>
        <p:spPr>
          <a:xfrm>
            <a:off x="6441607" y="674511"/>
            <a:ext cx="1689100" cy="1143000"/>
          </a:xfrm>
          <a:prstGeom prst="rect">
            <a:avLst/>
          </a:prstGeom>
        </p:spPr>
      </p:pic>
      <p:pic>
        <p:nvPicPr>
          <p:cNvPr id="7" name="Picture 6">
            <a:extLst>
              <a:ext uri="{FF2B5EF4-FFF2-40B4-BE49-F238E27FC236}">
                <a16:creationId xmlns:a16="http://schemas.microsoft.com/office/drawing/2014/main" id="{3E0C3549-6AB8-339D-ED48-1E79C3B686E4}"/>
              </a:ext>
            </a:extLst>
          </p:cNvPr>
          <p:cNvPicPr>
            <a:picLocks noChangeAspect="1"/>
          </p:cNvPicPr>
          <p:nvPr/>
        </p:nvPicPr>
        <p:blipFill>
          <a:blip r:embed="rId4"/>
          <a:stretch>
            <a:fillRect/>
          </a:stretch>
        </p:blipFill>
        <p:spPr>
          <a:xfrm>
            <a:off x="5271912" y="2571750"/>
            <a:ext cx="1473200" cy="939800"/>
          </a:xfrm>
          <a:prstGeom prst="rect">
            <a:avLst/>
          </a:prstGeom>
        </p:spPr>
      </p:pic>
    </p:spTree>
    <p:extLst>
      <p:ext uri="{BB962C8B-B14F-4D97-AF65-F5344CB8AC3E}">
        <p14:creationId xmlns:p14="http://schemas.microsoft.com/office/powerpoint/2010/main" val="346480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754115" y="1494952"/>
            <a:ext cx="3365212" cy="1320675"/>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2800" dirty="0"/>
              <a:t>Arduino modules</a:t>
            </a:r>
          </a:p>
          <a:p>
            <a:r>
              <a:rPr lang="en-US" sz="1300" dirty="0"/>
              <a:t>It is a ready-to-use board for enhancing the functionality of Arduino</a:t>
            </a:r>
          </a:p>
        </p:txBody>
      </p:sp>
    </p:spTree>
    <p:extLst>
      <p:ext uri="{BB962C8B-B14F-4D97-AF65-F5344CB8AC3E}">
        <p14:creationId xmlns:p14="http://schemas.microsoft.com/office/powerpoint/2010/main" val="101421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588874" y="1639808"/>
            <a:ext cx="3365212" cy="1320675"/>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endParaRPr lang="en-US" sz="2800" dirty="0"/>
          </a:p>
          <a:p>
            <a:r>
              <a:rPr lang="en-US" sz="2800" dirty="0"/>
              <a:t>ESP8266 WIFI Module</a:t>
            </a:r>
          </a:p>
          <a:p>
            <a:r>
              <a:rPr lang="en-US" sz="1300" dirty="0"/>
              <a:t>Add WIFI connectivity feature on Arduino </a:t>
            </a:r>
          </a:p>
          <a:p>
            <a:endParaRPr lang="en-US" sz="2800" dirty="0"/>
          </a:p>
        </p:txBody>
      </p:sp>
      <p:pic>
        <p:nvPicPr>
          <p:cNvPr id="2" name="Picture 1">
            <a:extLst>
              <a:ext uri="{FF2B5EF4-FFF2-40B4-BE49-F238E27FC236}">
                <a16:creationId xmlns:a16="http://schemas.microsoft.com/office/drawing/2014/main" id="{AAFD389B-AB12-EFAD-6243-2D201342B353}"/>
              </a:ext>
            </a:extLst>
          </p:cNvPr>
          <p:cNvPicPr>
            <a:picLocks noChangeAspect="1"/>
          </p:cNvPicPr>
          <p:nvPr/>
        </p:nvPicPr>
        <p:blipFill>
          <a:blip r:embed="rId3"/>
          <a:stretch>
            <a:fillRect/>
          </a:stretch>
        </p:blipFill>
        <p:spPr>
          <a:xfrm>
            <a:off x="4985242" y="1018395"/>
            <a:ext cx="2221315" cy="1942088"/>
          </a:xfrm>
          <a:prstGeom prst="rect">
            <a:avLst/>
          </a:prstGeom>
        </p:spPr>
      </p:pic>
    </p:spTree>
    <p:extLst>
      <p:ext uri="{BB962C8B-B14F-4D97-AF65-F5344CB8AC3E}">
        <p14:creationId xmlns:p14="http://schemas.microsoft.com/office/powerpoint/2010/main" val="105458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640106" y="1659901"/>
            <a:ext cx="3365212" cy="1584357"/>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2800" dirty="0"/>
              <a:t>HC-05 Bluetooth Module</a:t>
            </a:r>
          </a:p>
          <a:p>
            <a:r>
              <a:rPr lang="en-US" sz="1300" dirty="0"/>
              <a:t>Add Bluetooth connectivity feature on Arduino </a:t>
            </a:r>
          </a:p>
          <a:p>
            <a:endParaRPr lang="en-US" sz="2800" dirty="0"/>
          </a:p>
        </p:txBody>
      </p:sp>
      <p:pic>
        <p:nvPicPr>
          <p:cNvPr id="3" name="Picture 2">
            <a:extLst>
              <a:ext uri="{FF2B5EF4-FFF2-40B4-BE49-F238E27FC236}">
                <a16:creationId xmlns:a16="http://schemas.microsoft.com/office/drawing/2014/main" id="{7F87FC4F-489E-0C12-C9F1-EDEC228ED8C8}"/>
              </a:ext>
            </a:extLst>
          </p:cNvPr>
          <p:cNvPicPr>
            <a:picLocks noChangeAspect="1"/>
          </p:cNvPicPr>
          <p:nvPr/>
        </p:nvPicPr>
        <p:blipFill>
          <a:blip r:embed="rId3"/>
          <a:stretch>
            <a:fillRect/>
          </a:stretch>
        </p:blipFill>
        <p:spPr>
          <a:xfrm>
            <a:off x="4802749" y="885221"/>
            <a:ext cx="3100927" cy="2223306"/>
          </a:xfrm>
          <a:prstGeom prst="rect">
            <a:avLst/>
          </a:prstGeom>
        </p:spPr>
      </p:pic>
    </p:spTree>
    <p:extLst>
      <p:ext uri="{BB962C8B-B14F-4D97-AF65-F5344CB8AC3E}">
        <p14:creationId xmlns:p14="http://schemas.microsoft.com/office/powerpoint/2010/main" val="253588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640105" y="1659901"/>
            <a:ext cx="4565637" cy="1584357"/>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2800" dirty="0"/>
              <a:t>HC-SR04 Ultrasonic Module</a:t>
            </a:r>
          </a:p>
          <a:p>
            <a:r>
              <a:rPr lang="en-US" sz="1400" dirty="0"/>
              <a:t>For Detection of objects up to 4 meters.</a:t>
            </a:r>
            <a:endParaRPr lang="en-US" sz="2800" dirty="0"/>
          </a:p>
        </p:txBody>
      </p:sp>
      <p:pic>
        <p:nvPicPr>
          <p:cNvPr id="2" name="Picture 1">
            <a:extLst>
              <a:ext uri="{FF2B5EF4-FFF2-40B4-BE49-F238E27FC236}">
                <a16:creationId xmlns:a16="http://schemas.microsoft.com/office/drawing/2014/main" id="{02193750-DF1C-F92E-7C93-E2830E5E2C29}"/>
              </a:ext>
            </a:extLst>
          </p:cNvPr>
          <p:cNvPicPr>
            <a:picLocks noChangeAspect="1"/>
          </p:cNvPicPr>
          <p:nvPr/>
        </p:nvPicPr>
        <p:blipFill>
          <a:blip r:embed="rId3"/>
          <a:stretch>
            <a:fillRect/>
          </a:stretch>
        </p:blipFill>
        <p:spPr>
          <a:xfrm>
            <a:off x="5449018" y="1329136"/>
            <a:ext cx="2683598" cy="1511760"/>
          </a:xfrm>
          <a:prstGeom prst="rect">
            <a:avLst/>
          </a:prstGeom>
        </p:spPr>
      </p:pic>
    </p:spTree>
    <p:extLst>
      <p:ext uri="{BB962C8B-B14F-4D97-AF65-F5344CB8AC3E}">
        <p14:creationId xmlns:p14="http://schemas.microsoft.com/office/powerpoint/2010/main" val="279889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942538" y="1487762"/>
            <a:ext cx="3629461" cy="1584357"/>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2800" dirty="0"/>
              <a:t>LDR Sensor module</a:t>
            </a:r>
          </a:p>
          <a:p>
            <a:r>
              <a:rPr lang="en-US" sz="1400" dirty="0"/>
              <a:t>For the detection of intensity of light</a:t>
            </a:r>
          </a:p>
        </p:txBody>
      </p:sp>
      <p:pic>
        <p:nvPicPr>
          <p:cNvPr id="3" name="Picture 2">
            <a:extLst>
              <a:ext uri="{FF2B5EF4-FFF2-40B4-BE49-F238E27FC236}">
                <a16:creationId xmlns:a16="http://schemas.microsoft.com/office/drawing/2014/main" id="{9C859C7E-6080-75F9-B43B-63141487D166}"/>
              </a:ext>
            </a:extLst>
          </p:cNvPr>
          <p:cNvPicPr>
            <a:picLocks noChangeAspect="1"/>
          </p:cNvPicPr>
          <p:nvPr/>
        </p:nvPicPr>
        <p:blipFill>
          <a:blip r:embed="rId3"/>
          <a:stretch>
            <a:fillRect/>
          </a:stretch>
        </p:blipFill>
        <p:spPr>
          <a:xfrm>
            <a:off x="5622922" y="416460"/>
            <a:ext cx="2578540" cy="2578540"/>
          </a:xfrm>
          <a:prstGeom prst="rect">
            <a:avLst/>
          </a:prstGeom>
        </p:spPr>
      </p:pic>
    </p:spTree>
    <p:extLst>
      <p:ext uri="{BB962C8B-B14F-4D97-AF65-F5344CB8AC3E}">
        <p14:creationId xmlns:p14="http://schemas.microsoft.com/office/powerpoint/2010/main" val="220499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228083" y="1408699"/>
            <a:ext cx="5857800" cy="2011160"/>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br>
              <a:rPr lang="en-US" dirty="0"/>
            </a:br>
            <a:br>
              <a:rPr lang="en-US" dirty="0"/>
            </a:br>
            <a:r>
              <a:rPr lang="en-US" dirty="0"/>
              <a:t>What is Arduino?</a:t>
            </a:r>
            <a:br>
              <a:rPr lang="en-US" dirty="0"/>
            </a:br>
            <a:r>
              <a:rPr lang="en-NP" sz="1800" dirty="0"/>
              <a:t>An Arduino is an open-source hardware development platform </a:t>
            </a:r>
            <a:r>
              <a:rPr lang="en-US" sz="1800" dirty="0"/>
              <a:t>used to develop easy-to-use electronic devices</a:t>
            </a:r>
            <a:r>
              <a:rPr lang="en-NP" sz="1800" dirty="0"/>
              <a:t> to interact with the real world. The hardware configuration of an Arduino is open source which means that it can be modified in order to make different versions of itself.</a:t>
            </a:r>
            <a:br>
              <a:rPr lang="en-NP" dirty="0"/>
            </a:br>
            <a:br>
              <a:rPr lang="en-US" dirty="0"/>
            </a:br>
            <a:r>
              <a:rPr lang="en-US" dirty="0"/>
              <a:t> </a:t>
            </a:r>
            <a:endParaRPr dirty="0"/>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3984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228083" y="1681324"/>
            <a:ext cx="3650928" cy="1780851"/>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pPr lvl="0"/>
            <a:r>
              <a:rPr lang="en-US" dirty="0"/>
              <a:t>Arduino UNO</a:t>
            </a:r>
            <a:br>
              <a:rPr lang="en-US" dirty="0"/>
            </a:br>
            <a:r>
              <a:rPr lang="en-NP" sz="1400" dirty="0"/>
              <a:t>An Arduino UNO is an open-source microcontroller board whi</a:t>
            </a:r>
            <a:r>
              <a:rPr lang="en-US" sz="1400" dirty="0" err="1"/>
              <a:t>ch</a:t>
            </a:r>
            <a:r>
              <a:rPr lang="en-US" sz="1400" dirty="0"/>
              <a:t> is based on Atmega328p. It is a standard board of Arduino which is easy to operate in comparison to other  Arduino boards. </a:t>
            </a:r>
            <a:endParaRPr dirty="0"/>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2E2516B5-C202-5EA7-509E-E6E2CDFA7687}"/>
              </a:ext>
            </a:extLst>
          </p:cNvPr>
          <p:cNvPicPr>
            <a:picLocks noChangeAspect="1"/>
          </p:cNvPicPr>
          <p:nvPr/>
        </p:nvPicPr>
        <p:blipFill>
          <a:blip r:embed="rId3"/>
          <a:stretch>
            <a:fillRect/>
          </a:stretch>
        </p:blipFill>
        <p:spPr>
          <a:xfrm>
            <a:off x="4058474" y="438137"/>
            <a:ext cx="4142789" cy="2932536"/>
          </a:xfrm>
          <a:prstGeom prst="rect">
            <a:avLst/>
          </a:prstGeom>
          <a:solidFill>
            <a:schemeClr val="bg2">
              <a:lumMod val="75000"/>
            </a:schemeClr>
          </a:solidFill>
        </p:spPr>
      </p:pic>
    </p:spTree>
    <p:extLst>
      <p:ext uri="{BB962C8B-B14F-4D97-AF65-F5344CB8AC3E}">
        <p14:creationId xmlns:p14="http://schemas.microsoft.com/office/powerpoint/2010/main" val="224850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114035" y="1368749"/>
            <a:ext cx="3845122" cy="1872900"/>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p>
            <a:pPr marL="0" lvl="0" indent="0" algn="l" rtl="0">
              <a:spcBef>
                <a:spcPts val="0"/>
              </a:spcBef>
              <a:spcAft>
                <a:spcPts val="0"/>
              </a:spcAft>
              <a:buNone/>
            </a:pPr>
            <a:r>
              <a:rPr lang="en-US" sz="3200" dirty="0"/>
              <a:t>Components of Arduino UNO</a:t>
            </a:r>
            <a:endParaRPr sz="3200" dirty="0"/>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9DB87583-688E-851D-0B6C-5EA317119E8A}"/>
              </a:ext>
            </a:extLst>
          </p:cNvPr>
          <p:cNvPicPr>
            <a:picLocks noChangeAspect="1"/>
          </p:cNvPicPr>
          <p:nvPr/>
        </p:nvPicPr>
        <p:blipFill>
          <a:blip r:embed="rId3"/>
          <a:stretch>
            <a:fillRect/>
          </a:stretch>
        </p:blipFill>
        <p:spPr>
          <a:xfrm>
            <a:off x="4360601" y="268804"/>
            <a:ext cx="4039701" cy="3304869"/>
          </a:xfrm>
          <a:prstGeom prst="rect">
            <a:avLst/>
          </a:prstGeom>
        </p:spPr>
      </p:pic>
    </p:spTree>
    <p:extLst>
      <p:ext uri="{BB962C8B-B14F-4D97-AF65-F5344CB8AC3E}">
        <p14:creationId xmlns:p14="http://schemas.microsoft.com/office/powerpoint/2010/main" val="374998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640106" y="2543540"/>
            <a:ext cx="4110761" cy="1247966"/>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spcBef>
                <a:spcPts val="0"/>
              </a:spcBef>
              <a:spcAft>
                <a:spcPts val="0"/>
              </a:spcAft>
              <a:buNone/>
            </a:pPr>
            <a:br>
              <a:rPr lang="en-US" sz="3000" dirty="0"/>
            </a:br>
            <a:br>
              <a:rPr lang="en-US" sz="3000" dirty="0"/>
            </a:br>
            <a:r>
              <a:rPr lang="en-US" sz="3000" dirty="0"/>
              <a:t>Analog pins</a:t>
            </a:r>
            <a:br>
              <a:rPr lang="en-US" sz="3000" dirty="0"/>
            </a:br>
            <a:r>
              <a:rPr lang="en-US" sz="1300" dirty="0"/>
              <a:t>There are a total of 6 analog input pins which can read voltage from external devices like sensors. </a:t>
            </a:r>
            <a:br>
              <a:rPr lang="en-US" sz="1300" dirty="0"/>
            </a:br>
            <a:br>
              <a:rPr lang="en-US" sz="3000" dirty="0"/>
            </a:br>
            <a:br>
              <a:rPr lang="en-US" sz="3000" dirty="0"/>
            </a:br>
            <a:endParaRPr sz="3000" dirty="0"/>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Content Placeholder 4">
            <a:extLst>
              <a:ext uri="{FF2B5EF4-FFF2-40B4-BE49-F238E27FC236}">
                <a16:creationId xmlns:a16="http://schemas.microsoft.com/office/drawing/2014/main" id="{B1F22D1A-F206-40AA-405A-B0F54883C9D8}"/>
              </a:ext>
            </a:extLst>
          </p:cNvPr>
          <p:cNvPicPr>
            <a:picLocks noChangeAspect="1"/>
          </p:cNvPicPr>
          <p:nvPr/>
        </p:nvPicPr>
        <p:blipFill>
          <a:blip r:embed="rId3"/>
          <a:stretch>
            <a:fillRect/>
          </a:stretch>
        </p:blipFill>
        <p:spPr>
          <a:xfrm>
            <a:off x="4926212" y="597066"/>
            <a:ext cx="4110760" cy="1147401"/>
          </a:xfrm>
          <a:prstGeom prst="rect">
            <a:avLst/>
          </a:prstGeom>
        </p:spPr>
      </p:pic>
      <p:sp>
        <p:nvSpPr>
          <p:cNvPr id="4" name="Google Shape;277;p13">
            <a:extLst>
              <a:ext uri="{FF2B5EF4-FFF2-40B4-BE49-F238E27FC236}">
                <a16:creationId xmlns:a16="http://schemas.microsoft.com/office/drawing/2014/main" id="{EDBFF435-1FAD-0093-D56D-3E1BF89AE4E1}"/>
              </a:ext>
            </a:extLst>
          </p:cNvPr>
          <p:cNvSpPr txBox="1">
            <a:spLocks/>
          </p:cNvSpPr>
          <p:nvPr/>
        </p:nvSpPr>
        <p:spPr>
          <a:xfrm>
            <a:off x="588874" y="784198"/>
            <a:ext cx="4110761" cy="1417237"/>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endParaRPr lang="en-US" sz="3000" dirty="0"/>
          </a:p>
          <a:p>
            <a:r>
              <a:rPr lang="en-US" sz="3000" dirty="0"/>
              <a:t>Digital I/O pins</a:t>
            </a:r>
          </a:p>
          <a:p>
            <a:endParaRPr lang="en-US" sz="3000" dirty="0"/>
          </a:p>
          <a:p>
            <a:r>
              <a:rPr lang="en-NP" sz="1600" dirty="0"/>
              <a:t>There are a total of 14 digital pins in Arduino Uno where 6 pin support PWM</a:t>
            </a:r>
            <a:endParaRPr lang="en-US" sz="1400" dirty="0"/>
          </a:p>
          <a:p>
            <a:endParaRPr lang="en-US" sz="3200" dirty="0"/>
          </a:p>
        </p:txBody>
      </p:sp>
      <p:pic>
        <p:nvPicPr>
          <p:cNvPr id="5" name="Picture 4">
            <a:extLst>
              <a:ext uri="{FF2B5EF4-FFF2-40B4-BE49-F238E27FC236}">
                <a16:creationId xmlns:a16="http://schemas.microsoft.com/office/drawing/2014/main" id="{EA2DDF20-6A25-C730-95B1-4C28FF330069}"/>
              </a:ext>
            </a:extLst>
          </p:cNvPr>
          <p:cNvPicPr>
            <a:picLocks noChangeAspect="1"/>
          </p:cNvPicPr>
          <p:nvPr/>
        </p:nvPicPr>
        <p:blipFill>
          <a:blip r:embed="rId4"/>
          <a:stretch>
            <a:fillRect/>
          </a:stretch>
        </p:blipFill>
        <p:spPr>
          <a:xfrm>
            <a:off x="4926212" y="2322159"/>
            <a:ext cx="3044283" cy="1417237"/>
          </a:xfrm>
          <a:prstGeom prst="rect">
            <a:avLst/>
          </a:prstGeom>
        </p:spPr>
      </p:pic>
      <p:pic>
        <p:nvPicPr>
          <p:cNvPr id="6" name="Picture 5">
            <a:extLst>
              <a:ext uri="{FF2B5EF4-FFF2-40B4-BE49-F238E27FC236}">
                <a16:creationId xmlns:a16="http://schemas.microsoft.com/office/drawing/2014/main" id="{3909C8F8-E8A4-361E-A946-AA5BEAC07F3E}"/>
              </a:ext>
            </a:extLst>
          </p:cNvPr>
          <p:cNvPicPr>
            <a:picLocks noChangeAspect="1"/>
          </p:cNvPicPr>
          <p:nvPr/>
        </p:nvPicPr>
        <p:blipFill>
          <a:blip r:embed="rId5"/>
          <a:stretch>
            <a:fillRect/>
          </a:stretch>
        </p:blipFill>
        <p:spPr>
          <a:xfrm>
            <a:off x="6701246" y="5544545"/>
            <a:ext cx="1448757" cy="866267"/>
          </a:xfrm>
          <a:prstGeom prst="rect">
            <a:avLst/>
          </a:prstGeom>
        </p:spPr>
      </p:pic>
    </p:spTree>
    <p:extLst>
      <p:ext uri="{BB962C8B-B14F-4D97-AF65-F5344CB8AC3E}">
        <p14:creationId xmlns:p14="http://schemas.microsoft.com/office/powerpoint/2010/main" val="227272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1051013" y="965256"/>
            <a:ext cx="3238765" cy="960132"/>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sz="3200" dirty="0"/>
              <a:t>Microcontroller</a:t>
            </a:r>
            <a:br>
              <a:rPr lang="en-US" sz="3200" dirty="0"/>
            </a:br>
            <a:r>
              <a:rPr lang="en-US" sz="1400" dirty="0"/>
              <a:t>It is a main component of the Arduino UNO board based on ATmega328.</a:t>
            </a:r>
            <a:endParaRPr sz="3200" dirty="0"/>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Content Placeholder 4">
            <a:extLst>
              <a:ext uri="{FF2B5EF4-FFF2-40B4-BE49-F238E27FC236}">
                <a16:creationId xmlns:a16="http://schemas.microsoft.com/office/drawing/2014/main" id="{334C21D4-E876-991F-E04E-0888D8D2C572}"/>
              </a:ext>
            </a:extLst>
          </p:cNvPr>
          <p:cNvPicPr>
            <a:picLocks noChangeAspect="1"/>
          </p:cNvPicPr>
          <p:nvPr/>
        </p:nvPicPr>
        <p:blipFill>
          <a:blip r:embed="rId3"/>
          <a:stretch>
            <a:fillRect/>
          </a:stretch>
        </p:blipFill>
        <p:spPr>
          <a:xfrm rot="10800000">
            <a:off x="4662311" y="748869"/>
            <a:ext cx="3933680" cy="1392905"/>
          </a:xfrm>
          <a:prstGeom prst="rect">
            <a:avLst/>
          </a:prstGeom>
        </p:spPr>
      </p:pic>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1056574" y="2738046"/>
            <a:ext cx="2928404" cy="960133"/>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3200" dirty="0"/>
              <a:t>Reset Button</a:t>
            </a:r>
          </a:p>
          <a:p>
            <a:r>
              <a:rPr lang="en-US" sz="1400" dirty="0"/>
              <a:t>Reset the device to the initialized state </a:t>
            </a:r>
          </a:p>
        </p:txBody>
      </p:sp>
      <p:pic>
        <p:nvPicPr>
          <p:cNvPr id="5" name="Picture 4">
            <a:extLst>
              <a:ext uri="{FF2B5EF4-FFF2-40B4-BE49-F238E27FC236}">
                <a16:creationId xmlns:a16="http://schemas.microsoft.com/office/drawing/2014/main" id="{3B1554C2-3154-87CB-E5CB-357A2FAF08E7}"/>
              </a:ext>
            </a:extLst>
          </p:cNvPr>
          <p:cNvPicPr>
            <a:picLocks noChangeAspect="1"/>
          </p:cNvPicPr>
          <p:nvPr/>
        </p:nvPicPr>
        <p:blipFill>
          <a:blip r:embed="rId4"/>
          <a:stretch>
            <a:fillRect/>
          </a:stretch>
        </p:blipFill>
        <p:spPr>
          <a:xfrm>
            <a:off x="4662311" y="2424994"/>
            <a:ext cx="2207304" cy="1405595"/>
          </a:xfrm>
          <a:prstGeom prst="rect">
            <a:avLst/>
          </a:prstGeom>
        </p:spPr>
      </p:pic>
    </p:spTree>
    <p:extLst>
      <p:ext uri="{BB962C8B-B14F-4D97-AF65-F5344CB8AC3E}">
        <p14:creationId xmlns:p14="http://schemas.microsoft.com/office/powerpoint/2010/main" val="409012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640106" y="1152379"/>
            <a:ext cx="3344219" cy="960132"/>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sz="3200" dirty="0"/>
              <a:t>Tx Rx LED </a:t>
            </a:r>
            <a:br>
              <a:rPr lang="en-US" sz="3200" dirty="0"/>
            </a:br>
            <a:r>
              <a:rPr lang="en-US" sz="1400" dirty="0"/>
              <a:t>Blinks when data is transmitted or  received from the computer to Arduino</a:t>
            </a:r>
            <a:endParaRPr sz="1400" dirty="0"/>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528843" y="3030989"/>
            <a:ext cx="4753861" cy="960133"/>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3200" dirty="0"/>
              <a:t>AREF(Analog Reference)</a:t>
            </a:r>
          </a:p>
          <a:p>
            <a:r>
              <a:rPr lang="en-US" sz="1400" dirty="0"/>
              <a:t>For providing the external reference voltage for analog–to–digital converter.</a:t>
            </a:r>
          </a:p>
        </p:txBody>
      </p:sp>
      <p:pic>
        <p:nvPicPr>
          <p:cNvPr id="2" name="Picture 1">
            <a:extLst>
              <a:ext uri="{FF2B5EF4-FFF2-40B4-BE49-F238E27FC236}">
                <a16:creationId xmlns:a16="http://schemas.microsoft.com/office/drawing/2014/main" id="{AFD1C2E0-67EF-CF31-C6CB-F2B6A05F055D}"/>
              </a:ext>
            </a:extLst>
          </p:cNvPr>
          <p:cNvPicPr>
            <a:picLocks noChangeAspect="1"/>
          </p:cNvPicPr>
          <p:nvPr/>
        </p:nvPicPr>
        <p:blipFill>
          <a:blip r:embed="rId3"/>
          <a:stretch>
            <a:fillRect/>
          </a:stretch>
        </p:blipFill>
        <p:spPr>
          <a:xfrm>
            <a:off x="4783692" y="1142000"/>
            <a:ext cx="1539643" cy="903332"/>
          </a:xfrm>
          <a:prstGeom prst="rect">
            <a:avLst/>
          </a:prstGeom>
        </p:spPr>
      </p:pic>
      <p:pic>
        <p:nvPicPr>
          <p:cNvPr id="6" name="Picture 5">
            <a:extLst>
              <a:ext uri="{FF2B5EF4-FFF2-40B4-BE49-F238E27FC236}">
                <a16:creationId xmlns:a16="http://schemas.microsoft.com/office/drawing/2014/main" id="{98BD4739-4178-0E6A-F0D7-B02925486325}"/>
              </a:ext>
            </a:extLst>
          </p:cNvPr>
          <p:cNvPicPr>
            <a:picLocks noChangeAspect="1"/>
          </p:cNvPicPr>
          <p:nvPr/>
        </p:nvPicPr>
        <p:blipFill>
          <a:blip r:embed="rId4"/>
          <a:stretch>
            <a:fillRect/>
          </a:stretch>
        </p:blipFill>
        <p:spPr>
          <a:xfrm rot="5400000">
            <a:off x="6179348" y="2405156"/>
            <a:ext cx="675064" cy="1926731"/>
          </a:xfrm>
          <a:prstGeom prst="rect">
            <a:avLst/>
          </a:prstGeom>
        </p:spPr>
      </p:pic>
    </p:spTree>
    <p:extLst>
      <p:ext uri="{BB962C8B-B14F-4D97-AF65-F5344CB8AC3E}">
        <p14:creationId xmlns:p14="http://schemas.microsoft.com/office/powerpoint/2010/main" val="117418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754115" y="1027662"/>
            <a:ext cx="4708119" cy="1316596"/>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p>
            <a:pPr marL="0" lvl="0" indent="0" algn="l" rtl="0">
              <a:spcBef>
                <a:spcPts val="0"/>
              </a:spcBef>
              <a:spcAft>
                <a:spcPts val="0"/>
              </a:spcAft>
              <a:buNone/>
            </a:pPr>
            <a:r>
              <a:rPr lang="en-US" sz="3200" dirty="0"/>
              <a:t>  Crystal Oscillator </a:t>
            </a:r>
            <a:br>
              <a:rPr lang="en-US" sz="3200" dirty="0"/>
            </a:br>
            <a:r>
              <a:rPr lang="en-US" sz="1300" dirty="0"/>
              <a:t>provides a precise clock signal to the microcontroller and synchronized internal operation.</a:t>
            </a:r>
            <a:endParaRPr sz="1300" dirty="0"/>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868202" y="2799242"/>
            <a:ext cx="4235930" cy="1024208"/>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7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endParaRPr lang="en-US" sz="3200" dirty="0"/>
          </a:p>
          <a:p>
            <a:r>
              <a:rPr lang="en-US" sz="3200" dirty="0"/>
              <a:t>Voltage Regulator</a:t>
            </a:r>
          </a:p>
          <a:p>
            <a:r>
              <a:rPr lang="en-US" sz="1300" dirty="0"/>
              <a:t> </a:t>
            </a:r>
            <a:r>
              <a:rPr lang="en-US" sz="1500" dirty="0"/>
              <a:t>Regulate the input voltage to a constant suitable voltage. </a:t>
            </a:r>
          </a:p>
          <a:p>
            <a:endParaRPr lang="en-US" sz="3200" dirty="0"/>
          </a:p>
        </p:txBody>
      </p:sp>
      <p:pic>
        <p:nvPicPr>
          <p:cNvPr id="7" name="Picture 6">
            <a:extLst>
              <a:ext uri="{FF2B5EF4-FFF2-40B4-BE49-F238E27FC236}">
                <a16:creationId xmlns:a16="http://schemas.microsoft.com/office/drawing/2014/main" id="{7BC4E372-0398-3FF3-7FE4-1982A5AA615C}"/>
              </a:ext>
            </a:extLst>
          </p:cNvPr>
          <p:cNvPicPr>
            <a:picLocks noChangeAspect="1"/>
          </p:cNvPicPr>
          <p:nvPr/>
        </p:nvPicPr>
        <p:blipFill>
          <a:blip r:embed="rId3"/>
          <a:stretch>
            <a:fillRect/>
          </a:stretch>
        </p:blipFill>
        <p:spPr>
          <a:xfrm>
            <a:off x="5674150" y="925870"/>
            <a:ext cx="2100331" cy="1130623"/>
          </a:xfrm>
          <a:prstGeom prst="rect">
            <a:avLst/>
          </a:prstGeom>
        </p:spPr>
      </p:pic>
      <p:pic>
        <p:nvPicPr>
          <p:cNvPr id="8" name="Picture 7">
            <a:extLst>
              <a:ext uri="{FF2B5EF4-FFF2-40B4-BE49-F238E27FC236}">
                <a16:creationId xmlns:a16="http://schemas.microsoft.com/office/drawing/2014/main" id="{FB69337B-D884-CFC4-AA2B-AF6E985FA836}"/>
              </a:ext>
            </a:extLst>
          </p:cNvPr>
          <p:cNvPicPr>
            <a:picLocks noChangeAspect="1"/>
          </p:cNvPicPr>
          <p:nvPr/>
        </p:nvPicPr>
        <p:blipFill>
          <a:blip r:embed="rId4"/>
          <a:stretch>
            <a:fillRect/>
          </a:stretch>
        </p:blipFill>
        <p:spPr>
          <a:xfrm>
            <a:off x="5674150" y="2761047"/>
            <a:ext cx="1375591" cy="1130623"/>
          </a:xfrm>
          <a:prstGeom prst="rect">
            <a:avLst/>
          </a:prstGeom>
        </p:spPr>
      </p:pic>
    </p:spTree>
    <p:extLst>
      <p:ext uri="{BB962C8B-B14F-4D97-AF65-F5344CB8AC3E}">
        <p14:creationId xmlns:p14="http://schemas.microsoft.com/office/powerpoint/2010/main" val="265845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1013293" y="790221"/>
            <a:ext cx="4236040" cy="1942567"/>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sz="3200" dirty="0"/>
              <a:t>  </a:t>
            </a:r>
            <a:br>
              <a:rPr lang="en-US" sz="3200" dirty="0"/>
            </a:br>
            <a:br>
              <a:rPr lang="en-US" sz="3200" dirty="0"/>
            </a:br>
            <a:r>
              <a:rPr lang="en-US" sz="3100" dirty="0"/>
              <a:t>ICSP(</a:t>
            </a:r>
            <a:r>
              <a:rPr lang="en-US" sz="2700" dirty="0"/>
              <a:t>In-Circuit</a:t>
            </a:r>
            <a:r>
              <a:rPr lang="en-US" sz="3100" dirty="0"/>
              <a:t> Serial Programming) pins </a:t>
            </a:r>
            <a:br>
              <a:rPr lang="en-US" sz="3100" dirty="0"/>
            </a:br>
            <a:r>
              <a:rPr lang="en-US" sz="1400" dirty="0"/>
              <a:t> Allows interworking of two or more Arduino board</a:t>
            </a:r>
            <a:br>
              <a:rPr lang="en-US" sz="3100" dirty="0"/>
            </a:br>
            <a:br>
              <a:rPr lang="en-US" sz="3100" dirty="0"/>
            </a:br>
            <a:br>
              <a:rPr lang="en-US" sz="3200" dirty="0"/>
            </a:br>
            <a:endParaRPr sz="3200" dirty="0"/>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1140041" y="3204117"/>
            <a:ext cx="3042659" cy="906723"/>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3200" dirty="0"/>
              <a:t>ATmega16U2</a:t>
            </a:r>
          </a:p>
          <a:p>
            <a:r>
              <a:rPr lang="en-US" sz="1200" dirty="0"/>
              <a:t>Act as a bridge between the computer  </a:t>
            </a:r>
            <a:r>
              <a:rPr lang="en-US" sz="1200" dirty="0" err="1"/>
              <a:t>usb</a:t>
            </a:r>
            <a:r>
              <a:rPr lang="en-US" sz="1200" dirty="0"/>
              <a:t> and serial port</a:t>
            </a:r>
            <a:endParaRPr lang="en-US" sz="1300" dirty="0"/>
          </a:p>
        </p:txBody>
      </p:sp>
      <p:pic>
        <p:nvPicPr>
          <p:cNvPr id="5" name="Picture 4">
            <a:extLst>
              <a:ext uri="{FF2B5EF4-FFF2-40B4-BE49-F238E27FC236}">
                <a16:creationId xmlns:a16="http://schemas.microsoft.com/office/drawing/2014/main" id="{152C2FCE-4639-C18E-053E-32FCEBB148F1}"/>
              </a:ext>
            </a:extLst>
          </p:cNvPr>
          <p:cNvPicPr>
            <a:picLocks noChangeAspect="1"/>
          </p:cNvPicPr>
          <p:nvPr/>
        </p:nvPicPr>
        <p:blipFill>
          <a:blip r:embed="rId3"/>
          <a:stretch>
            <a:fillRect/>
          </a:stretch>
        </p:blipFill>
        <p:spPr>
          <a:xfrm>
            <a:off x="5862660" y="268804"/>
            <a:ext cx="805346" cy="1898338"/>
          </a:xfrm>
          <a:prstGeom prst="rect">
            <a:avLst/>
          </a:prstGeom>
        </p:spPr>
      </p:pic>
      <p:pic>
        <p:nvPicPr>
          <p:cNvPr id="6" name="Picture 5">
            <a:extLst>
              <a:ext uri="{FF2B5EF4-FFF2-40B4-BE49-F238E27FC236}">
                <a16:creationId xmlns:a16="http://schemas.microsoft.com/office/drawing/2014/main" id="{55AD979A-E079-B82C-7903-F98FDFDF9337}"/>
              </a:ext>
            </a:extLst>
          </p:cNvPr>
          <p:cNvPicPr>
            <a:picLocks noChangeAspect="1"/>
          </p:cNvPicPr>
          <p:nvPr/>
        </p:nvPicPr>
        <p:blipFill>
          <a:blip r:embed="rId4"/>
          <a:stretch>
            <a:fillRect/>
          </a:stretch>
        </p:blipFill>
        <p:spPr>
          <a:xfrm>
            <a:off x="4701823" y="2732789"/>
            <a:ext cx="1563510" cy="1398139"/>
          </a:xfrm>
          <a:prstGeom prst="rect">
            <a:avLst/>
          </a:prstGeom>
        </p:spPr>
      </p:pic>
    </p:spTree>
    <p:extLst>
      <p:ext uri="{BB962C8B-B14F-4D97-AF65-F5344CB8AC3E}">
        <p14:creationId xmlns:p14="http://schemas.microsoft.com/office/powerpoint/2010/main" val="365544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82875"/>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349</Words>
  <Application>Microsoft Macintosh PowerPoint</Application>
  <PresentationFormat>On-screen Show (16:9)</PresentationFormat>
  <Paragraphs>36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Nunito</vt:lpstr>
      <vt:lpstr>Maven Pro</vt:lpstr>
      <vt:lpstr>Momentum</vt:lpstr>
      <vt:lpstr>Arduino hardware </vt:lpstr>
      <vt:lpstr>  What is Arduino? An Arduino is an open-source hardware development platform used to develop easy-to-use electronic devices to interact with the real world. The hardware configuration of an Arduino is open source which means that it can be modified in order to make different versions of itself.   </vt:lpstr>
      <vt:lpstr>Arduino UNO An Arduino UNO is an open-source microcontroller board which is based on Atmega328p. It is a standard board of Arduino which is easy to operate in comparison to other  Arduino boards. </vt:lpstr>
      <vt:lpstr>Components of Arduino UNO</vt:lpstr>
      <vt:lpstr>  Analog pins There are a total of 6 analog input pins which can read voltage from external devices like sensors.    </vt:lpstr>
      <vt:lpstr>Microcontroller It is a main component of the Arduino UNO board based on ATmega328.</vt:lpstr>
      <vt:lpstr>Tx Rx LED  Blinks when data is transmitted or  received from the computer to Arduino</vt:lpstr>
      <vt:lpstr>  Crystal Oscillator  provides a precise clock signal to the microcontroller and synchronized internal operation.</vt:lpstr>
      <vt:lpstr>    ICSP(In-Circuit Serial Programming) pins   Allows interworking of two or more Arduino board   </vt:lpstr>
      <vt:lpstr>  Power supply pin  supply power to input and output component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hardware </dc:title>
  <cp:lastModifiedBy>Microsoft Office User</cp:lastModifiedBy>
  <cp:revision>2</cp:revision>
  <dcterms:modified xsi:type="dcterms:W3CDTF">2023-01-11T15:03:58Z</dcterms:modified>
</cp:coreProperties>
</file>