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2" r:id="rId19"/>
    <p:sldId id="274" r:id="rId20"/>
    <p:sldId id="275" r:id="rId21"/>
    <p:sldId id="276" r:id="rId22"/>
    <p:sldId id="277" r:id="rId23"/>
    <p:sldId id="278" r:id="rId24"/>
  </p:sldIdLst>
  <p:sldSz cx="9144000" cy="5143500" type="screen16x9"/>
  <p:notesSz cx="6858000" cy="9144000"/>
  <p:embeddedFontLst>
    <p:embeddedFont>
      <p:font typeface="Maven Pro" pitchFamily="2" charset="77"/>
      <p:regular r:id="rId26"/>
      <p:bold r:id="rId27"/>
    </p:embeddedFont>
    <p:embeddedFont>
      <p:font typeface="Nunito" pitchFamily="2" charset="77"/>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91"/>
    <p:restoredTop sz="94524"/>
  </p:normalViewPr>
  <p:slideViewPr>
    <p:cSldViewPr snapToGrid="0">
      <p:cViewPr varScale="1">
        <p:scale>
          <a:sx n="88" d="100"/>
          <a:sy n="88" d="100"/>
        </p:scale>
        <p:origin x="184" y="120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014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49030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6893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571990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701411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27116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cd36c4335d_1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g1cd36c4335d_1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cd36c4335d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1cd36c4335d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1cd36c4335d_1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5" name="Google Shape;295;g1cd36c4335d_1_1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1cd36c4335d_1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g1cd36c4335d_1_2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38082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cd36c4335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g1cd36c4335d_1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cd36c4335d_1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g1cd36c4335d_1_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1cd36c4335d_1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8" name="Google Shape;408;g1cd36c4335d_1_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cd36c4335d_1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9" name="Google Shape;429;g1cd36c4335d_1_1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0054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7727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62173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175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54318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419709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4442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00000"/>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08328" y="442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6789064" y="-12"/>
            <a:ext cx="2294927" cy="2262383"/>
            <a:chOff x="5043503" y="0"/>
            <a:chExt cx="3814072" cy="3839102"/>
          </a:xfrm>
        </p:grpSpPr>
        <p:sp>
          <p:nvSpPr>
            <p:cNvPr id="30" name="Google Shape;30;p2"/>
            <p:cNvSpPr/>
            <p:nvPr/>
          </p:nvSpPr>
          <p:spPr>
            <a:xfrm>
              <a:off x="8460975" y="1817775"/>
              <a:ext cx="396600" cy="396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a:solidFill>
            <a:schemeClr val="dk2"/>
          </a:solidFill>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5857800"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 dirty="0"/>
              <a:t>Arduino hardware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3"/>
            <a:ext cx="3829640" cy="1143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Power supply pin</a:t>
            </a:r>
            <a:br>
              <a:rPr lang="en-US" sz="3200" dirty="0"/>
            </a:br>
            <a:r>
              <a:rPr lang="en-US" sz="3200" dirty="0"/>
              <a:t> </a:t>
            </a:r>
            <a:r>
              <a:rPr lang="en-US" sz="1300" dirty="0">
                <a:latin typeface=""/>
              </a:rPr>
              <a:t>supply power to input and output component </a:t>
            </a:r>
            <a:endParaRPr sz="13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49507" y="2571750"/>
            <a:ext cx="3401994" cy="115827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Capacitor</a:t>
            </a:r>
          </a:p>
          <a:p>
            <a:r>
              <a:rPr lang="en-US" sz="1300" dirty="0">
                <a:latin typeface=""/>
              </a:rPr>
              <a:t>Back up power  supplies for Arduino and filtering out noise </a:t>
            </a:r>
          </a:p>
        </p:txBody>
      </p:sp>
      <p:pic>
        <p:nvPicPr>
          <p:cNvPr id="2" name="Picture 1">
            <a:extLst>
              <a:ext uri="{FF2B5EF4-FFF2-40B4-BE49-F238E27FC236}">
                <a16:creationId xmlns:a16="http://schemas.microsoft.com/office/drawing/2014/main" id="{AF36AA1A-5C0A-12D5-7597-870829EC27BD}"/>
              </a:ext>
            </a:extLst>
          </p:cNvPr>
          <p:cNvPicPr>
            <a:picLocks noChangeAspect="1"/>
          </p:cNvPicPr>
          <p:nvPr/>
        </p:nvPicPr>
        <p:blipFill>
          <a:blip r:embed="rId3"/>
          <a:stretch>
            <a:fillRect/>
          </a:stretch>
        </p:blipFill>
        <p:spPr>
          <a:xfrm>
            <a:off x="5564809" y="646912"/>
            <a:ext cx="1900881" cy="1286310"/>
          </a:xfrm>
          <a:prstGeom prst="rect">
            <a:avLst/>
          </a:prstGeom>
        </p:spPr>
      </p:pic>
      <p:pic>
        <p:nvPicPr>
          <p:cNvPr id="7" name="Picture 6">
            <a:extLst>
              <a:ext uri="{FF2B5EF4-FFF2-40B4-BE49-F238E27FC236}">
                <a16:creationId xmlns:a16="http://schemas.microsoft.com/office/drawing/2014/main" id="{3E0C3549-6AB8-339D-ED48-1E79C3B686E4}"/>
              </a:ext>
            </a:extLst>
          </p:cNvPr>
          <p:cNvPicPr>
            <a:picLocks noChangeAspect="1"/>
          </p:cNvPicPr>
          <p:nvPr/>
        </p:nvPicPr>
        <p:blipFill>
          <a:blip r:embed="rId4"/>
          <a:stretch>
            <a:fillRect/>
          </a:stretch>
        </p:blipFill>
        <p:spPr>
          <a:xfrm>
            <a:off x="5271912" y="2638778"/>
            <a:ext cx="1791728" cy="1142999"/>
          </a:xfrm>
          <a:prstGeom prst="rect">
            <a:avLst/>
          </a:prstGeom>
        </p:spPr>
      </p:pic>
    </p:spTree>
    <p:extLst>
      <p:ext uri="{BB962C8B-B14F-4D97-AF65-F5344CB8AC3E}">
        <p14:creationId xmlns:p14="http://schemas.microsoft.com/office/powerpoint/2010/main" val="3464801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754115" y="1494952"/>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Arduino modules</a:t>
            </a:r>
          </a:p>
          <a:p>
            <a:r>
              <a:rPr lang="en-US" sz="1300" dirty="0">
                <a:latin typeface=""/>
              </a:rPr>
              <a:t>It is a ready-to-use board for enhancing the functionality of Arduino</a:t>
            </a:r>
          </a:p>
        </p:txBody>
      </p:sp>
    </p:spTree>
    <p:extLst>
      <p:ext uri="{BB962C8B-B14F-4D97-AF65-F5344CB8AC3E}">
        <p14:creationId xmlns:p14="http://schemas.microsoft.com/office/powerpoint/2010/main" val="1014216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88874" y="1639808"/>
            <a:ext cx="3365212" cy="132067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2800" dirty="0"/>
          </a:p>
          <a:p>
            <a:r>
              <a:rPr lang="en-US" sz="2800" dirty="0"/>
              <a:t>ESP8266 WIFI Module</a:t>
            </a:r>
          </a:p>
          <a:p>
            <a:r>
              <a:rPr lang="en-US" sz="1300" dirty="0">
                <a:latin typeface=""/>
              </a:rPr>
              <a:t>Add WIFI connectivity feature on Arduino </a:t>
            </a:r>
          </a:p>
          <a:p>
            <a:endParaRPr lang="en-US" sz="2800" dirty="0"/>
          </a:p>
        </p:txBody>
      </p:sp>
      <p:pic>
        <p:nvPicPr>
          <p:cNvPr id="2" name="Picture 1">
            <a:extLst>
              <a:ext uri="{FF2B5EF4-FFF2-40B4-BE49-F238E27FC236}">
                <a16:creationId xmlns:a16="http://schemas.microsoft.com/office/drawing/2014/main" id="{AAFD389B-AB12-EFAD-6243-2D201342B353}"/>
              </a:ext>
            </a:extLst>
          </p:cNvPr>
          <p:cNvPicPr>
            <a:picLocks noChangeAspect="1"/>
          </p:cNvPicPr>
          <p:nvPr/>
        </p:nvPicPr>
        <p:blipFill>
          <a:blip r:embed="rId3"/>
          <a:stretch>
            <a:fillRect/>
          </a:stretch>
        </p:blipFill>
        <p:spPr>
          <a:xfrm>
            <a:off x="4973953" y="871639"/>
            <a:ext cx="2634758" cy="2303560"/>
          </a:xfrm>
          <a:prstGeom prst="rect">
            <a:avLst/>
          </a:prstGeom>
        </p:spPr>
      </p:pic>
    </p:spTree>
    <p:extLst>
      <p:ext uri="{BB962C8B-B14F-4D97-AF65-F5344CB8AC3E}">
        <p14:creationId xmlns:p14="http://schemas.microsoft.com/office/powerpoint/2010/main" val="1054585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640106" y="1659901"/>
            <a:ext cx="3365212"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HC-05 Bluetooth Module</a:t>
            </a:r>
          </a:p>
          <a:p>
            <a:r>
              <a:rPr lang="en-US" sz="1300" dirty="0">
                <a:latin typeface=""/>
              </a:rPr>
              <a:t>Add Bluetooth connectivity feature on Arduino </a:t>
            </a:r>
          </a:p>
          <a:p>
            <a:endParaRPr lang="en-US" sz="2800" dirty="0"/>
          </a:p>
        </p:txBody>
      </p:sp>
      <p:pic>
        <p:nvPicPr>
          <p:cNvPr id="3" name="Picture 2">
            <a:extLst>
              <a:ext uri="{FF2B5EF4-FFF2-40B4-BE49-F238E27FC236}">
                <a16:creationId xmlns:a16="http://schemas.microsoft.com/office/drawing/2014/main" id="{7F87FC4F-489E-0C12-C9F1-EDEC228ED8C8}"/>
              </a:ext>
            </a:extLst>
          </p:cNvPr>
          <p:cNvPicPr>
            <a:picLocks noChangeAspect="1"/>
          </p:cNvPicPr>
          <p:nvPr/>
        </p:nvPicPr>
        <p:blipFill>
          <a:blip r:embed="rId3"/>
          <a:stretch>
            <a:fillRect/>
          </a:stretch>
        </p:blipFill>
        <p:spPr>
          <a:xfrm>
            <a:off x="4802749" y="885221"/>
            <a:ext cx="3100927" cy="2223306"/>
          </a:xfrm>
          <a:prstGeom prst="rect">
            <a:avLst/>
          </a:prstGeom>
        </p:spPr>
      </p:pic>
    </p:spTree>
    <p:extLst>
      <p:ext uri="{BB962C8B-B14F-4D97-AF65-F5344CB8AC3E}">
        <p14:creationId xmlns:p14="http://schemas.microsoft.com/office/powerpoint/2010/main" val="2535887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404666" y="1341636"/>
            <a:ext cx="4565637" cy="158435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HC-SR04 Ultrasonic Module</a:t>
            </a:r>
          </a:p>
          <a:p>
            <a:r>
              <a:rPr lang="en-US" sz="1400" dirty="0">
                <a:latin typeface=""/>
              </a:rPr>
              <a:t>For Detection of objects up to 4 meters.</a:t>
            </a:r>
            <a:endParaRPr lang="en-US" sz="2800" dirty="0">
              <a:latin typeface=""/>
            </a:endParaRPr>
          </a:p>
        </p:txBody>
      </p:sp>
      <p:pic>
        <p:nvPicPr>
          <p:cNvPr id="2" name="Picture 1">
            <a:extLst>
              <a:ext uri="{FF2B5EF4-FFF2-40B4-BE49-F238E27FC236}">
                <a16:creationId xmlns:a16="http://schemas.microsoft.com/office/drawing/2014/main" id="{02193750-DF1C-F92E-7C93-E2830E5E2C29}"/>
              </a:ext>
            </a:extLst>
          </p:cNvPr>
          <p:cNvPicPr>
            <a:picLocks noChangeAspect="1"/>
          </p:cNvPicPr>
          <p:nvPr/>
        </p:nvPicPr>
        <p:blipFill>
          <a:blip r:embed="rId3"/>
          <a:stretch>
            <a:fillRect/>
          </a:stretch>
        </p:blipFill>
        <p:spPr>
          <a:xfrm>
            <a:off x="5369960" y="1141512"/>
            <a:ext cx="3111357" cy="1752731"/>
          </a:xfrm>
          <a:prstGeom prst="rect">
            <a:avLst/>
          </a:prstGeom>
        </p:spPr>
      </p:pic>
    </p:spTree>
    <p:extLst>
      <p:ext uri="{BB962C8B-B14F-4D97-AF65-F5344CB8AC3E}">
        <p14:creationId xmlns:p14="http://schemas.microsoft.com/office/powerpoint/2010/main" val="2798895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800924" y="1447565"/>
            <a:ext cx="4035862" cy="1695705"/>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2800" dirty="0"/>
              <a:t>LDR Sensor module</a:t>
            </a:r>
          </a:p>
          <a:p>
            <a:r>
              <a:rPr lang="en-US" sz="1400" dirty="0">
                <a:latin typeface=""/>
              </a:rPr>
              <a:t>For the detection of the intensity of light</a:t>
            </a:r>
          </a:p>
        </p:txBody>
      </p:sp>
      <p:pic>
        <p:nvPicPr>
          <p:cNvPr id="3" name="Picture 2">
            <a:extLst>
              <a:ext uri="{FF2B5EF4-FFF2-40B4-BE49-F238E27FC236}">
                <a16:creationId xmlns:a16="http://schemas.microsoft.com/office/drawing/2014/main" id="{9C859C7E-6080-75F9-B43B-63141487D166}"/>
              </a:ext>
            </a:extLst>
          </p:cNvPr>
          <p:cNvPicPr>
            <a:picLocks noChangeAspect="1"/>
          </p:cNvPicPr>
          <p:nvPr/>
        </p:nvPicPr>
        <p:blipFill>
          <a:blip r:embed="rId3"/>
          <a:stretch>
            <a:fillRect/>
          </a:stretch>
        </p:blipFill>
        <p:spPr>
          <a:xfrm>
            <a:off x="5532611" y="653527"/>
            <a:ext cx="2578540" cy="2578540"/>
          </a:xfrm>
          <a:prstGeom prst="rect">
            <a:avLst/>
          </a:prstGeom>
        </p:spPr>
      </p:pic>
    </p:spTree>
    <p:extLst>
      <p:ext uri="{BB962C8B-B14F-4D97-AF65-F5344CB8AC3E}">
        <p14:creationId xmlns:p14="http://schemas.microsoft.com/office/powerpoint/2010/main" val="220499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76"/>
        <p:cNvGrpSpPr/>
        <p:nvPr/>
      </p:nvGrpSpPr>
      <p:grpSpPr>
        <a:xfrm>
          <a:off x="0" y="0"/>
          <a:ext cx="0" cy="0"/>
          <a:chOff x="0" y="0"/>
          <a:chExt cx="0" cy="0"/>
        </a:xfrm>
      </p:grpSpPr>
      <p:sp>
        <p:nvSpPr>
          <p:cNvPr id="277" name="Google Shape;277;g1cd36c4335d_1_25"/>
          <p:cNvSpPr txBox="1">
            <a:spLocks noGrp="1"/>
          </p:cNvSpPr>
          <p:nvPr>
            <p:ph type="title"/>
          </p:nvPr>
        </p:nvSpPr>
        <p:spPr>
          <a:xfrm>
            <a:off x="271851" y="421749"/>
            <a:ext cx="5540100" cy="4695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Arduino Program</a:t>
            </a:r>
            <a:endParaRPr/>
          </a:p>
        </p:txBody>
      </p:sp>
      <p:sp>
        <p:nvSpPr>
          <p:cNvPr id="278" name="Google Shape;278;g1cd36c4335d_1_25"/>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79" name="Google Shape;279;g1cd36c4335d_1_25"/>
          <p:cNvGrpSpPr/>
          <p:nvPr/>
        </p:nvGrpSpPr>
        <p:grpSpPr>
          <a:xfrm>
            <a:off x="-10" y="4061997"/>
            <a:ext cx="942609" cy="1081501"/>
            <a:chOff x="6790514" y="1359"/>
            <a:chExt cx="2267522" cy="2601638"/>
          </a:xfrm>
        </p:grpSpPr>
        <p:grpSp>
          <p:nvGrpSpPr>
            <p:cNvPr id="280" name="Google Shape;280;g1cd36c4335d_1_25"/>
            <p:cNvGrpSpPr/>
            <p:nvPr/>
          </p:nvGrpSpPr>
          <p:grpSpPr>
            <a:xfrm>
              <a:off x="7067536" y="1359"/>
              <a:ext cx="1990500" cy="1990200"/>
              <a:chOff x="7067536" y="1359"/>
              <a:chExt cx="1990500" cy="1990200"/>
            </a:xfrm>
          </p:grpSpPr>
          <p:sp>
            <p:nvSpPr>
              <p:cNvPr id="281" name="Google Shape;281;g1cd36c4335d_1_25"/>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g1cd36c4335d_1_25"/>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3" name="Google Shape;283;g1cd36c4335d_1_25"/>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4" name="Google Shape;284;g1cd36c4335d_1_25"/>
            <p:cNvGrpSpPr/>
            <p:nvPr/>
          </p:nvGrpSpPr>
          <p:grpSpPr>
            <a:xfrm>
              <a:off x="8207126" y="1807997"/>
              <a:ext cx="795000" cy="795000"/>
              <a:chOff x="8207126" y="1807997"/>
              <a:chExt cx="795000" cy="795000"/>
            </a:xfrm>
          </p:grpSpPr>
          <p:sp>
            <p:nvSpPr>
              <p:cNvPr id="285" name="Google Shape;285;g1cd36c4335d_1_25"/>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g1cd36c4335d_1_25"/>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g1cd36c4335d_1_25"/>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88" name="Google Shape;288;g1cd36c4335d_1_25"/>
            <p:cNvGrpSpPr/>
            <p:nvPr/>
          </p:nvGrpSpPr>
          <p:grpSpPr>
            <a:xfrm>
              <a:off x="6790514" y="118857"/>
              <a:ext cx="548700" cy="548700"/>
              <a:chOff x="6790514" y="118857"/>
              <a:chExt cx="548700" cy="548700"/>
            </a:xfrm>
          </p:grpSpPr>
          <p:sp>
            <p:nvSpPr>
              <p:cNvPr id="289" name="Google Shape;289;g1cd36c4335d_1_25"/>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g1cd36c4335d_1_25"/>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291" name="Google Shape;291;g1cd36c4335d_1_25"/>
          <p:cNvSpPr txBox="1"/>
          <p:nvPr/>
        </p:nvSpPr>
        <p:spPr>
          <a:xfrm>
            <a:off x="215900" y="2448850"/>
            <a:ext cx="59136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dirty="0">
                <a:latin typeface="Nunito"/>
                <a:ea typeface="Nunito"/>
                <a:cs typeface="Nunito"/>
                <a:sym typeface="Nunito"/>
              </a:rPr>
              <a:t>Programming is the very basic engineering component of any system. </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US" dirty="0">
                <a:latin typeface="Nunito"/>
                <a:ea typeface="Nunito"/>
                <a:cs typeface="Nunito"/>
                <a:sym typeface="Nunito"/>
              </a:rPr>
              <a:t>In Arduino, an effective program is created to control micro-controllers and other components such that an entire system or a network of such systems can be manipulated.</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US" dirty="0">
                <a:latin typeface="Nunito"/>
                <a:ea typeface="Nunito"/>
                <a:cs typeface="Nunito"/>
                <a:sym typeface="Nunito"/>
              </a:rPr>
              <a:t>While programming in an Arduino Board, a language similar to C/C++ </a:t>
            </a:r>
            <a:endParaRPr dirty="0">
              <a:latin typeface="Nunito"/>
              <a:ea typeface="Nunito"/>
              <a:cs typeface="Nunito"/>
              <a:sym typeface="Nunito"/>
            </a:endParaRPr>
          </a:p>
          <a:p>
            <a:pPr marL="0" lvl="0" indent="0" algn="l" rtl="0">
              <a:spcBef>
                <a:spcPts val="0"/>
              </a:spcBef>
              <a:spcAft>
                <a:spcPts val="0"/>
              </a:spcAft>
              <a:buNone/>
            </a:pPr>
            <a:r>
              <a:rPr lang="en-US" dirty="0">
                <a:latin typeface="Nunito"/>
                <a:ea typeface="Nunito"/>
                <a:cs typeface="Nunito"/>
                <a:sym typeface="Nunito"/>
              </a:rPr>
              <a:t>is used.</a:t>
            </a:r>
            <a:endParaRPr dirty="0">
              <a:latin typeface="Nunito"/>
              <a:ea typeface="Nunito"/>
              <a:cs typeface="Nunito"/>
              <a:sym typeface="Nunito"/>
            </a:endParaRPr>
          </a:p>
          <a:p>
            <a:pPr marL="0" lvl="0" indent="0" algn="l" rtl="0">
              <a:spcBef>
                <a:spcPts val="0"/>
              </a:spcBef>
              <a:spcAft>
                <a:spcPts val="0"/>
              </a:spcAft>
              <a:buNone/>
            </a:pPr>
            <a:endParaRPr dirty="0">
              <a:latin typeface="Nunito"/>
              <a:ea typeface="Nunito"/>
              <a:cs typeface="Nunito"/>
              <a:sym typeface="Nunito"/>
            </a:endParaRPr>
          </a:p>
          <a:p>
            <a:pPr marL="0" lvl="0" indent="0" algn="l" rtl="0">
              <a:spcBef>
                <a:spcPts val="0"/>
              </a:spcBef>
              <a:spcAft>
                <a:spcPts val="0"/>
              </a:spcAft>
              <a:buNone/>
            </a:pPr>
            <a:r>
              <a:rPr lang="en-US" dirty="0">
                <a:latin typeface="Nunito"/>
                <a:ea typeface="Nunito"/>
                <a:cs typeface="Nunito"/>
                <a:sym typeface="Nunito"/>
              </a:rPr>
              <a:t>With this, pins in Arduino Board can be controlled .</a:t>
            </a:r>
            <a:endParaRPr dirty="0">
              <a:latin typeface="Nunito"/>
              <a:ea typeface="Nunito"/>
              <a:cs typeface="Nunito"/>
              <a:sym typeface="Nunito"/>
            </a:endParaRPr>
          </a:p>
        </p:txBody>
      </p:sp>
      <p:sp>
        <p:nvSpPr>
          <p:cNvPr id="292" name="Google Shape;292;g1cd36c4335d_1_25"/>
          <p:cNvSpPr txBox="1"/>
          <p:nvPr/>
        </p:nvSpPr>
        <p:spPr>
          <a:xfrm>
            <a:off x="278525" y="993425"/>
            <a:ext cx="5589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Arduino Board is a facilitating board that consists of a main microcontroller , which is known as Atmel AVR.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This Microcontroller is manipulated with pins attached in the board and that can happen only with an Arduino Program.</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18"/>
        <p:cNvGrpSpPr/>
        <p:nvPr/>
      </p:nvGrpSpPr>
      <p:grpSpPr>
        <a:xfrm>
          <a:off x="0" y="0"/>
          <a:ext cx="0" cy="0"/>
          <a:chOff x="0" y="0"/>
          <a:chExt cx="0" cy="0"/>
        </a:xfrm>
      </p:grpSpPr>
      <p:sp>
        <p:nvSpPr>
          <p:cNvPr id="319" name="Google Shape;319;g1cd36c4335d_1_7"/>
          <p:cNvSpPr txBox="1">
            <a:spLocks noGrp="1"/>
          </p:cNvSpPr>
          <p:nvPr>
            <p:ph type="title"/>
          </p:nvPr>
        </p:nvSpPr>
        <p:spPr>
          <a:xfrm>
            <a:off x="271850" y="421750"/>
            <a:ext cx="4741800" cy="7851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US"/>
              <a:t>Pin Control (I/O)</a:t>
            </a:r>
            <a:endParaRPr/>
          </a:p>
        </p:txBody>
      </p:sp>
      <p:sp>
        <p:nvSpPr>
          <p:cNvPr id="320" name="Google Shape;320;g1cd36c4335d_1_7"/>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21" name="Google Shape;321;g1cd36c4335d_1_7"/>
          <p:cNvGrpSpPr/>
          <p:nvPr/>
        </p:nvGrpSpPr>
        <p:grpSpPr>
          <a:xfrm>
            <a:off x="-10" y="4061997"/>
            <a:ext cx="942609" cy="1081501"/>
            <a:chOff x="6790514" y="1359"/>
            <a:chExt cx="2267522" cy="2601638"/>
          </a:xfrm>
        </p:grpSpPr>
        <p:grpSp>
          <p:nvGrpSpPr>
            <p:cNvPr id="322" name="Google Shape;322;g1cd36c4335d_1_7"/>
            <p:cNvGrpSpPr/>
            <p:nvPr/>
          </p:nvGrpSpPr>
          <p:grpSpPr>
            <a:xfrm>
              <a:off x="7067536" y="1359"/>
              <a:ext cx="1990500" cy="1990200"/>
              <a:chOff x="7067536" y="1359"/>
              <a:chExt cx="1990500" cy="1990200"/>
            </a:xfrm>
          </p:grpSpPr>
          <p:sp>
            <p:nvSpPr>
              <p:cNvPr id="323" name="Google Shape;323;g1cd36c4335d_1_7"/>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4" name="Google Shape;324;g1cd36c4335d_1_7"/>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5" name="Google Shape;325;g1cd36c4335d_1_7"/>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26" name="Google Shape;326;g1cd36c4335d_1_7"/>
            <p:cNvGrpSpPr/>
            <p:nvPr/>
          </p:nvGrpSpPr>
          <p:grpSpPr>
            <a:xfrm>
              <a:off x="8207126" y="1807997"/>
              <a:ext cx="795000" cy="795000"/>
              <a:chOff x="8207126" y="1807997"/>
              <a:chExt cx="795000" cy="795000"/>
            </a:xfrm>
          </p:grpSpPr>
          <p:sp>
            <p:nvSpPr>
              <p:cNvPr id="327" name="Google Shape;327;g1cd36c4335d_1_7"/>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8" name="Google Shape;328;g1cd36c4335d_1_7"/>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9" name="Google Shape;329;g1cd36c4335d_1_7"/>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30" name="Google Shape;330;g1cd36c4335d_1_7"/>
            <p:cNvGrpSpPr/>
            <p:nvPr/>
          </p:nvGrpSpPr>
          <p:grpSpPr>
            <a:xfrm>
              <a:off x="6790514" y="118857"/>
              <a:ext cx="548700" cy="548700"/>
              <a:chOff x="6790514" y="118857"/>
              <a:chExt cx="548700" cy="548700"/>
            </a:xfrm>
          </p:grpSpPr>
          <p:sp>
            <p:nvSpPr>
              <p:cNvPr id="331" name="Google Shape;331;g1cd36c4335d_1_7"/>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2" name="Google Shape;332;g1cd36c4335d_1_7"/>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33" name="Google Shape;333;g1cd36c4335d_1_7"/>
          <p:cNvSpPr txBox="1"/>
          <p:nvPr/>
        </p:nvSpPr>
        <p:spPr>
          <a:xfrm>
            <a:off x="271850" y="2098250"/>
            <a:ext cx="5913600" cy="255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Digital inputs are used to read the state of a button, sensor, or other device that outputs a digital signal, and can be done using the digitalRead() function in the Arduino programming language. When a digital input pin is set to be an input (using the pinMode() function).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Digital outputs, on the other hand, are used to control the state of an electronic device such as an LED, relay or transistor, and can be done using the digitalWrite() function. When a digital output pin is set to be an output (using the pinMode() function), it can output a digital signal with a value of either HIGH or LOW to control the state of a connected device.</a:t>
            </a:r>
            <a:endParaRPr>
              <a:latin typeface="Nunito"/>
              <a:ea typeface="Nunito"/>
              <a:cs typeface="Nunito"/>
              <a:sym typeface="Nunito"/>
            </a:endParaRPr>
          </a:p>
        </p:txBody>
      </p:sp>
      <p:sp>
        <p:nvSpPr>
          <p:cNvPr id="334" name="Google Shape;334;g1cd36c4335d_1_7"/>
          <p:cNvSpPr txBox="1"/>
          <p:nvPr/>
        </p:nvSpPr>
        <p:spPr>
          <a:xfrm>
            <a:off x="297100" y="1364800"/>
            <a:ext cx="48651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Digital Input and Output in Arduino Board can be done only in HIGH and LOW or ON and OFF or 0 and 1.</a:t>
            </a:r>
            <a:br>
              <a:rPr lang="en-US">
                <a:latin typeface="Nunito"/>
                <a:ea typeface="Nunito"/>
                <a:cs typeface="Nunito"/>
                <a:sym typeface="Nunito"/>
              </a:rPr>
            </a:b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9"/>
                                        </p:tgtEl>
                                        <p:attrNameLst>
                                          <p:attrName>style.visibility</p:attrName>
                                        </p:attrNameLst>
                                      </p:cBhvr>
                                      <p:to>
                                        <p:strVal val="visible"/>
                                      </p:to>
                                    </p:set>
                                    <p:animEffect transition="in" filter="fade">
                                      <p:cBhvr>
                                        <p:cTn id="7" dur="1000"/>
                                        <p:tgtEl>
                                          <p:spTgt spid="3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296"/>
        <p:cNvGrpSpPr/>
        <p:nvPr/>
      </p:nvGrpSpPr>
      <p:grpSpPr>
        <a:xfrm>
          <a:off x="0" y="0"/>
          <a:ext cx="0" cy="0"/>
          <a:chOff x="0" y="0"/>
          <a:chExt cx="0" cy="0"/>
        </a:xfrm>
      </p:grpSpPr>
      <p:sp>
        <p:nvSpPr>
          <p:cNvPr id="297" name="Google Shape;297;g1cd36c4335d_1_152"/>
          <p:cNvSpPr txBox="1">
            <a:spLocks noGrp="1"/>
          </p:cNvSpPr>
          <p:nvPr>
            <p:ph type="title"/>
          </p:nvPr>
        </p:nvSpPr>
        <p:spPr>
          <a:xfrm>
            <a:off x="143950" y="172175"/>
            <a:ext cx="5046000" cy="654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Arduino IDE</a:t>
            </a:r>
            <a:endParaRPr/>
          </a:p>
        </p:txBody>
      </p:sp>
      <p:sp>
        <p:nvSpPr>
          <p:cNvPr id="298" name="Google Shape;298;g1cd36c4335d_1_152"/>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99" name="Google Shape;299;g1cd36c4335d_1_152"/>
          <p:cNvGrpSpPr/>
          <p:nvPr/>
        </p:nvGrpSpPr>
        <p:grpSpPr>
          <a:xfrm>
            <a:off x="-10" y="4061997"/>
            <a:ext cx="942609" cy="1081501"/>
            <a:chOff x="6790514" y="1359"/>
            <a:chExt cx="2267522" cy="2601638"/>
          </a:xfrm>
        </p:grpSpPr>
        <p:grpSp>
          <p:nvGrpSpPr>
            <p:cNvPr id="300" name="Google Shape;300;g1cd36c4335d_1_152"/>
            <p:cNvGrpSpPr/>
            <p:nvPr/>
          </p:nvGrpSpPr>
          <p:grpSpPr>
            <a:xfrm>
              <a:off x="7067536" y="1359"/>
              <a:ext cx="1990500" cy="1990200"/>
              <a:chOff x="7067536" y="1359"/>
              <a:chExt cx="1990500" cy="1990200"/>
            </a:xfrm>
          </p:grpSpPr>
          <p:sp>
            <p:nvSpPr>
              <p:cNvPr id="301" name="Google Shape;301;g1cd36c4335d_1_152"/>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2" name="Google Shape;302;g1cd36c4335d_1_152"/>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3" name="Google Shape;303;g1cd36c4335d_1_152"/>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4" name="Google Shape;304;g1cd36c4335d_1_152"/>
            <p:cNvGrpSpPr/>
            <p:nvPr/>
          </p:nvGrpSpPr>
          <p:grpSpPr>
            <a:xfrm>
              <a:off x="8207126" y="1807997"/>
              <a:ext cx="795000" cy="795000"/>
              <a:chOff x="8207126" y="1807997"/>
              <a:chExt cx="795000" cy="795000"/>
            </a:xfrm>
          </p:grpSpPr>
          <p:sp>
            <p:nvSpPr>
              <p:cNvPr id="305" name="Google Shape;305;g1cd36c4335d_1_152"/>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6" name="Google Shape;306;g1cd36c4335d_1_152"/>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7" name="Google Shape;307;g1cd36c4335d_1_152"/>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08" name="Google Shape;308;g1cd36c4335d_1_152"/>
            <p:cNvGrpSpPr/>
            <p:nvPr/>
          </p:nvGrpSpPr>
          <p:grpSpPr>
            <a:xfrm>
              <a:off x="6790514" y="118857"/>
              <a:ext cx="548700" cy="548700"/>
              <a:chOff x="6790514" y="118857"/>
              <a:chExt cx="548700" cy="548700"/>
            </a:xfrm>
          </p:grpSpPr>
          <p:sp>
            <p:nvSpPr>
              <p:cNvPr id="309" name="Google Shape;309;g1cd36c4335d_1_152"/>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0" name="Google Shape;310;g1cd36c4335d_1_152"/>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11" name="Google Shape;311;g1cd36c4335d_1_152"/>
          <p:cNvSpPr txBox="1"/>
          <p:nvPr/>
        </p:nvSpPr>
        <p:spPr>
          <a:xfrm>
            <a:off x="271850" y="2098250"/>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12" name="Google Shape;312;g1cd36c4335d_1_152"/>
          <p:cNvSpPr txBox="1"/>
          <p:nvPr/>
        </p:nvSpPr>
        <p:spPr>
          <a:xfrm>
            <a:off x="176350" y="1104850"/>
            <a:ext cx="5232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13" name="Google Shape;313;g1cd36c4335d_1_152"/>
          <p:cNvPicPr preferRelativeResize="0"/>
          <p:nvPr/>
        </p:nvPicPr>
        <p:blipFill>
          <a:blip r:embed="rId3">
            <a:alphaModFix/>
          </a:blip>
          <a:stretch>
            <a:fillRect/>
          </a:stretch>
        </p:blipFill>
        <p:spPr>
          <a:xfrm>
            <a:off x="2566225" y="1011975"/>
            <a:ext cx="3351899" cy="1769450"/>
          </a:xfrm>
          <a:prstGeom prst="rect">
            <a:avLst/>
          </a:prstGeom>
          <a:noFill/>
          <a:ln>
            <a:noFill/>
          </a:ln>
        </p:spPr>
      </p:pic>
      <p:sp>
        <p:nvSpPr>
          <p:cNvPr id="314" name="Google Shape;314;g1cd36c4335d_1_152"/>
          <p:cNvSpPr txBox="1"/>
          <p:nvPr/>
        </p:nvSpPr>
        <p:spPr>
          <a:xfrm>
            <a:off x="185675" y="3008100"/>
            <a:ext cx="85881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An Arduino IDE(Integrated Development Environment) is a software that is used to develop Arduino programs.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It can be linked with other simulation softwares such as Proteus or TinkerCad such that we can simulate the program alongside design.</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
                                        </p:tgtEl>
                                        <p:attrNameLst>
                                          <p:attrName>style.visibility</p:attrName>
                                        </p:attrNameLst>
                                      </p:cBhvr>
                                      <p:to>
                                        <p:strVal val="visible"/>
                                      </p:to>
                                    </p:set>
                                    <p:animEffect transition="in" filter="fade">
                                      <p:cBhvr>
                                        <p:cTn id="7" dur="1000"/>
                                        <p:tgtEl>
                                          <p:spTgt spid="2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38"/>
        <p:cNvGrpSpPr/>
        <p:nvPr/>
      </p:nvGrpSpPr>
      <p:grpSpPr>
        <a:xfrm>
          <a:off x="0" y="0"/>
          <a:ext cx="0" cy="0"/>
          <a:chOff x="0" y="0"/>
          <a:chExt cx="0" cy="0"/>
        </a:xfrm>
      </p:grpSpPr>
      <p:sp>
        <p:nvSpPr>
          <p:cNvPr id="339" name="Google Shape;339;g1cd36c4335d_1_223"/>
          <p:cNvSpPr txBox="1">
            <a:spLocks noGrp="1"/>
          </p:cNvSpPr>
          <p:nvPr>
            <p:ph type="title"/>
          </p:nvPr>
        </p:nvSpPr>
        <p:spPr>
          <a:xfrm>
            <a:off x="271850" y="421750"/>
            <a:ext cx="4741800" cy="7851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US"/>
              <a:t>Program BoilerPlate</a:t>
            </a:r>
            <a:endParaRPr/>
          </a:p>
        </p:txBody>
      </p:sp>
      <p:sp>
        <p:nvSpPr>
          <p:cNvPr id="340" name="Google Shape;340;g1cd36c4335d_1_22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1" name="Google Shape;341;g1cd36c4335d_1_223"/>
          <p:cNvGrpSpPr/>
          <p:nvPr/>
        </p:nvGrpSpPr>
        <p:grpSpPr>
          <a:xfrm>
            <a:off x="-10" y="4061997"/>
            <a:ext cx="942609" cy="1081501"/>
            <a:chOff x="6790514" y="1359"/>
            <a:chExt cx="2267522" cy="2601638"/>
          </a:xfrm>
        </p:grpSpPr>
        <p:grpSp>
          <p:nvGrpSpPr>
            <p:cNvPr id="342" name="Google Shape;342;g1cd36c4335d_1_223"/>
            <p:cNvGrpSpPr/>
            <p:nvPr/>
          </p:nvGrpSpPr>
          <p:grpSpPr>
            <a:xfrm>
              <a:off x="7067536" y="1359"/>
              <a:ext cx="1990500" cy="1990200"/>
              <a:chOff x="7067536" y="1359"/>
              <a:chExt cx="1990500" cy="1990200"/>
            </a:xfrm>
          </p:grpSpPr>
          <p:sp>
            <p:nvSpPr>
              <p:cNvPr id="343" name="Google Shape;343;g1cd36c4335d_1_22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4" name="Google Shape;344;g1cd36c4335d_1_22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Google Shape;345;g1cd36c4335d_1_223"/>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46" name="Google Shape;346;g1cd36c4335d_1_223"/>
            <p:cNvGrpSpPr/>
            <p:nvPr/>
          </p:nvGrpSpPr>
          <p:grpSpPr>
            <a:xfrm>
              <a:off x="8207126" y="1807997"/>
              <a:ext cx="795000" cy="795000"/>
              <a:chOff x="8207126" y="1807997"/>
              <a:chExt cx="795000" cy="795000"/>
            </a:xfrm>
          </p:grpSpPr>
          <p:sp>
            <p:nvSpPr>
              <p:cNvPr id="347" name="Google Shape;347;g1cd36c4335d_1_22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8" name="Google Shape;348;g1cd36c4335d_1_22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9" name="Google Shape;349;g1cd36c4335d_1_22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50" name="Google Shape;350;g1cd36c4335d_1_223"/>
            <p:cNvGrpSpPr/>
            <p:nvPr/>
          </p:nvGrpSpPr>
          <p:grpSpPr>
            <a:xfrm>
              <a:off x="6790514" y="118857"/>
              <a:ext cx="548700" cy="548700"/>
              <a:chOff x="6790514" y="118857"/>
              <a:chExt cx="548700" cy="548700"/>
            </a:xfrm>
          </p:grpSpPr>
          <p:sp>
            <p:nvSpPr>
              <p:cNvPr id="351" name="Google Shape;351;g1cd36c4335d_1_22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Google Shape;352;g1cd36c4335d_1_22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53" name="Google Shape;353;g1cd36c4335d_1_223"/>
          <p:cNvSpPr txBox="1"/>
          <p:nvPr/>
        </p:nvSpPr>
        <p:spPr>
          <a:xfrm>
            <a:off x="271850" y="2098250"/>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54" name="Google Shape;354;g1cd36c4335d_1_223"/>
          <p:cNvSpPr txBox="1"/>
          <p:nvPr/>
        </p:nvSpPr>
        <p:spPr>
          <a:xfrm>
            <a:off x="297100" y="1364800"/>
            <a:ext cx="48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pic>
        <p:nvPicPr>
          <p:cNvPr id="355" name="Google Shape;355;g1cd36c4335d_1_223"/>
          <p:cNvPicPr preferRelativeResize="0"/>
          <p:nvPr/>
        </p:nvPicPr>
        <p:blipFill>
          <a:blip r:embed="rId3">
            <a:alphaModFix/>
          </a:blip>
          <a:stretch>
            <a:fillRect/>
          </a:stretch>
        </p:blipFill>
        <p:spPr>
          <a:xfrm>
            <a:off x="942599" y="1401625"/>
            <a:ext cx="3836837" cy="2340250"/>
          </a:xfrm>
          <a:prstGeom prst="rect">
            <a:avLst/>
          </a:prstGeom>
          <a:noFill/>
          <a:ln>
            <a:noFill/>
          </a:ln>
        </p:spPr>
      </p:pic>
      <p:sp>
        <p:nvSpPr>
          <p:cNvPr id="356" name="Google Shape;356;g1cd36c4335d_1_223"/>
          <p:cNvSpPr txBox="1"/>
          <p:nvPr/>
        </p:nvSpPr>
        <p:spPr>
          <a:xfrm>
            <a:off x="129975" y="3927250"/>
            <a:ext cx="64062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Setup Function is used to set the pin mode in Arduino Board.</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Loop Function is used to repeatedly run the instructions inside the function.</a:t>
            </a: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9"/>
                                        </p:tgtEl>
                                        <p:attrNameLst>
                                          <p:attrName>style.visibility</p:attrName>
                                        </p:attrNameLst>
                                      </p:cBhvr>
                                      <p:to>
                                        <p:strVal val="visible"/>
                                      </p:to>
                                    </p:set>
                                    <p:animEffect transition="in" filter="fade">
                                      <p:cBhvr>
                                        <p:cTn id="7" dur="1000"/>
                                        <p:tgtEl>
                                          <p:spTgt spid="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408699"/>
            <a:ext cx="5857800" cy="201116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br>
              <a:rPr lang="en-US" dirty="0"/>
            </a:br>
            <a:br>
              <a:rPr lang="en-US" dirty="0"/>
            </a:br>
            <a:r>
              <a:rPr lang="en-US" dirty="0"/>
              <a:t>What is Arduino?</a:t>
            </a:r>
            <a:br>
              <a:rPr lang="en-US" dirty="0"/>
            </a:br>
            <a:r>
              <a:rPr lang="en-NP" sz="1800" dirty="0">
                <a:latin typeface=""/>
              </a:rPr>
              <a:t>An Arduino is an open-source hardware development platform </a:t>
            </a:r>
            <a:r>
              <a:rPr lang="en-US" sz="1800" dirty="0">
                <a:latin typeface=""/>
              </a:rPr>
              <a:t>used to develop easy-to-use electronic devices</a:t>
            </a:r>
            <a:r>
              <a:rPr lang="en-NP" sz="1800" dirty="0">
                <a:latin typeface=""/>
              </a:rPr>
              <a:t> to interact with the real world. The hardware configuration of an Arduino is open source which means that it can be modified in order to make different versions of itself.</a:t>
            </a:r>
            <a:br>
              <a:rPr lang="en-NP" dirty="0">
                <a:latin typeface=""/>
              </a:rPr>
            </a:br>
            <a:br>
              <a:rPr lang="en-US" dirty="0"/>
            </a:br>
            <a:r>
              <a:rPr lang="en-US" dirty="0"/>
              <a:t> </a:t>
            </a:r>
            <a:endParaRPr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extLst>
      <p:ext uri="{BB962C8B-B14F-4D97-AF65-F5344CB8AC3E}">
        <p14:creationId xmlns:p14="http://schemas.microsoft.com/office/powerpoint/2010/main" val="213984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60"/>
        <p:cNvGrpSpPr/>
        <p:nvPr/>
      </p:nvGrpSpPr>
      <p:grpSpPr>
        <a:xfrm>
          <a:off x="0" y="0"/>
          <a:ext cx="0" cy="0"/>
          <a:chOff x="0" y="0"/>
          <a:chExt cx="0" cy="0"/>
        </a:xfrm>
      </p:grpSpPr>
      <p:sp>
        <p:nvSpPr>
          <p:cNvPr id="361" name="Google Shape;361;g1cd36c4335d_1_47"/>
          <p:cNvSpPr txBox="1">
            <a:spLocks noGrp="1"/>
          </p:cNvSpPr>
          <p:nvPr>
            <p:ph type="title"/>
          </p:nvPr>
        </p:nvSpPr>
        <p:spPr>
          <a:xfrm>
            <a:off x="143950" y="246450"/>
            <a:ext cx="5171400" cy="7851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Variables and Data Type</a:t>
            </a:r>
            <a:endParaRPr/>
          </a:p>
        </p:txBody>
      </p:sp>
      <p:sp>
        <p:nvSpPr>
          <p:cNvPr id="362" name="Google Shape;362;g1cd36c4335d_1_47"/>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63" name="Google Shape;363;g1cd36c4335d_1_47"/>
          <p:cNvGrpSpPr/>
          <p:nvPr/>
        </p:nvGrpSpPr>
        <p:grpSpPr>
          <a:xfrm>
            <a:off x="-10" y="4061997"/>
            <a:ext cx="942609" cy="1081501"/>
            <a:chOff x="6790514" y="1359"/>
            <a:chExt cx="2267522" cy="2601638"/>
          </a:xfrm>
        </p:grpSpPr>
        <p:grpSp>
          <p:nvGrpSpPr>
            <p:cNvPr id="364" name="Google Shape;364;g1cd36c4335d_1_47"/>
            <p:cNvGrpSpPr/>
            <p:nvPr/>
          </p:nvGrpSpPr>
          <p:grpSpPr>
            <a:xfrm>
              <a:off x="7067536" y="1359"/>
              <a:ext cx="1990500" cy="1990200"/>
              <a:chOff x="7067536" y="1359"/>
              <a:chExt cx="1990500" cy="1990200"/>
            </a:xfrm>
          </p:grpSpPr>
          <p:sp>
            <p:nvSpPr>
              <p:cNvPr id="365" name="Google Shape;365;g1cd36c4335d_1_47"/>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6" name="Google Shape;366;g1cd36c4335d_1_47"/>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7" name="Google Shape;367;g1cd36c4335d_1_47"/>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68" name="Google Shape;368;g1cd36c4335d_1_47"/>
            <p:cNvGrpSpPr/>
            <p:nvPr/>
          </p:nvGrpSpPr>
          <p:grpSpPr>
            <a:xfrm>
              <a:off x="8207126" y="1807997"/>
              <a:ext cx="795000" cy="795000"/>
              <a:chOff x="8207126" y="1807997"/>
              <a:chExt cx="795000" cy="795000"/>
            </a:xfrm>
          </p:grpSpPr>
          <p:sp>
            <p:nvSpPr>
              <p:cNvPr id="369" name="Google Shape;369;g1cd36c4335d_1_47"/>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0" name="Google Shape;370;g1cd36c4335d_1_47"/>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1" name="Google Shape;371;g1cd36c4335d_1_47"/>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72" name="Google Shape;372;g1cd36c4335d_1_47"/>
            <p:cNvGrpSpPr/>
            <p:nvPr/>
          </p:nvGrpSpPr>
          <p:grpSpPr>
            <a:xfrm>
              <a:off x="6790514" y="118857"/>
              <a:ext cx="548700" cy="548700"/>
              <a:chOff x="6790514" y="118857"/>
              <a:chExt cx="548700" cy="548700"/>
            </a:xfrm>
          </p:grpSpPr>
          <p:sp>
            <p:nvSpPr>
              <p:cNvPr id="373" name="Google Shape;373;g1cd36c4335d_1_47"/>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4" name="Google Shape;374;g1cd36c4335d_1_47"/>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375" name="Google Shape;375;g1cd36c4335d_1_47"/>
          <p:cNvSpPr txBox="1"/>
          <p:nvPr/>
        </p:nvSpPr>
        <p:spPr>
          <a:xfrm>
            <a:off x="271850" y="2098250"/>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76" name="Google Shape;376;g1cd36c4335d_1_47"/>
          <p:cNvSpPr txBox="1"/>
          <p:nvPr/>
        </p:nvSpPr>
        <p:spPr>
          <a:xfrm>
            <a:off x="297100" y="1364800"/>
            <a:ext cx="486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377" name="Google Shape;377;g1cd36c4335d_1_47"/>
          <p:cNvSpPr txBox="1"/>
          <p:nvPr/>
        </p:nvSpPr>
        <p:spPr>
          <a:xfrm>
            <a:off x="271850" y="1172813"/>
            <a:ext cx="5273400" cy="1477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Constants: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Constants can be declared with there data type and variable name:</a:t>
            </a:r>
            <a:br>
              <a:rPr lang="en-US">
                <a:latin typeface="Nunito"/>
                <a:ea typeface="Nunito"/>
                <a:cs typeface="Nunito"/>
                <a:sym typeface="Nunito"/>
              </a:rPr>
            </a:b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378" name="Google Shape;378;g1cd36c4335d_1_47"/>
          <p:cNvPicPr preferRelativeResize="0"/>
          <p:nvPr/>
        </p:nvPicPr>
        <p:blipFill>
          <a:blip r:embed="rId3">
            <a:alphaModFix/>
          </a:blip>
          <a:stretch>
            <a:fillRect/>
          </a:stretch>
        </p:blipFill>
        <p:spPr>
          <a:xfrm>
            <a:off x="361450" y="2207251"/>
            <a:ext cx="1638600" cy="258726"/>
          </a:xfrm>
          <a:prstGeom prst="rect">
            <a:avLst/>
          </a:prstGeom>
          <a:noFill/>
          <a:ln>
            <a:noFill/>
          </a:ln>
        </p:spPr>
      </p:pic>
      <p:sp>
        <p:nvSpPr>
          <p:cNvPr id="379" name="Google Shape;379;g1cd36c4335d_1_47"/>
          <p:cNvSpPr txBox="1"/>
          <p:nvPr/>
        </p:nvSpPr>
        <p:spPr>
          <a:xfrm>
            <a:off x="297100" y="2650325"/>
            <a:ext cx="50787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Integers: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Integer Variables can be declared in:</a:t>
            </a:r>
            <a:br>
              <a:rPr lang="en-US">
                <a:latin typeface="Nunito"/>
                <a:ea typeface="Nunito"/>
                <a:cs typeface="Nunito"/>
                <a:sym typeface="Nunito"/>
              </a:rPr>
            </a:br>
            <a:endParaRPr>
              <a:latin typeface="Nunito"/>
              <a:ea typeface="Nunito"/>
              <a:cs typeface="Nunito"/>
              <a:sym typeface="Nunito"/>
            </a:endParaRPr>
          </a:p>
        </p:txBody>
      </p:sp>
      <p:pic>
        <p:nvPicPr>
          <p:cNvPr id="380" name="Google Shape;380;g1cd36c4335d_1_47"/>
          <p:cNvPicPr preferRelativeResize="0"/>
          <p:nvPr/>
        </p:nvPicPr>
        <p:blipFill>
          <a:blip r:embed="rId4">
            <a:alphaModFix/>
          </a:blip>
          <a:stretch>
            <a:fillRect/>
          </a:stretch>
        </p:blipFill>
        <p:spPr>
          <a:xfrm>
            <a:off x="445650" y="3383625"/>
            <a:ext cx="1336366" cy="400200"/>
          </a:xfrm>
          <a:prstGeom prst="rect">
            <a:avLst/>
          </a:prstGeom>
          <a:noFill/>
          <a:ln>
            <a:noFill/>
          </a:ln>
        </p:spPr>
      </p:pic>
      <p:sp>
        <p:nvSpPr>
          <p:cNvPr id="381" name="Google Shape;381;g1cd36c4335d_1_47"/>
          <p:cNvSpPr txBox="1"/>
          <p:nvPr/>
        </p:nvSpPr>
        <p:spPr>
          <a:xfrm>
            <a:off x="297100" y="3881400"/>
            <a:ext cx="33330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Character Variables: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Character Variables can be declared in:</a:t>
            </a:r>
            <a:endParaRPr>
              <a:latin typeface="Nunito"/>
              <a:ea typeface="Nunito"/>
              <a:cs typeface="Nunito"/>
              <a:sym typeface="Nunito"/>
            </a:endParaRPr>
          </a:p>
          <a:p>
            <a:pPr marL="0" lvl="0" indent="0" algn="l" rtl="0">
              <a:spcBef>
                <a:spcPts val="0"/>
              </a:spcBef>
              <a:spcAft>
                <a:spcPts val="0"/>
              </a:spcAft>
              <a:buNone/>
            </a:pPr>
            <a:br>
              <a:rPr lang="en-US">
                <a:latin typeface="Nunito"/>
                <a:ea typeface="Nunito"/>
                <a:cs typeface="Nunito"/>
                <a:sym typeface="Nunito"/>
              </a:rPr>
            </a:br>
            <a:endParaRPr>
              <a:latin typeface="Nunito"/>
              <a:ea typeface="Nunito"/>
              <a:cs typeface="Nunito"/>
              <a:sym typeface="Nunito"/>
            </a:endParaRPr>
          </a:p>
        </p:txBody>
      </p:sp>
      <p:pic>
        <p:nvPicPr>
          <p:cNvPr id="382" name="Google Shape;382;g1cd36c4335d_1_47"/>
          <p:cNvPicPr preferRelativeResize="0"/>
          <p:nvPr/>
        </p:nvPicPr>
        <p:blipFill>
          <a:blip r:embed="rId5">
            <a:alphaModFix/>
          </a:blip>
          <a:stretch>
            <a:fillRect/>
          </a:stretch>
        </p:blipFill>
        <p:spPr>
          <a:xfrm>
            <a:off x="361450" y="4668988"/>
            <a:ext cx="1981200" cy="4191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1"/>
                                        </p:tgtEl>
                                        <p:attrNameLst>
                                          <p:attrName>style.visibility</p:attrName>
                                        </p:attrNameLst>
                                      </p:cBhvr>
                                      <p:to>
                                        <p:strVal val="visible"/>
                                      </p:to>
                                    </p:set>
                                    <p:animEffect transition="in" filter="fade">
                                      <p:cBhvr>
                                        <p:cTn id="7" dur="1000"/>
                                        <p:tgtEl>
                                          <p:spTgt spid="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386"/>
        <p:cNvGrpSpPr/>
        <p:nvPr/>
      </p:nvGrpSpPr>
      <p:grpSpPr>
        <a:xfrm>
          <a:off x="0" y="0"/>
          <a:ext cx="0" cy="0"/>
          <a:chOff x="0" y="0"/>
          <a:chExt cx="0" cy="0"/>
        </a:xfrm>
      </p:grpSpPr>
      <p:sp>
        <p:nvSpPr>
          <p:cNvPr id="387" name="Google Shape;387;g1cd36c4335d_1_89"/>
          <p:cNvSpPr txBox="1">
            <a:spLocks noGrp="1"/>
          </p:cNvSpPr>
          <p:nvPr>
            <p:ph type="title"/>
          </p:nvPr>
        </p:nvSpPr>
        <p:spPr>
          <a:xfrm>
            <a:off x="143950" y="172175"/>
            <a:ext cx="4563300" cy="654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Functions:Inbuilt</a:t>
            </a:r>
            <a:endParaRPr/>
          </a:p>
        </p:txBody>
      </p:sp>
      <p:sp>
        <p:nvSpPr>
          <p:cNvPr id="388" name="Google Shape;388;g1cd36c4335d_1_89"/>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89" name="Google Shape;389;g1cd36c4335d_1_89"/>
          <p:cNvGrpSpPr/>
          <p:nvPr/>
        </p:nvGrpSpPr>
        <p:grpSpPr>
          <a:xfrm>
            <a:off x="-10" y="4061997"/>
            <a:ext cx="942609" cy="1081501"/>
            <a:chOff x="6790514" y="1359"/>
            <a:chExt cx="2267522" cy="2601638"/>
          </a:xfrm>
        </p:grpSpPr>
        <p:grpSp>
          <p:nvGrpSpPr>
            <p:cNvPr id="390" name="Google Shape;390;g1cd36c4335d_1_89"/>
            <p:cNvGrpSpPr/>
            <p:nvPr/>
          </p:nvGrpSpPr>
          <p:grpSpPr>
            <a:xfrm>
              <a:off x="7067536" y="1359"/>
              <a:ext cx="1990500" cy="1990200"/>
              <a:chOff x="7067536" y="1359"/>
              <a:chExt cx="1990500" cy="1990200"/>
            </a:xfrm>
          </p:grpSpPr>
          <p:sp>
            <p:nvSpPr>
              <p:cNvPr id="391" name="Google Shape;391;g1cd36c4335d_1_89"/>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Google Shape;392;g1cd36c4335d_1_89"/>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3" name="Google Shape;393;g1cd36c4335d_1_89"/>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4" name="Google Shape;394;g1cd36c4335d_1_89"/>
            <p:cNvGrpSpPr/>
            <p:nvPr/>
          </p:nvGrpSpPr>
          <p:grpSpPr>
            <a:xfrm>
              <a:off x="8207126" y="1807997"/>
              <a:ext cx="795000" cy="795000"/>
              <a:chOff x="8207126" y="1807997"/>
              <a:chExt cx="795000" cy="795000"/>
            </a:xfrm>
          </p:grpSpPr>
          <p:sp>
            <p:nvSpPr>
              <p:cNvPr id="395" name="Google Shape;395;g1cd36c4335d_1_89"/>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Google Shape;396;g1cd36c4335d_1_89"/>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Google Shape;397;g1cd36c4335d_1_89"/>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398" name="Google Shape;398;g1cd36c4335d_1_89"/>
            <p:cNvGrpSpPr/>
            <p:nvPr/>
          </p:nvGrpSpPr>
          <p:grpSpPr>
            <a:xfrm>
              <a:off x="6790514" y="118857"/>
              <a:ext cx="548700" cy="548700"/>
              <a:chOff x="6790514" y="118857"/>
              <a:chExt cx="548700" cy="548700"/>
            </a:xfrm>
          </p:grpSpPr>
          <p:sp>
            <p:nvSpPr>
              <p:cNvPr id="399" name="Google Shape;399;g1cd36c4335d_1_89"/>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Google Shape;400;g1cd36c4335d_1_89"/>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01" name="Google Shape;401;g1cd36c4335d_1_89"/>
          <p:cNvSpPr txBox="1"/>
          <p:nvPr/>
        </p:nvSpPr>
        <p:spPr>
          <a:xfrm>
            <a:off x="271850" y="2098250"/>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402" name="Google Shape;402;g1cd36c4335d_1_89"/>
          <p:cNvSpPr txBox="1"/>
          <p:nvPr/>
        </p:nvSpPr>
        <p:spPr>
          <a:xfrm>
            <a:off x="176400" y="1123400"/>
            <a:ext cx="4530900" cy="4925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Inbuilt Functions :</a:t>
            </a:r>
            <a:br>
              <a:rPr lang="en-US">
                <a:latin typeface="Nunito"/>
                <a:ea typeface="Nunito"/>
                <a:cs typeface="Nunito"/>
                <a:sym typeface="Nunito"/>
              </a:rPr>
            </a:b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These functions are defined in System by default.</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pinMode(pin,mode)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digitalWrite(pin,value)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delay(ms)</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403" name="Google Shape;403;g1cd36c4335d_1_89"/>
          <p:cNvPicPr preferRelativeResize="0"/>
          <p:nvPr/>
        </p:nvPicPr>
        <p:blipFill>
          <a:blip r:embed="rId3">
            <a:alphaModFix/>
          </a:blip>
          <a:stretch>
            <a:fillRect/>
          </a:stretch>
        </p:blipFill>
        <p:spPr>
          <a:xfrm>
            <a:off x="271850" y="3365350"/>
            <a:ext cx="2181225" cy="257175"/>
          </a:xfrm>
          <a:prstGeom prst="rect">
            <a:avLst/>
          </a:prstGeom>
          <a:noFill/>
          <a:ln>
            <a:noFill/>
          </a:ln>
        </p:spPr>
      </p:pic>
      <p:pic>
        <p:nvPicPr>
          <p:cNvPr id="404" name="Google Shape;404;g1cd36c4335d_1_89"/>
          <p:cNvPicPr preferRelativeResize="0"/>
          <p:nvPr/>
        </p:nvPicPr>
        <p:blipFill>
          <a:blip r:embed="rId4">
            <a:alphaModFix/>
          </a:blip>
          <a:stretch>
            <a:fillRect/>
          </a:stretch>
        </p:blipFill>
        <p:spPr>
          <a:xfrm>
            <a:off x="271850" y="2338372"/>
            <a:ext cx="1847850" cy="400200"/>
          </a:xfrm>
          <a:prstGeom prst="rect">
            <a:avLst/>
          </a:prstGeom>
          <a:noFill/>
          <a:ln>
            <a:noFill/>
          </a:ln>
        </p:spPr>
      </p:pic>
      <p:pic>
        <p:nvPicPr>
          <p:cNvPr id="405" name="Google Shape;405;g1cd36c4335d_1_89"/>
          <p:cNvPicPr preferRelativeResize="0"/>
          <p:nvPr/>
        </p:nvPicPr>
        <p:blipFill>
          <a:blip r:embed="rId5">
            <a:alphaModFix/>
          </a:blip>
          <a:stretch>
            <a:fillRect/>
          </a:stretch>
        </p:blipFill>
        <p:spPr>
          <a:xfrm>
            <a:off x="271850" y="4145250"/>
            <a:ext cx="1295400" cy="390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7"/>
                                        </p:tgtEl>
                                        <p:attrNameLst>
                                          <p:attrName>style.visibility</p:attrName>
                                        </p:attrNameLst>
                                      </p:cBhvr>
                                      <p:to>
                                        <p:strVal val="visible"/>
                                      </p:to>
                                    </p:set>
                                    <p:animEffect transition="in" filter="fade">
                                      <p:cBhvr>
                                        <p:cTn id="7" dur="1000"/>
                                        <p:tgtEl>
                                          <p:spTgt spid="3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09"/>
        <p:cNvGrpSpPr/>
        <p:nvPr/>
      </p:nvGrpSpPr>
      <p:grpSpPr>
        <a:xfrm>
          <a:off x="0" y="0"/>
          <a:ext cx="0" cy="0"/>
          <a:chOff x="0" y="0"/>
          <a:chExt cx="0" cy="0"/>
        </a:xfrm>
      </p:grpSpPr>
      <p:sp>
        <p:nvSpPr>
          <p:cNvPr id="410" name="Google Shape;410;g1cd36c4335d_1_128"/>
          <p:cNvSpPr txBox="1">
            <a:spLocks noGrp="1"/>
          </p:cNvSpPr>
          <p:nvPr>
            <p:ph type="title"/>
          </p:nvPr>
        </p:nvSpPr>
        <p:spPr>
          <a:xfrm>
            <a:off x="143950" y="172175"/>
            <a:ext cx="5046000" cy="654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Functions:User Defined</a:t>
            </a:r>
            <a:endParaRPr/>
          </a:p>
        </p:txBody>
      </p:sp>
      <p:sp>
        <p:nvSpPr>
          <p:cNvPr id="411" name="Google Shape;411;g1cd36c4335d_1_128"/>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12" name="Google Shape;412;g1cd36c4335d_1_128"/>
          <p:cNvGrpSpPr/>
          <p:nvPr/>
        </p:nvGrpSpPr>
        <p:grpSpPr>
          <a:xfrm>
            <a:off x="-10" y="4061997"/>
            <a:ext cx="942609" cy="1081501"/>
            <a:chOff x="6790514" y="1359"/>
            <a:chExt cx="2267522" cy="2601638"/>
          </a:xfrm>
        </p:grpSpPr>
        <p:grpSp>
          <p:nvGrpSpPr>
            <p:cNvPr id="413" name="Google Shape;413;g1cd36c4335d_1_128"/>
            <p:cNvGrpSpPr/>
            <p:nvPr/>
          </p:nvGrpSpPr>
          <p:grpSpPr>
            <a:xfrm>
              <a:off x="7067536" y="1359"/>
              <a:ext cx="1990500" cy="1990200"/>
              <a:chOff x="7067536" y="1359"/>
              <a:chExt cx="1990500" cy="1990200"/>
            </a:xfrm>
          </p:grpSpPr>
          <p:sp>
            <p:nvSpPr>
              <p:cNvPr id="414" name="Google Shape;414;g1cd36c4335d_1_12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Google Shape;415;g1cd36c4335d_1_12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Google Shape;416;g1cd36c4335d_1_128"/>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17" name="Google Shape;417;g1cd36c4335d_1_128"/>
            <p:cNvGrpSpPr/>
            <p:nvPr/>
          </p:nvGrpSpPr>
          <p:grpSpPr>
            <a:xfrm>
              <a:off x="8207126" y="1807997"/>
              <a:ext cx="795000" cy="795000"/>
              <a:chOff x="8207126" y="1807997"/>
              <a:chExt cx="795000" cy="795000"/>
            </a:xfrm>
          </p:grpSpPr>
          <p:sp>
            <p:nvSpPr>
              <p:cNvPr id="418" name="Google Shape;418;g1cd36c4335d_1_12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Google Shape;419;g1cd36c4335d_1_12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Google Shape;420;g1cd36c4335d_1_12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21" name="Google Shape;421;g1cd36c4335d_1_128"/>
            <p:cNvGrpSpPr/>
            <p:nvPr/>
          </p:nvGrpSpPr>
          <p:grpSpPr>
            <a:xfrm>
              <a:off x="6790514" y="118857"/>
              <a:ext cx="548700" cy="548700"/>
              <a:chOff x="6790514" y="118857"/>
              <a:chExt cx="548700" cy="548700"/>
            </a:xfrm>
          </p:grpSpPr>
          <p:sp>
            <p:nvSpPr>
              <p:cNvPr id="422" name="Google Shape;422;g1cd36c4335d_1_12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Google Shape;423;g1cd36c4335d_1_12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24" name="Google Shape;424;g1cd36c4335d_1_128"/>
          <p:cNvSpPr txBox="1"/>
          <p:nvPr/>
        </p:nvSpPr>
        <p:spPr>
          <a:xfrm>
            <a:off x="271850" y="2098250"/>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425" name="Google Shape;425;g1cd36c4335d_1_128"/>
          <p:cNvSpPr txBox="1"/>
          <p:nvPr/>
        </p:nvSpPr>
        <p:spPr>
          <a:xfrm>
            <a:off x="176350" y="1104850"/>
            <a:ext cx="5232600" cy="384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a:latin typeface="Nunito"/>
                <a:ea typeface="Nunito"/>
                <a:cs typeface="Nunito"/>
                <a:sym typeface="Nunito"/>
              </a:rPr>
              <a:t>User Defined Functions :</a:t>
            </a:r>
            <a:br>
              <a:rPr lang="en-US">
                <a:latin typeface="Nunito"/>
                <a:ea typeface="Nunito"/>
                <a:cs typeface="Nunito"/>
                <a:sym typeface="Nunito"/>
              </a:rPr>
            </a:b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Other than inbuilt functions, user defined functions can also be used:</a:t>
            </a:r>
            <a:endParaRPr>
              <a:latin typeface="Nunito"/>
              <a:ea typeface="Nunito"/>
              <a:cs typeface="Nunito"/>
              <a:sym typeface="Nunito"/>
            </a:endParaRPr>
          </a:p>
          <a:p>
            <a:pPr marL="0" lvl="0" indent="0" algn="l" rtl="0">
              <a:spcBef>
                <a:spcPts val="0"/>
              </a:spcBef>
              <a:spcAft>
                <a:spcPts val="0"/>
              </a:spcAft>
              <a:buNone/>
            </a:pPr>
            <a:r>
              <a:rPr lang="en-US">
                <a:latin typeface="Nunito"/>
                <a:ea typeface="Nunito"/>
                <a:cs typeface="Nunito"/>
                <a:sym typeface="Nunito"/>
              </a:rPr>
              <a:t>For which void keyword should be specified along with function name.</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pic>
        <p:nvPicPr>
          <p:cNvPr id="426" name="Google Shape;426;g1cd36c4335d_1_128"/>
          <p:cNvPicPr preferRelativeResize="0"/>
          <p:nvPr/>
        </p:nvPicPr>
        <p:blipFill>
          <a:blip r:embed="rId3">
            <a:alphaModFix/>
          </a:blip>
          <a:stretch>
            <a:fillRect/>
          </a:stretch>
        </p:blipFill>
        <p:spPr>
          <a:xfrm>
            <a:off x="271850" y="2833263"/>
            <a:ext cx="2514600" cy="1228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430"/>
        <p:cNvGrpSpPr/>
        <p:nvPr/>
      </p:nvGrpSpPr>
      <p:grpSpPr>
        <a:xfrm>
          <a:off x="0" y="0"/>
          <a:ext cx="0" cy="0"/>
          <a:chOff x="0" y="0"/>
          <a:chExt cx="0" cy="0"/>
        </a:xfrm>
      </p:grpSpPr>
      <p:sp>
        <p:nvSpPr>
          <p:cNvPr id="431" name="Google Shape;431;g1cd36c4335d_1_174"/>
          <p:cNvSpPr txBox="1">
            <a:spLocks noGrp="1"/>
          </p:cNvSpPr>
          <p:nvPr>
            <p:ph type="title"/>
          </p:nvPr>
        </p:nvSpPr>
        <p:spPr>
          <a:xfrm>
            <a:off x="125375" y="181450"/>
            <a:ext cx="7376400" cy="6540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lnSpc>
                <a:spcPct val="100000"/>
              </a:lnSpc>
              <a:spcBef>
                <a:spcPts val="0"/>
              </a:spcBef>
              <a:spcAft>
                <a:spcPts val="0"/>
              </a:spcAft>
              <a:buSzPct val="100000"/>
              <a:buNone/>
            </a:pPr>
            <a:r>
              <a:rPr lang="en-US"/>
              <a:t>Features of Arduino Programming </a:t>
            </a:r>
            <a:endParaRPr/>
          </a:p>
        </p:txBody>
      </p:sp>
      <p:sp>
        <p:nvSpPr>
          <p:cNvPr id="432" name="Google Shape;432;g1cd36c4335d_1_174"/>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33" name="Google Shape;433;g1cd36c4335d_1_174"/>
          <p:cNvGrpSpPr/>
          <p:nvPr/>
        </p:nvGrpSpPr>
        <p:grpSpPr>
          <a:xfrm>
            <a:off x="-10" y="4061997"/>
            <a:ext cx="942609" cy="1081501"/>
            <a:chOff x="6790514" y="1359"/>
            <a:chExt cx="2267522" cy="2601638"/>
          </a:xfrm>
        </p:grpSpPr>
        <p:grpSp>
          <p:nvGrpSpPr>
            <p:cNvPr id="434" name="Google Shape;434;g1cd36c4335d_1_174"/>
            <p:cNvGrpSpPr/>
            <p:nvPr/>
          </p:nvGrpSpPr>
          <p:grpSpPr>
            <a:xfrm>
              <a:off x="7067536" y="1359"/>
              <a:ext cx="1990500" cy="1990200"/>
              <a:chOff x="7067536" y="1359"/>
              <a:chExt cx="1990500" cy="1990200"/>
            </a:xfrm>
          </p:grpSpPr>
          <p:sp>
            <p:nvSpPr>
              <p:cNvPr id="435" name="Google Shape;435;g1cd36c4335d_1_174"/>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6" name="Google Shape;436;g1cd36c4335d_1_174"/>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7" name="Google Shape;437;g1cd36c4335d_1_174"/>
              <p:cNvSpPr/>
              <p:nvPr/>
            </p:nvSpPr>
            <p:spPr>
              <a:xfrm rot="-8649154">
                <a:off x="7349962" y="283757"/>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38" name="Google Shape;438;g1cd36c4335d_1_174"/>
            <p:cNvGrpSpPr/>
            <p:nvPr/>
          </p:nvGrpSpPr>
          <p:grpSpPr>
            <a:xfrm>
              <a:off x="8207126" y="1807997"/>
              <a:ext cx="795000" cy="795000"/>
              <a:chOff x="8207126" y="1807997"/>
              <a:chExt cx="795000" cy="795000"/>
            </a:xfrm>
          </p:grpSpPr>
          <p:sp>
            <p:nvSpPr>
              <p:cNvPr id="439" name="Google Shape;439;g1cd36c4335d_1_174"/>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0" name="Google Shape;440;g1cd36c4335d_1_174"/>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1" name="Google Shape;441;g1cd36c4335d_1_174"/>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442" name="Google Shape;442;g1cd36c4335d_1_174"/>
            <p:cNvGrpSpPr/>
            <p:nvPr/>
          </p:nvGrpSpPr>
          <p:grpSpPr>
            <a:xfrm>
              <a:off x="6790514" y="118857"/>
              <a:ext cx="548700" cy="548700"/>
              <a:chOff x="6790514" y="118857"/>
              <a:chExt cx="548700" cy="548700"/>
            </a:xfrm>
          </p:grpSpPr>
          <p:sp>
            <p:nvSpPr>
              <p:cNvPr id="443" name="Google Shape;443;g1cd36c4335d_1_174"/>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4" name="Google Shape;444;g1cd36c4335d_1_174"/>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445" name="Google Shape;445;g1cd36c4335d_1_174"/>
          <p:cNvSpPr txBox="1"/>
          <p:nvPr/>
        </p:nvSpPr>
        <p:spPr>
          <a:xfrm>
            <a:off x="271875" y="1058425"/>
            <a:ext cx="5913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p:txBody>
      </p:sp>
      <p:sp>
        <p:nvSpPr>
          <p:cNvPr id="446" name="Google Shape;446;g1cd36c4335d_1_174"/>
          <p:cNvSpPr txBox="1"/>
          <p:nvPr/>
        </p:nvSpPr>
        <p:spPr>
          <a:xfrm>
            <a:off x="176350" y="1104850"/>
            <a:ext cx="5232600" cy="42792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Font typeface="Nunito"/>
              <a:buAutoNum type="arabicPeriod"/>
            </a:pPr>
            <a:r>
              <a:rPr lang="en-US">
                <a:latin typeface="Nunito"/>
                <a:ea typeface="Nunito"/>
                <a:cs typeface="Nunito"/>
                <a:sym typeface="Nunito"/>
              </a:rPr>
              <a:t>PWM:</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0" algn="l" rtl="0">
              <a:spcBef>
                <a:spcPts val="0"/>
              </a:spcBef>
              <a:spcAft>
                <a:spcPts val="0"/>
              </a:spcAft>
              <a:buNone/>
            </a:pPr>
            <a:r>
              <a:rPr lang="en-US">
                <a:latin typeface="Nunito"/>
                <a:ea typeface="Nunito"/>
                <a:cs typeface="Nunito"/>
                <a:sym typeface="Nunito"/>
              </a:rPr>
              <a:t>Pulse Width Modulation, or PWM, is a technique for getting analog results with digital means. </a:t>
            </a:r>
            <a:br>
              <a:rPr lang="en-US">
                <a:latin typeface="Nunito"/>
                <a:ea typeface="Nunito"/>
                <a:cs typeface="Nunito"/>
                <a:sym typeface="Nunito"/>
              </a:rPr>
            </a:br>
            <a:r>
              <a:rPr lang="en-US">
                <a:latin typeface="Nunito"/>
                <a:ea typeface="Nunito"/>
                <a:cs typeface="Nunito"/>
                <a:sym typeface="Nunito"/>
              </a:rPr>
              <a:t>(Analog-Digital Conversion)</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US">
                <a:latin typeface="Nunito"/>
                <a:ea typeface="Nunito"/>
                <a:cs typeface="Nunito"/>
                <a:sym typeface="Nunito"/>
              </a:rPr>
              <a:t>Inbuilt Functions:</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0" algn="l" rtl="0">
              <a:spcBef>
                <a:spcPts val="0"/>
              </a:spcBef>
              <a:spcAft>
                <a:spcPts val="0"/>
              </a:spcAft>
              <a:buNone/>
            </a:pPr>
            <a:r>
              <a:rPr lang="en-US">
                <a:latin typeface="Nunito"/>
                <a:ea typeface="Nunito"/>
                <a:cs typeface="Nunito"/>
                <a:sym typeface="Nunito"/>
              </a:rPr>
              <a:t>There are several inbuilt functions in Arduino, that make it easier to program for different pins and control electronic components without coding in assembly language.</a:t>
            </a:r>
            <a:endParaRPr>
              <a:latin typeface="Nunito"/>
              <a:ea typeface="Nunito"/>
              <a:cs typeface="Nunito"/>
              <a:sym typeface="Nunito"/>
            </a:endParaRPr>
          </a:p>
          <a:p>
            <a:pPr marL="457200" lvl="0" indent="0" algn="l" rtl="0">
              <a:spcBef>
                <a:spcPts val="0"/>
              </a:spcBef>
              <a:spcAft>
                <a:spcPts val="0"/>
              </a:spcAft>
              <a:buNone/>
            </a:pPr>
            <a:endParaRPr>
              <a:latin typeface="Nunito"/>
              <a:ea typeface="Nunito"/>
              <a:cs typeface="Nunito"/>
              <a:sym typeface="Nunito"/>
            </a:endParaRPr>
          </a:p>
          <a:p>
            <a:pPr marL="457200" lvl="0" indent="-317500" algn="l" rtl="0">
              <a:spcBef>
                <a:spcPts val="0"/>
              </a:spcBef>
              <a:spcAft>
                <a:spcPts val="0"/>
              </a:spcAft>
              <a:buSzPts val="1400"/>
              <a:buFont typeface="Nunito"/>
              <a:buAutoNum type="arabicPeriod"/>
            </a:pPr>
            <a:r>
              <a:rPr lang="en-US">
                <a:latin typeface="Nunito"/>
                <a:ea typeface="Nunito"/>
                <a:cs typeface="Nunito"/>
                <a:sym typeface="Nunito"/>
              </a:rPr>
              <a:t>Supports For Multiple Architecture:</a:t>
            </a:r>
            <a:endParaRPr>
              <a:latin typeface="Nunito"/>
              <a:ea typeface="Nunito"/>
              <a:cs typeface="Nunito"/>
              <a:sym typeface="Nunito"/>
            </a:endParaRPr>
          </a:p>
          <a:p>
            <a:pPr marL="457200" lvl="0" indent="0" algn="l" rtl="0">
              <a:spcBef>
                <a:spcPts val="0"/>
              </a:spcBef>
              <a:spcAft>
                <a:spcPts val="0"/>
              </a:spcAft>
              <a:buNone/>
            </a:pPr>
            <a:r>
              <a:rPr lang="en-US">
                <a:latin typeface="Nunito"/>
                <a:ea typeface="Nunito"/>
                <a:cs typeface="Nunito"/>
                <a:sym typeface="Nunito"/>
              </a:rPr>
              <a:t>  </a:t>
            </a:r>
            <a:endParaRPr>
              <a:latin typeface="Nunito"/>
              <a:ea typeface="Nunito"/>
              <a:cs typeface="Nunito"/>
              <a:sym typeface="Nunito"/>
            </a:endParaRPr>
          </a:p>
          <a:p>
            <a:pPr marL="457200" lvl="0" indent="0" algn="l" rtl="0">
              <a:spcBef>
                <a:spcPts val="0"/>
              </a:spcBef>
              <a:spcAft>
                <a:spcPts val="0"/>
              </a:spcAft>
              <a:buNone/>
            </a:pPr>
            <a:r>
              <a:rPr lang="en-US">
                <a:latin typeface="Nunito"/>
                <a:ea typeface="Nunito"/>
                <a:cs typeface="Nunito"/>
                <a:sym typeface="Nunito"/>
              </a:rPr>
              <a:t>Arduino supports a variety of microcontroller architectures and modules.                 </a:t>
            </a: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
        <p:nvSpPr>
          <p:cNvPr id="447" name="Google Shape;447;g1cd36c4335d_1_174"/>
          <p:cNvSpPr txBox="1"/>
          <p:nvPr/>
        </p:nvSpPr>
        <p:spPr>
          <a:xfrm>
            <a:off x="185675" y="3008100"/>
            <a:ext cx="8588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Nunito"/>
              <a:ea typeface="Nunito"/>
              <a:cs typeface="Nunito"/>
              <a:sym typeface="Nunito"/>
            </a:endParaRPr>
          </a:p>
          <a:p>
            <a:pPr marL="0" lvl="0" indent="0" algn="l" rtl="0">
              <a:spcBef>
                <a:spcPts val="0"/>
              </a:spcBef>
              <a:spcAft>
                <a:spcPts val="0"/>
              </a:spcAft>
              <a:buNone/>
            </a:pPr>
            <a:endParaRPr>
              <a:latin typeface="Nunito"/>
              <a:ea typeface="Nunito"/>
              <a:cs typeface="Nunito"/>
              <a:sym typeface="Nuni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31"/>
                                        </p:tgtEl>
                                        <p:attrNameLst>
                                          <p:attrName>style.visibility</p:attrName>
                                        </p:attrNameLst>
                                      </p:cBhvr>
                                      <p:to>
                                        <p:strVal val="visible"/>
                                      </p:to>
                                    </p:set>
                                    <p:animEffect transition="in" filter="fade">
                                      <p:cBhvr>
                                        <p:cTn id="7" dur="1000"/>
                                        <p:tgtEl>
                                          <p:spTgt spid="4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228083" y="1681324"/>
            <a:ext cx="3650928" cy="1780851"/>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lvl="0"/>
            <a:r>
              <a:rPr lang="en-US" dirty="0"/>
              <a:t>Arduino UNO</a:t>
            </a:r>
            <a:br>
              <a:rPr lang="en-US" dirty="0"/>
            </a:br>
            <a:r>
              <a:rPr lang="en-NP" sz="1400" dirty="0">
                <a:latin typeface=""/>
              </a:rPr>
              <a:t>An Arduino UNO is an open-source microcontroller board whi</a:t>
            </a:r>
            <a:r>
              <a:rPr lang="en-US" sz="1400" dirty="0" err="1">
                <a:latin typeface=""/>
              </a:rPr>
              <a:t>ch</a:t>
            </a:r>
            <a:r>
              <a:rPr lang="en-US" sz="1400" dirty="0">
                <a:latin typeface=""/>
              </a:rPr>
              <a:t> is based on Atmega328p. It is a standard board of Arduino which is easy to operate in comparison to other  Arduino boards. </a:t>
            </a:r>
            <a:endParaRPr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2E2516B5-C202-5EA7-509E-E6E2CDFA7687}"/>
              </a:ext>
            </a:extLst>
          </p:cNvPr>
          <p:cNvPicPr>
            <a:picLocks noChangeAspect="1"/>
          </p:cNvPicPr>
          <p:nvPr/>
        </p:nvPicPr>
        <p:blipFill>
          <a:blip r:embed="rId3"/>
          <a:stretch>
            <a:fillRect/>
          </a:stretch>
        </p:blipFill>
        <p:spPr>
          <a:xfrm>
            <a:off x="4058474" y="438137"/>
            <a:ext cx="4142789" cy="2932536"/>
          </a:xfrm>
          <a:prstGeom prst="rect">
            <a:avLst/>
          </a:prstGeom>
          <a:solidFill>
            <a:schemeClr val="bg2">
              <a:lumMod val="75000"/>
            </a:schemeClr>
          </a:solidFill>
        </p:spPr>
      </p:pic>
    </p:spTree>
    <p:extLst>
      <p:ext uri="{BB962C8B-B14F-4D97-AF65-F5344CB8AC3E}">
        <p14:creationId xmlns:p14="http://schemas.microsoft.com/office/powerpoint/2010/main" val="224850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14035" y="1368749"/>
            <a:ext cx="3845122" cy="1872900"/>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Components of Arduino UNO</a:t>
            </a: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2" name="Picture 1">
            <a:extLst>
              <a:ext uri="{FF2B5EF4-FFF2-40B4-BE49-F238E27FC236}">
                <a16:creationId xmlns:a16="http://schemas.microsoft.com/office/drawing/2014/main" id="{9DB87583-688E-851D-0B6C-5EA317119E8A}"/>
              </a:ext>
            </a:extLst>
          </p:cNvPr>
          <p:cNvPicPr>
            <a:picLocks noChangeAspect="1"/>
          </p:cNvPicPr>
          <p:nvPr/>
        </p:nvPicPr>
        <p:blipFill>
          <a:blip r:embed="rId3"/>
          <a:stretch>
            <a:fillRect/>
          </a:stretch>
        </p:blipFill>
        <p:spPr>
          <a:xfrm>
            <a:off x="4360601" y="268804"/>
            <a:ext cx="4039701" cy="3304869"/>
          </a:xfrm>
          <a:prstGeom prst="rect">
            <a:avLst/>
          </a:prstGeom>
        </p:spPr>
      </p:pic>
    </p:spTree>
    <p:extLst>
      <p:ext uri="{BB962C8B-B14F-4D97-AF65-F5344CB8AC3E}">
        <p14:creationId xmlns:p14="http://schemas.microsoft.com/office/powerpoint/2010/main" val="3749984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2543540"/>
            <a:ext cx="4110761" cy="124796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br>
              <a:rPr lang="en-US" sz="3000" dirty="0"/>
            </a:br>
            <a:br>
              <a:rPr lang="en-US" sz="3000" dirty="0"/>
            </a:br>
            <a:r>
              <a:rPr lang="en-US" sz="3000" dirty="0"/>
              <a:t>Analog pins</a:t>
            </a:r>
            <a:br>
              <a:rPr lang="en-US" sz="3000" dirty="0"/>
            </a:br>
            <a:r>
              <a:rPr lang="en-US" sz="1300" dirty="0">
                <a:latin typeface=""/>
              </a:rPr>
              <a:t>There are a total of 6 analog input pins which can read voltage from external devices like sensors. </a:t>
            </a:r>
            <a:br>
              <a:rPr lang="en-US" sz="1300" dirty="0"/>
            </a:br>
            <a:br>
              <a:rPr lang="en-US" sz="3000" dirty="0"/>
            </a:br>
            <a:br>
              <a:rPr lang="en-US" sz="3000" dirty="0"/>
            </a:br>
            <a:endParaRPr sz="30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B1F22D1A-F206-40AA-405A-B0F54883C9D8}"/>
              </a:ext>
            </a:extLst>
          </p:cNvPr>
          <p:cNvPicPr>
            <a:picLocks noChangeAspect="1"/>
          </p:cNvPicPr>
          <p:nvPr/>
        </p:nvPicPr>
        <p:blipFill>
          <a:blip r:embed="rId3"/>
          <a:stretch>
            <a:fillRect/>
          </a:stretch>
        </p:blipFill>
        <p:spPr>
          <a:xfrm>
            <a:off x="4926212" y="597066"/>
            <a:ext cx="4110760" cy="1147401"/>
          </a:xfrm>
          <a:prstGeom prst="rect">
            <a:avLst/>
          </a:prstGeom>
        </p:spPr>
      </p:pic>
      <p:sp>
        <p:nvSpPr>
          <p:cNvPr id="4" name="Google Shape;277;p13">
            <a:extLst>
              <a:ext uri="{FF2B5EF4-FFF2-40B4-BE49-F238E27FC236}">
                <a16:creationId xmlns:a16="http://schemas.microsoft.com/office/drawing/2014/main" id="{EDBFF435-1FAD-0093-D56D-3E1BF89AE4E1}"/>
              </a:ext>
            </a:extLst>
          </p:cNvPr>
          <p:cNvSpPr txBox="1">
            <a:spLocks/>
          </p:cNvSpPr>
          <p:nvPr/>
        </p:nvSpPr>
        <p:spPr>
          <a:xfrm>
            <a:off x="588874" y="784198"/>
            <a:ext cx="4110761" cy="141723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000" dirty="0"/>
          </a:p>
          <a:p>
            <a:r>
              <a:rPr lang="en-US" dirty="0"/>
              <a:t>Digital I/O pins</a:t>
            </a:r>
          </a:p>
          <a:p>
            <a:endParaRPr lang="en-US" sz="3000" dirty="0"/>
          </a:p>
          <a:p>
            <a:r>
              <a:rPr lang="en-NP" sz="1800" dirty="0">
                <a:latin typeface=""/>
              </a:rPr>
              <a:t>There are a total of 14 digital pins in Arduino Uno where 6 pin support PWM.</a:t>
            </a:r>
            <a:endParaRPr lang="en-US" sz="1500" dirty="0">
              <a:latin typeface=""/>
            </a:endParaRPr>
          </a:p>
          <a:p>
            <a:endParaRPr lang="en-US" sz="3200" dirty="0"/>
          </a:p>
        </p:txBody>
      </p:sp>
      <p:pic>
        <p:nvPicPr>
          <p:cNvPr id="5" name="Picture 4">
            <a:extLst>
              <a:ext uri="{FF2B5EF4-FFF2-40B4-BE49-F238E27FC236}">
                <a16:creationId xmlns:a16="http://schemas.microsoft.com/office/drawing/2014/main" id="{EA2DDF20-6A25-C730-95B1-4C28FF330069}"/>
              </a:ext>
            </a:extLst>
          </p:cNvPr>
          <p:cNvPicPr>
            <a:picLocks noChangeAspect="1"/>
          </p:cNvPicPr>
          <p:nvPr/>
        </p:nvPicPr>
        <p:blipFill>
          <a:blip r:embed="rId4"/>
          <a:stretch>
            <a:fillRect/>
          </a:stretch>
        </p:blipFill>
        <p:spPr>
          <a:xfrm>
            <a:off x="4926212" y="2322159"/>
            <a:ext cx="3044283" cy="1417237"/>
          </a:xfrm>
          <a:prstGeom prst="rect">
            <a:avLst/>
          </a:prstGeom>
        </p:spPr>
      </p:pic>
      <p:pic>
        <p:nvPicPr>
          <p:cNvPr id="6" name="Picture 5">
            <a:extLst>
              <a:ext uri="{FF2B5EF4-FFF2-40B4-BE49-F238E27FC236}">
                <a16:creationId xmlns:a16="http://schemas.microsoft.com/office/drawing/2014/main" id="{3909C8F8-E8A4-361E-A946-AA5BEAC07F3E}"/>
              </a:ext>
            </a:extLst>
          </p:cNvPr>
          <p:cNvPicPr>
            <a:picLocks noChangeAspect="1"/>
          </p:cNvPicPr>
          <p:nvPr/>
        </p:nvPicPr>
        <p:blipFill>
          <a:blip r:embed="rId5"/>
          <a:stretch>
            <a:fillRect/>
          </a:stretch>
        </p:blipFill>
        <p:spPr>
          <a:xfrm>
            <a:off x="6701246" y="5544545"/>
            <a:ext cx="1448757" cy="866267"/>
          </a:xfrm>
          <a:prstGeom prst="rect">
            <a:avLst/>
          </a:prstGeom>
        </p:spPr>
      </p:pic>
    </p:spTree>
    <p:extLst>
      <p:ext uri="{BB962C8B-B14F-4D97-AF65-F5344CB8AC3E}">
        <p14:creationId xmlns:p14="http://schemas.microsoft.com/office/powerpoint/2010/main" val="2272727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51013" y="965256"/>
            <a:ext cx="3238765"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Microcontroller</a:t>
            </a:r>
            <a:br>
              <a:rPr lang="en-US" sz="3200" dirty="0"/>
            </a:br>
            <a:r>
              <a:rPr lang="en-US" sz="1400" dirty="0">
                <a:latin typeface=""/>
              </a:rPr>
              <a:t>It is a main component of the Arduino UNO board based on ATmega328.</a:t>
            </a:r>
            <a:endParaRPr sz="32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pic>
        <p:nvPicPr>
          <p:cNvPr id="3" name="Content Placeholder 4">
            <a:extLst>
              <a:ext uri="{FF2B5EF4-FFF2-40B4-BE49-F238E27FC236}">
                <a16:creationId xmlns:a16="http://schemas.microsoft.com/office/drawing/2014/main" id="{334C21D4-E876-991F-E04E-0888D8D2C572}"/>
              </a:ext>
            </a:extLst>
          </p:cNvPr>
          <p:cNvPicPr>
            <a:picLocks noChangeAspect="1"/>
          </p:cNvPicPr>
          <p:nvPr/>
        </p:nvPicPr>
        <p:blipFill>
          <a:blip r:embed="rId3"/>
          <a:stretch>
            <a:fillRect/>
          </a:stretch>
        </p:blipFill>
        <p:spPr>
          <a:xfrm rot="10800000">
            <a:off x="4662311" y="748869"/>
            <a:ext cx="3933680" cy="1392905"/>
          </a:xfrm>
          <a:prstGeom prst="rect">
            <a:avLst/>
          </a:prstGeom>
        </p:spPr>
      </p:pic>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056574" y="2738046"/>
            <a:ext cx="2928404"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Reset Button</a:t>
            </a:r>
          </a:p>
          <a:p>
            <a:r>
              <a:rPr lang="en-US" sz="1400" dirty="0">
                <a:latin typeface=""/>
              </a:rPr>
              <a:t>Reset the device to the initialized state </a:t>
            </a:r>
          </a:p>
        </p:txBody>
      </p:sp>
      <p:pic>
        <p:nvPicPr>
          <p:cNvPr id="5" name="Picture 4">
            <a:extLst>
              <a:ext uri="{FF2B5EF4-FFF2-40B4-BE49-F238E27FC236}">
                <a16:creationId xmlns:a16="http://schemas.microsoft.com/office/drawing/2014/main" id="{3B1554C2-3154-87CB-E5CB-357A2FAF08E7}"/>
              </a:ext>
            </a:extLst>
          </p:cNvPr>
          <p:cNvPicPr>
            <a:picLocks noChangeAspect="1"/>
          </p:cNvPicPr>
          <p:nvPr/>
        </p:nvPicPr>
        <p:blipFill>
          <a:blip r:embed="rId4"/>
          <a:stretch>
            <a:fillRect/>
          </a:stretch>
        </p:blipFill>
        <p:spPr>
          <a:xfrm>
            <a:off x="4662311" y="2424994"/>
            <a:ext cx="2207304" cy="1405595"/>
          </a:xfrm>
          <a:prstGeom prst="rect">
            <a:avLst/>
          </a:prstGeom>
        </p:spPr>
      </p:pic>
    </p:spTree>
    <p:extLst>
      <p:ext uri="{BB962C8B-B14F-4D97-AF65-F5344CB8AC3E}">
        <p14:creationId xmlns:p14="http://schemas.microsoft.com/office/powerpoint/2010/main" val="4090127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640106" y="1152379"/>
            <a:ext cx="3344219" cy="96013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Tx Rx LED </a:t>
            </a:r>
            <a:br>
              <a:rPr lang="en-US" sz="3200" dirty="0"/>
            </a:br>
            <a:r>
              <a:rPr lang="en-US" sz="1400" dirty="0">
                <a:latin typeface=""/>
              </a:rPr>
              <a:t>Blinks when data is transmitted or  received from the computer to Arduino</a:t>
            </a:r>
            <a:endParaRPr sz="1400" dirty="0">
              <a:latin typeface=""/>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528843" y="3030989"/>
            <a:ext cx="4753861" cy="960133"/>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AREF(Analog Reference)</a:t>
            </a:r>
          </a:p>
          <a:p>
            <a:r>
              <a:rPr lang="en-US" sz="1400" dirty="0"/>
              <a:t>F</a:t>
            </a:r>
            <a:r>
              <a:rPr lang="en-US" sz="1400" dirty="0">
                <a:latin typeface=""/>
              </a:rPr>
              <a:t>or providing the external reference voltage for analog–to–digital converter.</a:t>
            </a:r>
          </a:p>
        </p:txBody>
      </p:sp>
      <p:pic>
        <p:nvPicPr>
          <p:cNvPr id="2" name="Picture 1">
            <a:extLst>
              <a:ext uri="{FF2B5EF4-FFF2-40B4-BE49-F238E27FC236}">
                <a16:creationId xmlns:a16="http://schemas.microsoft.com/office/drawing/2014/main" id="{AFD1C2E0-67EF-CF31-C6CB-F2B6A05F055D}"/>
              </a:ext>
            </a:extLst>
          </p:cNvPr>
          <p:cNvPicPr>
            <a:picLocks noChangeAspect="1"/>
          </p:cNvPicPr>
          <p:nvPr/>
        </p:nvPicPr>
        <p:blipFill>
          <a:blip r:embed="rId3"/>
          <a:stretch>
            <a:fillRect/>
          </a:stretch>
        </p:blipFill>
        <p:spPr>
          <a:xfrm>
            <a:off x="4621007" y="1152378"/>
            <a:ext cx="1539643" cy="903332"/>
          </a:xfrm>
          <a:prstGeom prst="rect">
            <a:avLst/>
          </a:prstGeom>
        </p:spPr>
      </p:pic>
      <p:pic>
        <p:nvPicPr>
          <p:cNvPr id="6" name="Picture 5">
            <a:extLst>
              <a:ext uri="{FF2B5EF4-FFF2-40B4-BE49-F238E27FC236}">
                <a16:creationId xmlns:a16="http://schemas.microsoft.com/office/drawing/2014/main" id="{98BD4739-4178-0E6A-F0D7-B02925486325}"/>
              </a:ext>
            </a:extLst>
          </p:cNvPr>
          <p:cNvPicPr>
            <a:picLocks noChangeAspect="1"/>
          </p:cNvPicPr>
          <p:nvPr/>
        </p:nvPicPr>
        <p:blipFill>
          <a:blip r:embed="rId4"/>
          <a:stretch>
            <a:fillRect/>
          </a:stretch>
        </p:blipFill>
        <p:spPr>
          <a:xfrm rot="5400000">
            <a:off x="6179348" y="2405156"/>
            <a:ext cx="675064" cy="1926731"/>
          </a:xfrm>
          <a:prstGeom prst="rect">
            <a:avLst/>
          </a:prstGeom>
        </p:spPr>
      </p:pic>
    </p:spTree>
    <p:extLst>
      <p:ext uri="{BB962C8B-B14F-4D97-AF65-F5344CB8AC3E}">
        <p14:creationId xmlns:p14="http://schemas.microsoft.com/office/powerpoint/2010/main" val="117418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868202" y="925870"/>
            <a:ext cx="4708119" cy="1316596"/>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p>
            <a:pPr marL="0" lvl="0" indent="0" algn="l" rtl="0">
              <a:spcBef>
                <a:spcPts val="0"/>
              </a:spcBef>
              <a:spcAft>
                <a:spcPts val="0"/>
              </a:spcAft>
              <a:buNone/>
            </a:pPr>
            <a:r>
              <a:rPr lang="en-US" sz="3200" dirty="0"/>
              <a:t>  Crystal Oscillator </a:t>
            </a:r>
            <a:br>
              <a:rPr lang="en-US" sz="3200" dirty="0"/>
            </a:br>
            <a:r>
              <a:rPr lang="en-US" sz="1300" dirty="0">
                <a:latin typeface=""/>
                <a:cs typeface="Nadeem" pitchFamily="2" charset="-78"/>
              </a:rPr>
              <a:t>provides a precise clock signal to the microcontroller and synchronized internal operation.</a:t>
            </a:r>
            <a:endParaRPr sz="1300" dirty="0">
              <a:latin typeface=""/>
              <a:cs typeface="Nadeem" pitchFamily="2" charset="-78"/>
            </a:endParaRPr>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754115" y="2799242"/>
            <a:ext cx="4483929" cy="1024208"/>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700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endParaRPr lang="en-US" sz="3200" dirty="0"/>
          </a:p>
          <a:p>
            <a:r>
              <a:rPr lang="en-US" sz="3200" dirty="0"/>
              <a:t>Voltage Regulator</a:t>
            </a:r>
          </a:p>
          <a:p>
            <a:r>
              <a:rPr lang="en-US" sz="1300" dirty="0"/>
              <a:t> </a:t>
            </a:r>
            <a:r>
              <a:rPr lang="en-US" sz="1700" dirty="0">
                <a:latin typeface=""/>
              </a:rPr>
              <a:t>Regulate the input voltage to a constant suitable voltage</a:t>
            </a:r>
            <a:r>
              <a:rPr lang="en-US" sz="1700" dirty="0"/>
              <a:t>. </a:t>
            </a:r>
          </a:p>
          <a:p>
            <a:endParaRPr lang="en-US" sz="3200" dirty="0"/>
          </a:p>
        </p:txBody>
      </p:sp>
      <p:pic>
        <p:nvPicPr>
          <p:cNvPr id="7" name="Picture 6">
            <a:extLst>
              <a:ext uri="{FF2B5EF4-FFF2-40B4-BE49-F238E27FC236}">
                <a16:creationId xmlns:a16="http://schemas.microsoft.com/office/drawing/2014/main" id="{7BC4E372-0398-3FF3-7FE4-1982A5AA615C}"/>
              </a:ext>
            </a:extLst>
          </p:cNvPr>
          <p:cNvPicPr>
            <a:picLocks noChangeAspect="1"/>
          </p:cNvPicPr>
          <p:nvPr/>
        </p:nvPicPr>
        <p:blipFill>
          <a:blip r:embed="rId3"/>
          <a:stretch>
            <a:fillRect/>
          </a:stretch>
        </p:blipFill>
        <p:spPr>
          <a:xfrm>
            <a:off x="5674150" y="925870"/>
            <a:ext cx="2100331" cy="1130623"/>
          </a:xfrm>
          <a:prstGeom prst="rect">
            <a:avLst/>
          </a:prstGeom>
        </p:spPr>
      </p:pic>
      <p:pic>
        <p:nvPicPr>
          <p:cNvPr id="8" name="Picture 7">
            <a:extLst>
              <a:ext uri="{FF2B5EF4-FFF2-40B4-BE49-F238E27FC236}">
                <a16:creationId xmlns:a16="http://schemas.microsoft.com/office/drawing/2014/main" id="{FB69337B-D884-CFC4-AA2B-AF6E985FA836}"/>
              </a:ext>
            </a:extLst>
          </p:cNvPr>
          <p:cNvPicPr>
            <a:picLocks noChangeAspect="1"/>
          </p:cNvPicPr>
          <p:nvPr/>
        </p:nvPicPr>
        <p:blipFill>
          <a:blip r:embed="rId4"/>
          <a:stretch>
            <a:fillRect/>
          </a:stretch>
        </p:blipFill>
        <p:spPr>
          <a:xfrm>
            <a:off x="5674150" y="2761047"/>
            <a:ext cx="1375591" cy="1130623"/>
          </a:xfrm>
          <a:prstGeom prst="rect">
            <a:avLst/>
          </a:prstGeom>
        </p:spPr>
      </p:pic>
    </p:spTree>
    <p:extLst>
      <p:ext uri="{BB962C8B-B14F-4D97-AF65-F5344CB8AC3E}">
        <p14:creationId xmlns:p14="http://schemas.microsoft.com/office/powerpoint/2010/main" val="2658452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D85C6"/>
        </a:solidFill>
        <a:effectLst/>
      </p:bgPr>
    </p:bg>
    <p:spTree>
      <p:nvGrpSpPr>
        <p:cNvPr id="1" name="Shape 276"/>
        <p:cNvGrpSpPr/>
        <p:nvPr/>
      </p:nvGrpSpPr>
      <p:grpSpPr>
        <a:xfrm>
          <a:off x="0" y="0"/>
          <a:ext cx="0" cy="0"/>
          <a:chOff x="0" y="0"/>
          <a:chExt cx="0" cy="0"/>
        </a:xfrm>
      </p:grpSpPr>
      <p:sp>
        <p:nvSpPr>
          <p:cNvPr id="277" name="Google Shape;277;p13"/>
          <p:cNvSpPr txBox="1">
            <a:spLocks noGrp="1"/>
          </p:cNvSpPr>
          <p:nvPr>
            <p:ph type="title"/>
          </p:nvPr>
        </p:nvSpPr>
        <p:spPr>
          <a:xfrm>
            <a:off x="1013293" y="790221"/>
            <a:ext cx="4236040" cy="1942567"/>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sz="3200" dirty="0"/>
              <a:t>  </a:t>
            </a:r>
            <a:br>
              <a:rPr lang="en-US" sz="3200" dirty="0"/>
            </a:br>
            <a:br>
              <a:rPr lang="en-US" sz="3200" dirty="0"/>
            </a:br>
            <a:r>
              <a:rPr lang="en-US" sz="3100" dirty="0"/>
              <a:t>ICSP(</a:t>
            </a:r>
            <a:r>
              <a:rPr lang="en-US" sz="2700" dirty="0"/>
              <a:t>In-Circuit</a:t>
            </a:r>
            <a:r>
              <a:rPr lang="en-US" sz="3100" dirty="0"/>
              <a:t> Serial Programming) pins </a:t>
            </a:r>
            <a:br>
              <a:rPr lang="en-US" sz="3100" dirty="0"/>
            </a:br>
            <a:r>
              <a:rPr lang="en-US" sz="1400" dirty="0"/>
              <a:t> </a:t>
            </a:r>
            <a:r>
              <a:rPr lang="en-US" sz="1400" dirty="0">
                <a:latin typeface=""/>
              </a:rPr>
              <a:t>Allows interworking of two or more Arduino board</a:t>
            </a:r>
            <a:br>
              <a:rPr lang="en-US" sz="3100" dirty="0"/>
            </a:br>
            <a:br>
              <a:rPr lang="en-US" sz="3100" dirty="0"/>
            </a:br>
            <a:br>
              <a:rPr lang="en-US" sz="3200" dirty="0"/>
            </a:br>
            <a:endParaRPr sz="3200" dirty="0"/>
          </a:p>
        </p:txBody>
      </p:sp>
      <p:sp>
        <p:nvSpPr>
          <p:cNvPr id="278" name="Google Shape;278;p13"/>
          <p:cNvSpPr/>
          <p:nvPr/>
        </p:nvSpPr>
        <p:spPr>
          <a:xfrm>
            <a:off x="8883300" y="107404"/>
            <a:ext cx="156300" cy="161400"/>
          </a:xfrm>
          <a:prstGeom prst="ellipse">
            <a:avLst/>
          </a:prstGeom>
          <a:solidFill>
            <a:schemeClr val="lt1"/>
          </a:solidFill>
          <a:ln w="19050" cap="flat" cmpd="sng">
            <a:solidFill>
              <a:srgbClr val="4177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9" name="Google Shape;279;p13"/>
          <p:cNvGrpSpPr/>
          <p:nvPr/>
        </p:nvGrpSpPr>
        <p:grpSpPr>
          <a:xfrm>
            <a:off x="-11" y="4061975"/>
            <a:ext cx="942579" cy="1081522"/>
            <a:chOff x="6790514" y="1306"/>
            <a:chExt cx="2267451" cy="2601690"/>
          </a:xfrm>
        </p:grpSpPr>
        <p:grpSp>
          <p:nvGrpSpPr>
            <p:cNvPr id="280" name="Google Shape;280;p13"/>
            <p:cNvGrpSpPr/>
            <p:nvPr/>
          </p:nvGrpSpPr>
          <p:grpSpPr>
            <a:xfrm>
              <a:off x="7067465" y="1306"/>
              <a:ext cx="1990500" cy="1990200"/>
              <a:chOff x="7067465" y="1306"/>
              <a:chExt cx="1990500" cy="1990200"/>
            </a:xfrm>
          </p:grpSpPr>
          <p:sp>
            <p:nvSpPr>
              <p:cNvPr id="281" name="Google Shape;281;p13"/>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3"/>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3"/>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 name="Google Shape;284;p13"/>
            <p:cNvGrpSpPr/>
            <p:nvPr/>
          </p:nvGrpSpPr>
          <p:grpSpPr>
            <a:xfrm>
              <a:off x="8207126" y="1807996"/>
              <a:ext cx="795000" cy="795000"/>
              <a:chOff x="8207126" y="1807996"/>
              <a:chExt cx="795000" cy="795000"/>
            </a:xfrm>
          </p:grpSpPr>
          <p:sp>
            <p:nvSpPr>
              <p:cNvPr id="285" name="Google Shape;285;p13"/>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3"/>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3"/>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8" name="Google Shape;288;p13"/>
            <p:cNvGrpSpPr/>
            <p:nvPr/>
          </p:nvGrpSpPr>
          <p:grpSpPr>
            <a:xfrm>
              <a:off x="6790514" y="118857"/>
              <a:ext cx="548700" cy="548700"/>
              <a:chOff x="6790514" y="118857"/>
              <a:chExt cx="548700" cy="548700"/>
            </a:xfrm>
          </p:grpSpPr>
          <p:sp>
            <p:nvSpPr>
              <p:cNvPr id="289" name="Google Shape;289;p13"/>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3"/>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 name="Google Shape;277;p13">
            <a:extLst>
              <a:ext uri="{FF2B5EF4-FFF2-40B4-BE49-F238E27FC236}">
                <a16:creationId xmlns:a16="http://schemas.microsoft.com/office/drawing/2014/main" id="{FDFD52D1-086F-EC21-A3E4-40E3E34EBE2C}"/>
              </a:ext>
            </a:extLst>
          </p:cNvPr>
          <p:cNvSpPr txBox="1">
            <a:spLocks/>
          </p:cNvSpPr>
          <p:nvPr/>
        </p:nvSpPr>
        <p:spPr>
          <a:xfrm>
            <a:off x="1140041" y="3204117"/>
            <a:ext cx="3042659" cy="1149162"/>
          </a:xfrm>
          <a:prstGeom prst="rect">
            <a:avLst/>
          </a:prstGeom>
          <a:solidFill>
            <a:srgbClr val="4177D8"/>
          </a:solidFill>
          <a:ln w="19050" cap="flat" cmpd="sng">
            <a:solidFill>
              <a:srgbClr val="FFFFFF"/>
            </a:solidFill>
            <a:prstDash val="solid"/>
            <a:round/>
            <a:headEnd type="none" w="sm" len="sm"/>
            <a:tailEnd type="none" w="sm" len="sm"/>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1pPr>
            <a:lvl2pPr marR="0" lvl="1"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2pPr>
            <a:lvl3pPr marR="0" lvl="2"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3pPr>
            <a:lvl4pPr marR="0" lvl="3"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4pPr>
            <a:lvl5pPr marR="0" lvl="4"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5pPr>
            <a:lvl6pPr marR="0" lvl="5"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6pPr>
            <a:lvl7pPr marR="0" lvl="6"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7pPr>
            <a:lvl8pPr marR="0" lvl="7"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8pPr>
            <a:lvl9pPr marR="0" lvl="8" algn="l" rtl="0">
              <a:lnSpc>
                <a:spcPct val="100000"/>
              </a:lnSpc>
              <a:spcBef>
                <a:spcPts val="0"/>
              </a:spcBef>
              <a:spcAft>
                <a:spcPts val="0"/>
              </a:spcAft>
              <a:buClr>
                <a:schemeClr val="lt1"/>
              </a:buClr>
              <a:buSzPts val="3600"/>
              <a:buFont typeface="Maven Pro"/>
              <a:buNone/>
              <a:defRPr sz="3600" b="1" i="0" u="none" strike="noStrike" cap="none">
                <a:solidFill>
                  <a:schemeClr val="lt1"/>
                </a:solidFill>
                <a:latin typeface="Maven Pro"/>
                <a:ea typeface="Maven Pro"/>
                <a:cs typeface="Maven Pro"/>
                <a:sym typeface="Maven Pro"/>
              </a:defRPr>
            </a:lvl9pPr>
          </a:lstStyle>
          <a:p>
            <a:r>
              <a:rPr lang="en-US" sz="3200" dirty="0"/>
              <a:t>ATmega16U2</a:t>
            </a:r>
          </a:p>
          <a:p>
            <a:r>
              <a:rPr lang="en-US" sz="1300" dirty="0">
                <a:latin typeface=""/>
              </a:rPr>
              <a:t>Act as a bridge between the computer  USB and serial port</a:t>
            </a:r>
            <a:endParaRPr lang="en-US" sz="1500" dirty="0">
              <a:latin typeface=""/>
            </a:endParaRPr>
          </a:p>
        </p:txBody>
      </p:sp>
      <p:pic>
        <p:nvPicPr>
          <p:cNvPr id="5" name="Picture 4">
            <a:extLst>
              <a:ext uri="{FF2B5EF4-FFF2-40B4-BE49-F238E27FC236}">
                <a16:creationId xmlns:a16="http://schemas.microsoft.com/office/drawing/2014/main" id="{152C2FCE-4639-C18E-053E-32FCEBB148F1}"/>
              </a:ext>
            </a:extLst>
          </p:cNvPr>
          <p:cNvPicPr>
            <a:picLocks noChangeAspect="1"/>
          </p:cNvPicPr>
          <p:nvPr/>
        </p:nvPicPr>
        <p:blipFill>
          <a:blip r:embed="rId3"/>
          <a:stretch>
            <a:fillRect/>
          </a:stretch>
        </p:blipFill>
        <p:spPr>
          <a:xfrm>
            <a:off x="5738483" y="673412"/>
            <a:ext cx="805346" cy="1898338"/>
          </a:xfrm>
          <a:prstGeom prst="rect">
            <a:avLst/>
          </a:prstGeom>
        </p:spPr>
      </p:pic>
      <p:pic>
        <p:nvPicPr>
          <p:cNvPr id="6" name="Picture 5">
            <a:extLst>
              <a:ext uri="{FF2B5EF4-FFF2-40B4-BE49-F238E27FC236}">
                <a16:creationId xmlns:a16="http://schemas.microsoft.com/office/drawing/2014/main" id="{55AD979A-E079-B82C-7903-F98FDFDF9337}"/>
              </a:ext>
            </a:extLst>
          </p:cNvPr>
          <p:cNvPicPr>
            <a:picLocks noChangeAspect="1"/>
          </p:cNvPicPr>
          <p:nvPr/>
        </p:nvPicPr>
        <p:blipFill>
          <a:blip r:embed="rId4"/>
          <a:stretch>
            <a:fillRect/>
          </a:stretch>
        </p:blipFill>
        <p:spPr>
          <a:xfrm>
            <a:off x="4701823" y="3224767"/>
            <a:ext cx="1563510" cy="1398139"/>
          </a:xfrm>
          <a:prstGeom prst="rect">
            <a:avLst/>
          </a:prstGeom>
        </p:spPr>
      </p:pic>
    </p:spTree>
    <p:extLst>
      <p:ext uri="{BB962C8B-B14F-4D97-AF65-F5344CB8AC3E}">
        <p14:creationId xmlns:p14="http://schemas.microsoft.com/office/powerpoint/2010/main" val="3655444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7"/>
                                        </p:tgtEl>
                                        <p:attrNameLst>
                                          <p:attrName>style.visibility</p:attrName>
                                        </p:attrNameLst>
                                      </p:cBhvr>
                                      <p:to>
                                        <p:strVal val="visible"/>
                                      </p:to>
                                    </p:set>
                                    <p:animEffect transition="in" filter="fade">
                                      <p:cBhvr>
                                        <p:cTn id="7" dur="1000"/>
                                        <p:tgtEl>
                                          <p:spTgt spid="27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82875"/>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887</TotalTime>
  <Words>881</Words>
  <Application>Microsoft Macintosh PowerPoint</Application>
  <PresentationFormat>On-screen Show (16:9)</PresentationFormat>
  <Paragraphs>117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Nunito</vt:lpstr>
      <vt:lpstr>Maven Pro</vt:lpstr>
      <vt:lpstr>Momentum</vt:lpstr>
      <vt:lpstr>Arduino hardware </vt:lpstr>
      <vt:lpstr>  What is Arduino? An Arduino is an open-source hardware development platform used to develop easy-to-use electronic devices to interact with the real world. The hardware configuration of an Arduino is open source which means that it can be modified in order to make different versions of itself.   </vt:lpstr>
      <vt:lpstr>Arduino UNO An Arduino UNO is an open-source microcontroller board which is based on Atmega328p. It is a standard board of Arduino which is easy to operate in comparison to other  Arduino boards. </vt:lpstr>
      <vt:lpstr>Components of Arduino UNO</vt:lpstr>
      <vt:lpstr>  Analog pins There are a total of 6 analog input pins which can read voltage from external devices like sensors.    </vt:lpstr>
      <vt:lpstr>Microcontroller It is a main component of the Arduino UNO board based on ATmega328.</vt:lpstr>
      <vt:lpstr>Tx Rx LED  Blinks when data is transmitted or  received from the computer to Arduino</vt:lpstr>
      <vt:lpstr>  Crystal Oscillator  provides a precise clock signal to the microcontroller and synchronized internal operation.</vt:lpstr>
      <vt:lpstr>    ICSP(In-Circuit Serial Programming) pins   Allows interworking of two or more Arduino board   </vt:lpstr>
      <vt:lpstr>  Power supply pin  supply power to input and output component </vt:lpstr>
      <vt:lpstr>PowerPoint Presentation</vt:lpstr>
      <vt:lpstr>PowerPoint Presentation</vt:lpstr>
      <vt:lpstr>PowerPoint Presentation</vt:lpstr>
      <vt:lpstr>PowerPoint Presentation</vt:lpstr>
      <vt:lpstr>PowerPoint Presentation</vt:lpstr>
      <vt:lpstr>Arduino Program</vt:lpstr>
      <vt:lpstr>Pin Control (I/O)</vt:lpstr>
      <vt:lpstr>Arduino IDE</vt:lpstr>
      <vt:lpstr>Program BoilerPlate</vt:lpstr>
      <vt:lpstr>Variables and Data Type</vt:lpstr>
      <vt:lpstr>Functions:Inbuilt</vt:lpstr>
      <vt:lpstr>Functions:User Defined</vt:lpstr>
      <vt:lpstr>Features of Arduino Programming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Arduino hardware </dc:title>
  <cp:lastModifiedBy>Microsoft Office User</cp:lastModifiedBy>
  <cp:revision>4</cp:revision>
  <dcterms:modified xsi:type="dcterms:W3CDTF">2023-01-12T04:32:53Z</dcterms:modified>
</cp:coreProperties>
</file>