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87" r:id="rId3"/>
    <p:sldId id="290" r:id="rId4"/>
    <p:sldId id="301" r:id="rId5"/>
    <p:sldId id="289" r:id="rId6"/>
    <p:sldId id="312" r:id="rId7"/>
    <p:sldId id="310" r:id="rId8"/>
    <p:sldId id="315" r:id="rId9"/>
    <p:sldId id="288" r:id="rId10"/>
    <p:sldId id="302" r:id="rId11"/>
    <p:sldId id="291" r:id="rId12"/>
    <p:sldId id="300" r:id="rId13"/>
    <p:sldId id="306" r:id="rId14"/>
    <p:sldId id="308" r:id="rId15"/>
    <p:sldId id="307" r:id="rId16"/>
    <p:sldId id="309" r:id="rId17"/>
    <p:sldId id="292" r:id="rId18"/>
    <p:sldId id="314" r:id="rId19"/>
    <p:sldId id="293" r:id="rId20"/>
    <p:sldId id="295" r:id="rId21"/>
    <p:sldId id="303" r:id="rId22"/>
    <p:sldId id="296" r:id="rId23"/>
    <p:sldId id="297" r:id="rId24"/>
    <p:sldId id="305" r:id="rId25"/>
    <p:sldId id="298" r:id="rId26"/>
    <p:sldId id="299" r:id="rId27"/>
    <p:sldId id="304" r:id="rId28"/>
    <p:sldId id="29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2DB0"/>
    <a:srgbClr val="F6D6F1"/>
    <a:srgbClr val="EA700D"/>
    <a:srgbClr val="F9EF96"/>
    <a:srgbClr val="0070C0"/>
    <a:srgbClr val="00B050"/>
    <a:srgbClr val="962D2D"/>
    <a:srgbClr val="D99946"/>
    <a:srgbClr val="7E9D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46" autoAdjust="0"/>
    <p:restoredTop sz="84074" autoAdjust="0"/>
  </p:normalViewPr>
  <p:slideViewPr>
    <p:cSldViewPr snapToGrid="0">
      <p:cViewPr varScale="1">
        <p:scale>
          <a:sx n="53" d="100"/>
          <a:sy n="53" d="100"/>
        </p:scale>
        <p:origin x="1244" y="40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992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tshark</a:t>
            </a:r>
            <a:r>
              <a:rPr lang="en-US" dirty="0"/>
              <a:t> -G fields | grep  -E  "</a:t>
            </a:r>
            <a:r>
              <a:rPr lang="en-US" dirty="0" err="1"/>
              <a:t>frame.number</a:t>
            </a:r>
            <a:r>
              <a:rPr lang="en-US" dirty="0"/>
              <a:t>" --color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45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tshark</a:t>
            </a:r>
            <a:r>
              <a:rPr lang="en-US" dirty="0"/>
              <a:t> -G fields | grep   -P  "^(?=.*protocol)(?=.*name)"</a:t>
            </a:r>
          </a:p>
          <a:p>
            <a:r>
              <a:rPr lang="en-US" dirty="0"/>
              <a:t>https://www.computerhope.com/unix/regex-quickref.htm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855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https://regex101.com/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^(?=.*protocol)(?=.*name)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2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tshark</a:t>
            </a:r>
            <a:r>
              <a:rPr lang="en-US" dirty="0"/>
              <a:t> -r basic.log -Y "</a:t>
            </a:r>
            <a:r>
              <a:rPr lang="en-US" dirty="0" err="1"/>
              <a:t>frame.number</a:t>
            </a:r>
            <a:r>
              <a:rPr lang="en-US" dirty="0"/>
              <a:t> == 6" -V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145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tshark</a:t>
            </a:r>
            <a:r>
              <a:rPr lang="en-US" dirty="0"/>
              <a:t> -r basic.log -Y "</a:t>
            </a:r>
            <a:r>
              <a:rPr lang="en-US" dirty="0" err="1"/>
              <a:t>frame.number</a:t>
            </a:r>
            <a:r>
              <a:rPr lang="en-US" dirty="0"/>
              <a:t> == 6" -V | grep -</a:t>
            </a:r>
            <a:r>
              <a:rPr lang="en-US" dirty="0" err="1"/>
              <a:t>i</a:t>
            </a:r>
            <a:r>
              <a:rPr lang="en-US" dirty="0"/>
              <a:t> "first" --color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901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https://www.computerhope.com/unix/regex-quickref.htm</a:t>
            </a:r>
          </a:p>
          <a:p>
            <a:r>
              <a:rPr lang="en-US" dirty="0"/>
              <a:t>\b[\w._%+-]+@[\w.-]+\.[a-</a:t>
            </a:r>
            <a:r>
              <a:rPr lang="en-US" dirty="0" err="1"/>
              <a:t>zA</a:t>
            </a:r>
            <a:r>
              <a:rPr lang="en-US"/>
              <a:t>-Z]{2,4}\b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27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https://www.wireshark.org/docs/wsug_html_chunked/AppToolstshark.html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95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wget</a:t>
            </a:r>
            <a:r>
              <a:rPr lang="en-US" dirty="0"/>
              <a:t> -q https://www.dropbox.com/s/uhmfpw6nqq20i48/basic.log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88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https://www.wireshark.org/docs/man-pages/tshark.html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40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tshark</a:t>
            </a:r>
            <a:r>
              <a:rPr lang="en-US" dirty="0"/>
              <a:t> -r basic.log -</a:t>
            </a:r>
            <a:r>
              <a:rPr lang="en-US" dirty="0" err="1"/>
              <a:t>qz</a:t>
            </a:r>
            <a:r>
              <a:rPr lang="en-US" dirty="0"/>
              <a:t> io,stat,0,"COUNT(frame) frame"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36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https://tshark.dev/analyze/packet_hunting/packet_hunting/</a:t>
            </a:r>
          </a:p>
          <a:p>
            <a:r>
              <a:rPr lang="en-US" dirty="0"/>
              <a:t>http://yenolam.com/writings/tshark.pdf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24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tshark</a:t>
            </a:r>
            <a:r>
              <a:rPr lang="en-US" dirty="0"/>
              <a:t> -r basic.log -Y "</a:t>
            </a:r>
            <a:r>
              <a:rPr lang="en-US" dirty="0" err="1"/>
              <a:t>frame.number</a:t>
            </a:r>
            <a:r>
              <a:rPr lang="en-US" dirty="0"/>
              <a:t> == 6"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74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tshark</a:t>
            </a:r>
            <a:r>
              <a:rPr lang="en-US"/>
              <a:t> -r basic.log -Y "data-text-lines contains "first""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47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tshark</a:t>
            </a:r>
            <a:r>
              <a:rPr lang="en-US" dirty="0"/>
              <a:t> -r basic.log -Y "data-text-lines matches \"(</a:t>
            </a:r>
            <a:r>
              <a:rPr lang="en-US" dirty="0" err="1"/>
              <a:t>paragraph|Head</a:t>
            </a:r>
            <a:r>
              <a:rPr lang="en-US" dirty="0"/>
              <a:t>)\""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09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190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84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5536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04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2679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63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1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55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8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94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2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5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69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54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15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43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A8E307E-A505-146A-4AD4-FF034082E4D2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8" y="5724125"/>
            <a:ext cx="1530625" cy="1530625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4B2F5A7F-3229-D86A-C3D8-0C7930030440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8436" y="6037787"/>
            <a:ext cx="860638" cy="86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63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erldoc.perl.org/perlr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ample being pipetted into a petri dish">
            <a:extLst>
              <a:ext uri="{FF2B5EF4-FFF2-40B4-BE49-F238E27FC236}">
                <a16:creationId xmlns:a16="http://schemas.microsoft.com/office/drawing/2014/main" id="{35B74645-3374-4647-028B-0CCE6AD576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063" r="132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53122" y="3134486"/>
            <a:ext cx="5830920" cy="2372168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dirty="0" err="1"/>
              <a:t>TShark</a:t>
            </a:r>
            <a:r>
              <a:rPr lang="en-US" dirty="0"/>
              <a:t> and Digital Forensics</a:t>
            </a:r>
          </a:p>
        </p:txBody>
      </p:sp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22" name="Picture 4" descr="Farm field with buildings">
            <a:extLst>
              <a:ext uri="{FF2B5EF4-FFF2-40B4-BE49-F238E27FC236}">
                <a16:creationId xmlns:a16="http://schemas.microsoft.com/office/drawing/2014/main" id="{91388D89-7198-9EDB-FAC3-838032DBB7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44" r="9082" b="-1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6734" y="2897538"/>
            <a:ext cx="5658593" cy="237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800" dirty="0"/>
              <a:t>Filter packets with -Y option With field properties</a:t>
            </a:r>
          </a:p>
        </p:txBody>
      </p:sp>
    </p:spTree>
    <p:extLst>
      <p:ext uri="{BB962C8B-B14F-4D97-AF65-F5344CB8AC3E}">
        <p14:creationId xmlns:p14="http://schemas.microsoft.com/office/powerpoint/2010/main" val="1118758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104" y="2092095"/>
            <a:ext cx="9604935" cy="12965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98541" y="2299327"/>
            <a:ext cx="161441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-Y: display filter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78104" y="3814361"/>
            <a:ext cx="287456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frame</a:t>
            </a:r>
            <a:r>
              <a:rPr lang="en-US" dirty="0"/>
              <a:t>: field name</a:t>
            </a:r>
          </a:p>
          <a:p>
            <a:r>
              <a:rPr lang="en-US" dirty="0" err="1">
                <a:solidFill>
                  <a:srgbClr val="FF0000"/>
                </a:solidFill>
              </a:rPr>
              <a:t>frame.number</a:t>
            </a:r>
            <a:r>
              <a:rPr lang="en-US" dirty="0"/>
              <a:t>: a filed name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78104" y="1722763"/>
            <a:ext cx="421403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Find a specific packet with a frame number</a:t>
            </a:r>
          </a:p>
        </p:txBody>
      </p:sp>
    </p:spTree>
    <p:extLst>
      <p:ext uri="{BB962C8B-B14F-4D97-AF65-F5344CB8AC3E}">
        <p14:creationId xmlns:p14="http://schemas.microsoft.com/office/powerpoint/2010/main" val="1548139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996" y="3685012"/>
            <a:ext cx="10303912" cy="13896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996" y="1572448"/>
            <a:ext cx="9008439" cy="12123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79996" y="1203116"/>
            <a:ext cx="483645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Find frame numbers if packets have HTTP content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9996" y="3315680"/>
            <a:ext cx="407573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Find frame numbers with both conditions</a:t>
            </a:r>
          </a:p>
        </p:txBody>
      </p:sp>
    </p:spTree>
    <p:extLst>
      <p:ext uri="{BB962C8B-B14F-4D97-AF65-F5344CB8AC3E}">
        <p14:creationId xmlns:p14="http://schemas.microsoft.com/office/powerpoint/2010/main" val="600164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4624" y="520524"/>
            <a:ext cx="720286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Find frame numbers with both matches Perl-compatible regular expression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994624" y="2133601"/>
            <a:ext cx="6252754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contains</a:t>
            </a:r>
            <a:r>
              <a:rPr lang="en-US" dirty="0"/>
              <a:t>       Does the protocol, field or slice contain a value</a:t>
            </a:r>
          </a:p>
          <a:p>
            <a:r>
              <a:rPr lang="en-US" dirty="0">
                <a:solidFill>
                  <a:srgbClr val="FF0000"/>
                </a:solidFill>
              </a:rPr>
              <a:t>matches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~</a:t>
            </a:r>
            <a:r>
              <a:rPr lang="en-US" dirty="0"/>
              <a:t>   Does the protocol or text string match the given</a:t>
            </a:r>
          </a:p>
          <a:p>
            <a:r>
              <a:rPr lang="en-US" dirty="0"/>
              <a:t>                       case-insensitive </a:t>
            </a:r>
            <a:r>
              <a:rPr lang="en-US" i="1" dirty="0"/>
              <a:t>Perl-compatible regular expression</a:t>
            </a:r>
          </a:p>
          <a:p>
            <a:r>
              <a:rPr lang="en-US" i="1" dirty="0"/>
              <a:t>                        </a:t>
            </a:r>
            <a:r>
              <a:rPr lang="en-US" i="1" dirty="0">
                <a:hlinkClick r:id="rId3"/>
              </a:rPr>
              <a:t>https://perldoc.perl.org/perlre</a:t>
            </a:r>
            <a:endParaRPr lang="en-US" i="1" dirty="0"/>
          </a:p>
          <a:p>
            <a:endParaRPr lang="en-US" i="1" dirty="0"/>
          </a:p>
          <a:p>
            <a:r>
              <a:rPr lang="en-US" i="1" dirty="0">
                <a:solidFill>
                  <a:srgbClr val="FF0000"/>
                </a:solidFill>
              </a:rPr>
              <a:t>(</a:t>
            </a:r>
            <a:r>
              <a:rPr lang="en-US" i="1" dirty="0" err="1">
                <a:solidFill>
                  <a:srgbClr val="FF0000"/>
                </a:solidFill>
              </a:rPr>
              <a:t>paragraph|Head</a:t>
            </a:r>
            <a:r>
              <a:rPr lang="en-US" i="1" dirty="0">
                <a:solidFill>
                  <a:srgbClr val="FF0000"/>
                </a:solidFill>
              </a:rPr>
              <a:t>)</a:t>
            </a:r>
            <a:r>
              <a:rPr lang="en-US" i="1" dirty="0"/>
              <a:t>: paragraph or head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624" y="889856"/>
            <a:ext cx="8909096" cy="12437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624" y="4533450"/>
            <a:ext cx="8333414" cy="14667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4623" y="4164118"/>
            <a:ext cx="534902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Find frame numbers with the user agent matches “curl”</a:t>
            </a:r>
          </a:p>
        </p:txBody>
      </p:sp>
    </p:spTree>
    <p:extLst>
      <p:ext uri="{BB962C8B-B14F-4D97-AF65-F5344CB8AC3E}">
        <p14:creationId xmlns:p14="http://schemas.microsoft.com/office/powerpoint/2010/main" val="155529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 descr="Magnifying glass and question mark">
            <a:extLst>
              <a:ext uri="{FF2B5EF4-FFF2-40B4-BE49-F238E27FC236}">
                <a16:creationId xmlns:a16="http://schemas.microsoft.com/office/drawing/2014/main" id="{673F2243-FFD0-F3C8-2777-A97B2DF69A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70" r="24781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563" y="1678665"/>
            <a:ext cx="3887839" cy="237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5000" dirty="0"/>
              <a:t>How to find protocol and field name?</a:t>
            </a:r>
          </a:p>
        </p:txBody>
      </p:sp>
    </p:spTree>
    <p:extLst>
      <p:ext uri="{BB962C8B-B14F-4D97-AF65-F5344CB8AC3E}">
        <p14:creationId xmlns:p14="http://schemas.microsoft.com/office/powerpoint/2010/main" val="2806727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01" y="2075792"/>
            <a:ext cx="6366755" cy="16623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17364"/>
          <a:stretch/>
        </p:blipFill>
        <p:spPr>
          <a:xfrm>
            <a:off x="600102" y="4303398"/>
            <a:ext cx="11059920" cy="20721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0101" y="1706460"/>
            <a:ext cx="255557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Find HTTP protocol name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0101" y="3926583"/>
            <a:ext cx="227171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Find HTTP field names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96028" y="4337565"/>
            <a:ext cx="1731564" cy="6001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-G fields</a:t>
            </a:r>
            <a:r>
              <a:rPr lang="en-US" sz="1100" dirty="0"/>
              <a:t>:  dump field name</a:t>
            </a:r>
          </a:p>
          <a:p>
            <a:r>
              <a:rPr lang="en-US" sz="1100" dirty="0">
                <a:solidFill>
                  <a:srgbClr val="FF0000"/>
                </a:solidFill>
              </a:rPr>
              <a:t>-E</a:t>
            </a:r>
            <a:r>
              <a:rPr lang="en-US" sz="1100" dirty="0"/>
              <a:t>: pattern match</a:t>
            </a:r>
          </a:p>
          <a:p>
            <a:r>
              <a:rPr lang="en-US" sz="1100" dirty="0">
                <a:solidFill>
                  <a:srgbClr val="FF0000"/>
                </a:solidFill>
              </a:rPr>
              <a:t>--color</a:t>
            </a:r>
            <a:r>
              <a:rPr lang="en-US" sz="1100" dirty="0"/>
              <a:t>: highlights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25306" y="3926583"/>
            <a:ext cx="607300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Note: </a:t>
            </a:r>
            <a:r>
              <a:rPr lang="en-US" dirty="0">
                <a:solidFill>
                  <a:srgbClr val="FF0000"/>
                </a:solidFill>
              </a:rPr>
              <a:t>\. </a:t>
            </a:r>
            <a:r>
              <a:rPr lang="en-US" dirty="0"/>
              <a:t>matches . Literal, otherwise matches any one character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and fields</a:t>
            </a:r>
          </a:p>
        </p:txBody>
      </p:sp>
    </p:spTree>
    <p:extLst>
      <p:ext uri="{BB962C8B-B14F-4D97-AF65-F5344CB8AC3E}">
        <p14:creationId xmlns:p14="http://schemas.microsoft.com/office/powerpoint/2010/main" val="1545460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and field names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3947"/>
            <a:ext cx="6876012" cy="19484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381506"/>
            <a:ext cx="7219326" cy="20465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199" y="1514615"/>
            <a:ext cx="477258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Find </a:t>
            </a:r>
            <a:r>
              <a:rPr lang="en-US" dirty="0">
                <a:solidFill>
                  <a:srgbClr val="FF0000"/>
                </a:solidFill>
              </a:rPr>
              <a:t>TCP protocol name</a:t>
            </a:r>
            <a:r>
              <a:rPr lang="en-US" dirty="0"/>
              <a:t> (the whole word ) =&gt; </a:t>
            </a:r>
            <a:r>
              <a:rPr lang="en-US" dirty="0" err="1">
                <a:solidFill>
                  <a:srgbClr val="FF0000"/>
                </a:solidFill>
              </a:rPr>
              <a:t>tcp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199" y="4012174"/>
            <a:ext cx="442896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Find </a:t>
            </a:r>
            <a:r>
              <a:rPr lang="en-US" dirty="0">
                <a:solidFill>
                  <a:srgbClr val="FF0000"/>
                </a:solidFill>
              </a:rPr>
              <a:t>field names </a:t>
            </a:r>
            <a:r>
              <a:rPr lang="en-US" dirty="0"/>
              <a:t>that are associated with </a:t>
            </a:r>
            <a:r>
              <a:rPr lang="en-US" dirty="0" err="1">
                <a:solidFill>
                  <a:srgbClr val="FF0000"/>
                </a:solidFill>
              </a:rPr>
              <a:t>tcp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011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167" y="5104795"/>
            <a:ext cx="7406935" cy="13982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167" y="1788804"/>
            <a:ext cx="8379524" cy="2875482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and field names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9167" y="1421171"/>
            <a:ext cx="443698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Find Ethernet </a:t>
            </a:r>
            <a:r>
              <a:rPr lang="en-US" dirty="0">
                <a:solidFill>
                  <a:srgbClr val="FF0000"/>
                </a:solidFill>
              </a:rPr>
              <a:t>frame</a:t>
            </a:r>
            <a:r>
              <a:rPr lang="en-US" dirty="0"/>
              <a:t> protocol name  =&gt; </a:t>
            </a:r>
            <a:r>
              <a:rPr lang="en-US" dirty="0">
                <a:solidFill>
                  <a:srgbClr val="FF0000"/>
                </a:solidFill>
              </a:rPr>
              <a:t>frame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9167" y="4735463"/>
            <a:ext cx="311752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Find Ethernet </a:t>
            </a:r>
            <a:r>
              <a:rPr lang="en-US" dirty="0">
                <a:solidFill>
                  <a:srgbClr val="FF0000"/>
                </a:solidFill>
              </a:rPr>
              <a:t>frame</a:t>
            </a:r>
            <a:r>
              <a:rPr lang="en-US" dirty="0"/>
              <a:t> field name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714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158" y="2108159"/>
            <a:ext cx="9911809" cy="31361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89158" y="1738827"/>
            <a:ext cx="259308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Find details of </a:t>
            </a:r>
            <a:r>
              <a:rPr lang="en-US" dirty="0" err="1">
                <a:solidFill>
                  <a:srgbClr val="FF0000"/>
                </a:solidFill>
              </a:rPr>
              <a:t>frame.time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461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88" y="2662940"/>
            <a:ext cx="11591024" cy="326164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0488" y="2293608"/>
            <a:ext cx="4764894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Match any two words, can be in a different order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17224" y="4034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386895"/>
              </p:ext>
            </p:extLst>
          </p:nvPr>
        </p:nvGraphicFramePr>
        <p:xfrm>
          <a:off x="6169757" y="177809"/>
          <a:ext cx="5721755" cy="1707316"/>
        </p:xfrm>
        <a:graphic>
          <a:graphicData uri="http://schemas.openxmlformats.org/drawingml/2006/table">
            <a:tbl>
              <a:tblPr/>
              <a:tblGrid>
                <a:gridCol w="1062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2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0306">
                <a:tc>
                  <a:txBody>
                    <a:bodyPr/>
                    <a:lstStyle/>
                    <a:p>
                      <a:r>
                        <a:rPr lang="en-US" sz="1200" b="0" i="0" dirty="0" err="1">
                          <a:solidFill>
                            <a:srgbClr val="FFFFFF"/>
                          </a:solidFill>
                          <a:effectLst/>
                        </a:rPr>
                        <a:t>Metacharacter</a:t>
                      </a:r>
                      <a:r>
                        <a:rPr lang="en-US" sz="1200" b="0" i="0" dirty="0">
                          <a:solidFill>
                            <a:srgbClr val="FFFFFF"/>
                          </a:solidFill>
                          <a:effectLst/>
                        </a:rPr>
                        <a:t> Sequence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CB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FFFFFF"/>
                          </a:solidFill>
                          <a:effectLst/>
                        </a:rPr>
                        <a:t>Meaning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CB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FFFFFF"/>
                          </a:solidFill>
                          <a:effectLst/>
                        </a:rPr>
                        <a:t>Example Expression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CB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FFFFFF"/>
                          </a:solidFill>
                          <a:effectLst/>
                        </a:rPr>
                        <a:t>Example Match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C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fontAlgn="t"/>
                      <a:r>
                        <a:rPr lang="en-US" sz="1200" b="1" i="0" dirty="0">
                          <a:effectLst/>
                        </a:rPr>
                        <a:t>^</a:t>
                      </a:r>
                      <a:endParaRPr lang="en-US" sz="1200" b="0" i="0" dirty="0">
                        <a:effectLst/>
                      </a:endParaRPr>
                    </a:p>
                  </a:txBody>
                  <a:tcPr marL="60435" marR="60435" marT="60435" marB="604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 dirty="0">
                          <a:effectLst/>
                        </a:rPr>
                        <a:t>Start of string or line</a:t>
                      </a:r>
                    </a:p>
                  </a:txBody>
                  <a:tcPr marL="60435" marR="60435" marT="60435" marB="604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i="0" dirty="0">
                          <a:effectLst/>
                        </a:rPr>
                        <a:t>^</a:t>
                      </a:r>
                      <a:r>
                        <a:rPr lang="en-US" sz="1200" b="1" i="0" dirty="0" err="1">
                          <a:effectLst/>
                        </a:rPr>
                        <a:t>abc</a:t>
                      </a:r>
                      <a:endParaRPr lang="en-US" sz="1200" b="0" i="0" dirty="0">
                        <a:effectLst/>
                      </a:endParaRPr>
                    </a:p>
                  </a:txBody>
                  <a:tcPr marL="60435" marR="60435" marT="60435" marB="604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i="0" dirty="0" err="1">
                          <a:effectLst/>
                        </a:rPr>
                        <a:t>abc</a:t>
                      </a:r>
                      <a:r>
                        <a:rPr lang="en-US" sz="1200" b="0" i="0" dirty="0">
                          <a:effectLst/>
                        </a:rPr>
                        <a:t> (appearing at start of string or line)</a:t>
                      </a:r>
                    </a:p>
                  </a:txBody>
                  <a:tcPr marL="60435" marR="60435" marT="60435" marB="604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450"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 dirty="0">
                          <a:effectLst/>
                        </a:rPr>
                        <a:t>()</a:t>
                      </a:r>
                    </a:p>
                  </a:txBody>
                  <a:tcPr marL="60435" marR="60435" marT="60435" marB="604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 dirty="0">
                          <a:effectLst/>
                        </a:rPr>
                        <a:t>group</a:t>
                      </a:r>
                    </a:p>
                  </a:txBody>
                  <a:tcPr marL="60435" marR="60435" marT="60435" marB="604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200" b="0" i="0" dirty="0">
                        <a:effectLst/>
                      </a:endParaRPr>
                    </a:p>
                  </a:txBody>
                  <a:tcPr marL="60435" marR="60435" marT="60435" marB="604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200" b="0" i="0" dirty="0">
                        <a:effectLst/>
                      </a:endParaRPr>
                    </a:p>
                  </a:txBody>
                  <a:tcPr marL="60435" marR="60435" marT="60435" marB="604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450"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 dirty="0">
                          <a:solidFill>
                            <a:srgbClr val="FF0000"/>
                          </a:solidFill>
                          <a:effectLst/>
                        </a:rPr>
                        <a:t>(?=)</a:t>
                      </a:r>
                    </a:p>
                  </a:txBody>
                  <a:tcPr marL="60435" marR="60435" marT="60435" marB="604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 dirty="0">
                          <a:effectLst/>
                        </a:rPr>
                        <a:t>look ahead</a:t>
                      </a:r>
                    </a:p>
                  </a:txBody>
                  <a:tcPr marL="60435" marR="60435" marT="60435" marB="604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 dirty="0" err="1">
                          <a:effectLst/>
                        </a:rPr>
                        <a:t>foobarbarfoo</a:t>
                      </a:r>
                      <a:endParaRPr lang="en-US" sz="1200" b="0" i="0" dirty="0">
                        <a:effectLst/>
                      </a:endParaRPr>
                    </a:p>
                    <a:p>
                      <a:pPr fontAlgn="t"/>
                      <a:r>
                        <a:rPr lang="en-US" sz="1200" b="0" i="0" dirty="0">
                          <a:effectLst/>
                        </a:rPr>
                        <a:t>bar(?=bar)</a:t>
                      </a:r>
                    </a:p>
                  </a:txBody>
                  <a:tcPr marL="60435" marR="60435" marT="60435" marB="604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 dirty="0">
                          <a:effectLst/>
                        </a:rPr>
                        <a:t>finds the 1st bar ("bar" which has "bar" after it)</a:t>
                      </a:r>
                    </a:p>
                  </a:txBody>
                  <a:tcPr marL="60435" marR="60435" marT="60435" marB="604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0915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TShark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9495"/>
          </a:xfrm>
        </p:spPr>
        <p:txBody>
          <a:bodyPr/>
          <a:lstStyle/>
          <a:p>
            <a:r>
              <a:rPr lang="en-US" dirty="0"/>
              <a:t>Terminal-based Wireshark</a:t>
            </a:r>
          </a:p>
          <a:p>
            <a:r>
              <a:rPr lang="en-US" dirty="0"/>
              <a:t>It supports the same options as </a:t>
            </a:r>
            <a:r>
              <a:rPr lang="en-US" dirty="0" err="1"/>
              <a:t>wireshark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865120"/>
            <a:ext cx="2712719" cy="7518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4075"/>
          <a:stretch/>
        </p:blipFill>
        <p:spPr>
          <a:xfrm>
            <a:off x="838200" y="3718560"/>
            <a:ext cx="9492108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589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985" y="695977"/>
            <a:ext cx="8801863" cy="30635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985" y="3046950"/>
            <a:ext cx="5279474" cy="14433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-1" r="289" b="53244"/>
          <a:stretch/>
        </p:blipFill>
        <p:spPr>
          <a:xfrm>
            <a:off x="1461985" y="4490314"/>
            <a:ext cx="8730886" cy="148581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82689" y="2312202"/>
            <a:ext cx="231903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dirty="0"/>
              <a:t>https://regex101.com/</a:t>
            </a:r>
          </a:p>
        </p:txBody>
      </p:sp>
    </p:spTree>
    <p:extLst>
      <p:ext uri="{BB962C8B-B14F-4D97-AF65-F5344CB8AC3E}">
        <p14:creationId xmlns:p14="http://schemas.microsoft.com/office/powerpoint/2010/main" val="2386542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22" name="Picture 4" descr="Piles of paperwork">
            <a:extLst>
              <a:ext uri="{FF2B5EF4-FFF2-40B4-BE49-F238E27FC236}">
                <a16:creationId xmlns:a16="http://schemas.microsoft.com/office/drawing/2014/main" id="{C6F4D9A2-F2C9-691A-1DCE-723816D214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42" r="16258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563" y="1678665"/>
            <a:ext cx="3887839" cy="237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800"/>
              <a:t>View the content of packets with -V</a:t>
            </a:r>
          </a:p>
        </p:txBody>
      </p:sp>
    </p:spTree>
    <p:extLst>
      <p:ext uri="{BB962C8B-B14F-4D97-AF65-F5344CB8AC3E}">
        <p14:creationId xmlns:p14="http://schemas.microsoft.com/office/powerpoint/2010/main" val="1151344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799" y="1550311"/>
            <a:ext cx="7780694" cy="44885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18799" y="1180979"/>
            <a:ext cx="218213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Find packet details </a:t>
            </a:r>
            <a:r>
              <a:rPr lang="en-US" dirty="0">
                <a:solidFill>
                  <a:srgbClr val="FF0000"/>
                </a:solidFill>
              </a:rPr>
              <a:t>-V</a:t>
            </a:r>
          </a:p>
        </p:txBody>
      </p:sp>
    </p:spTree>
    <p:extLst>
      <p:ext uri="{BB962C8B-B14F-4D97-AF65-F5344CB8AC3E}">
        <p14:creationId xmlns:p14="http://schemas.microsoft.com/office/powerpoint/2010/main" val="2117145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852" y="1030528"/>
            <a:ext cx="5304395" cy="497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366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B3D4C8EB-D1D6-E762-0B41-65E3DE4454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30398" r="834" b="-2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866" y="1678666"/>
            <a:ext cx="5123515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grep the content of packets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6740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828" y="952652"/>
            <a:ext cx="8493031" cy="19967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8828" y="3595897"/>
            <a:ext cx="9725759" cy="19801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04964" y="4867834"/>
            <a:ext cx="3684494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We are only interested in html pages. Need to revise the </a:t>
            </a:r>
            <a:r>
              <a:rPr lang="en-US" sz="1600" dirty="0">
                <a:solidFill>
                  <a:srgbClr val="FF0000"/>
                </a:solidFill>
              </a:rPr>
              <a:t>grep</a:t>
            </a:r>
            <a:r>
              <a:rPr lang="en-US" sz="1600" dirty="0"/>
              <a:t> command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68828" y="583320"/>
            <a:ext cx="478913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Find lines in packets contain the key word “</a:t>
            </a:r>
            <a:r>
              <a:rPr lang="en-US" dirty="0">
                <a:solidFill>
                  <a:srgbClr val="FF0000"/>
                </a:solidFill>
              </a:rPr>
              <a:t>first</a:t>
            </a:r>
            <a:r>
              <a:rPr lang="en-US" dirty="0"/>
              <a:t>”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8828" y="3221467"/>
            <a:ext cx="670741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Find lines in packets contain the key word “</a:t>
            </a:r>
            <a:r>
              <a:rPr lang="en-US" dirty="0">
                <a:solidFill>
                  <a:srgbClr val="FF0000"/>
                </a:solidFill>
              </a:rPr>
              <a:t>first</a:t>
            </a:r>
            <a:r>
              <a:rPr lang="en-US" dirty="0"/>
              <a:t>” and highlights them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745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69628"/>
          <a:stretch/>
        </p:blipFill>
        <p:spPr>
          <a:xfrm>
            <a:off x="612400" y="4259213"/>
            <a:ext cx="5462484" cy="165719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12400" y="3702254"/>
            <a:ext cx="202491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https://regexr.com/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00" y="1010696"/>
            <a:ext cx="8322594" cy="23893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57266"/>
          <a:stretch/>
        </p:blipFill>
        <p:spPr>
          <a:xfrm>
            <a:off x="6203752" y="3584752"/>
            <a:ext cx="5462484" cy="23316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2400" y="638403"/>
            <a:ext cx="341523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Find lines in packets contain HTML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4711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828" y="1606063"/>
            <a:ext cx="8027558" cy="39238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44828" y="1236731"/>
            <a:ext cx="447808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Match any lines contains the key word “.html”</a:t>
            </a:r>
          </a:p>
        </p:txBody>
      </p:sp>
    </p:spTree>
    <p:extLst>
      <p:ext uri="{BB962C8B-B14F-4D97-AF65-F5344CB8AC3E}">
        <p14:creationId xmlns:p14="http://schemas.microsoft.com/office/powerpoint/2010/main" val="34856392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gular express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999" y="933355"/>
            <a:ext cx="8342365" cy="489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249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923" y="3151879"/>
            <a:ext cx="9621553" cy="27729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1071" y="1296460"/>
            <a:ext cx="2331565" cy="12234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8132499" y="3992685"/>
            <a:ext cx="170027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Generated using curl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587" y="219209"/>
            <a:ext cx="842387" cy="842387"/>
          </a:xfrm>
          <a:prstGeom prst="rect">
            <a:avLst/>
          </a:prstGeom>
        </p:spPr>
      </p:pic>
      <p:pic>
        <p:nvPicPr>
          <p:cNvPr id="10" name="Picture 9" descr="Lenovo ThinkSystem ST550 4110 - 7X10A03VEA | price in dubai UAE EMEA saudi  arabia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7" t="7673" r="16493" b="18352"/>
          <a:stretch/>
        </p:blipFill>
        <p:spPr bwMode="auto">
          <a:xfrm>
            <a:off x="10224194" y="104150"/>
            <a:ext cx="754931" cy="89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902157" y="346024"/>
            <a:ext cx="1215589" cy="369332"/>
          </a:xfrm>
          <a:prstGeom prst="rect">
            <a:avLst/>
          </a:prstGeom>
          <a:solidFill>
            <a:srgbClr val="7E9DBF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Port 52054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028412" y="346024"/>
            <a:ext cx="86453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Port 80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9143014" y="1566444"/>
            <a:ext cx="755828" cy="1457"/>
          </a:xfrm>
          <a:prstGeom prst="straightConnector1">
            <a:avLst/>
          </a:prstGeom>
          <a:ln w="76200">
            <a:solidFill>
              <a:srgbClr val="7E9D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982636" y="1142572"/>
            <a:ext cx="1241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346396"/>
                </a:solidFill>
              </a:rPr>
              <a:t>HTTP Request </a:t>
            </a:r>
            <a:endParaRPr lang="en-US" sz="1100" dirty="0">
              <a:solidFill>
                <a:srgbClr val="346396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9117746" y="2381005"/>
            <a:ext cx="791432" cy="9857"/>
          </a:xfrm>
          <a:prstGeom prst="straightConnector1">
            <a:avLst/>
          </a:prstGeom>
          <a:ln w="76200">
            <a:solidFill>
              <a:srgbClr val="E02C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947181" y="2014156"/>
            <a:ext cx="1147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HTTP Response</a:t>
            </a:r>
            <a:endParaRPr lang="en-US" sz="1050" dirty="0">
              <a:solidFill>
                <a:srgbClr val="FF0000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7"/>
          <a:srcRect l="444" t="20503" r="45129" b="16656"/>
          <a:stretch/>
        </p:blipFill>
        <p:spPr>
          <a:xfrm>
            <a:off x="10163247" y="1296460"/>
            <a:ext cx="1832339" cy="1383962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>
            <a:off x="8982636" y="2862319"/>
            <a:ext cx="415364" cy="954618"/>
          </a:xfrm>
          <a:prstGeom prst="straightConnector1">
            <a:avLst/>
          </a:prstGeom>
          <a:ln w="762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148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6318D06-94E5-75E4-DA5E-67E6606B1F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45" r="11045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536" y="3886201"/>
            <a:ext cx="6138906" cy="72412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5400" dirty="0"/>
              <a:t>Show all packets</a:t>
            </a:r>
          </a:p>
        </p:txBody>
      </p:sp>
    </p:spTree>
    <p:extLst>
      <p:ext uri="{BB962C8B-B14F-4D97-AF65-F5344CB8AC3E}">
        <p14:creationId xmlns:p14="http://schemas.microsoft.com/office/powerpoint/2010/main" val="1498764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312" y="2034453"/>
            <a:ext cx="10036875" cy="31268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0312" y="1695796"/>
            <a:ext cx="172842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all packets</a:t>
            </a:r>
          </a:p>
        </p:txBody>
      </p:sp>
    </p:spTree>
    <p:extLst>
      <p:ext uri="{BB962C8B-B14F-4D97-AF65-F5344CB8AC3E}">
        <p14:creationId xmlns:p14="http://schemas.microsoft.com/office/powerpoint/2010/main" val="3569530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586" y="1641094"/>
            <a:ext cx="9299366" cy="359429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56586" y="1271762"/>
            <a:ext cx="355924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all packets with readable time</a:t>
            </a:r>
          </a:p>
        </p:txBody>
      </p:sp>
    </p:spTree>
    <p:extLst>
      <p:ext uri="{BB962C8B-B14F-4D97-AF65-F5344CB8AC3E}">
        <p14:creationId xmlns:p14="http://schemas.microsoft.com/office/powerpoint/2010/main" val="3012579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497" y="1033246"/>
            <a:ext cx="8816922" cy="50038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28133" y="2227159"/>
            <a:ext cx="464928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-q</a:t>
            </a:r>
            <a:r>
              <a:rPr lang="en-US" dirty="0"/>
              <a:t>: quit (don’t show packets)</a:t>
            </a:r>
          </a:p>
          <a:p>
            <a:r>
              <a:rPr lang="en-US" dirty="0">
                <a:solidFill>
                  <a:srgbClr val="FF0000"/>
                </a:solidFill>
              </a:rPr>
              <a:t>-z</a:t>
            </a:r>
            <a:r>
              <a:rPr lang="en-US" dirty="0"/>
              <a:t>: statistics, </a:t>
            </a:r>
            <a:r>
              <a:rPr lang="en-US" dirty="0" err="1">
                <a:solidFill>
                  <a:srgbClr val="FF0000"/>
                </a:solidFill>
              </a:rPr>
              <a:t>io,stat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one of stats</a:t>
            </a:r>
          </a:p>
          <a:p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: over all packets, otherwise is interval seconds</a:t>
            </a:r>
          </a:p>
          <a:p>
            <a:r>
              <a:rPr lang="en-US" dirty="0"/>
              <a:t> [</a:t>
            </a:r>
            <a:r>
              <a:rPr lang="en-US" dirty="0">
                <a:solidFill>
                  <a:srgbClr val="FF0000"/>
                </a:solidFill>
              </a:rPr>
              <a:t>COUNT</a:t>
            </a:r>
            <a:r>
              <a:rPr lang="en-US" dirty="0"/>
              <a:t>|SUM|MIN|MAX|AVG](&lt;field&gt;)&lt;filter&gt;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60497" y="663914"/>
            <a:ext cx="300563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Count the numbers of packets</a:t>
            </a:r>
          </a:p>
        </p:txBody>
      </p:sp>
    </p:spTree>
    <p:extLst>
      <p:ext uri="{BB962C8B-B14F-4D97-AF65-F5344CB8AC3E}">
        <p14:creationId xmlns:p14="http://schemas.microsoft.com/office/powerpoint/2010/main" val="1504160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605" y="1607662"/>
            <a:ext cx="10028789" cy="36426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81605" y="1238330"/>
            <a:ext cx="606973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Count the numbers of packets that contain the key word “first”</a:t>
            </a:r>
          </a:p>
        </p:txBody>
      </p:sp>
    </p:spTree>
    <p:extLst>
      <p:ext uri="{BB962C8B-B14F-4D97-AF65-F5344CB8AC3E}">
        <p14:creationId xmlns:p14="http://schemas.microsoft.com/office/powerpoint/2010/main" val="1045932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05193" y="339769"/>
            <a:ext cx="1800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-Y &lt;display filter&gt;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861" y="1658357"/>
            <a:ext cx="10805440" cy="337980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683573" y="3348260"/>
            <a:ext cx="3095719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dirty="0">
                <a:latin typeface="Georgia" panose="02040502050405020303" pitchFamily="18" charset="0"/>
              </a:rPr>
              <a:t>-T : set the format of the output</a:t>
            </a:r>
          </a:p>
          <a:p>
            <a:r>
              <a:rPr lang="en-US" sz="1600" dirty="0">
                <a:latin typeface="Georgia" panose="02040502050405020303" pitchFamily="18" charset="0"/>
              </a:rPr>
              <a:t>-e: add a field to the list of fields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699861" y="1289025"/>
            <a:ext cx="226061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fields of packets</a:t>
            </a:r>
          </a:p>
        </p:txBody>
      </p:sp>
    </p:spTree>
    <p:extLst>
      <p:ext uri="{BB962C8B-B14F-4D97-AF65-F5344CB8AC3E}">
        <p14:creationId xmlns:p14="http://schemas.microsoft.com/office/powerpoint/2010/main" val="1366171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33890</TotalTime>
  <Words>764</Words>
  <Application>Microsoft Office PowerPoint</Application>
  <PresentationFormat>Widescreen</PresentationFormat>
  <Paragraphs>111</Paragraphs>
  <Slides>28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Georgia</vt:lpstr>
      <vt:lpstr>Trebuchet MS</vt:lpstr>
      <vt:lpstr>Wingdings 3</vt:lpstr>
      <vt:lpstr>Facet</vt:lpstr>
      <vt:lpstr>TShark and Digital Forensics</vt:lpstr>
      <vt:lpstr>What is TShark</vt:lpstr>
      <vt:lpstr>PowerPoint Presentation</vt:lpstr>
      <vt:lpstr>Show all packets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Filter packets with -Y option With field properties</vt:lpstr>
      <vt:lpstr>PowerPoint Presentation</vt:lpstr>
      <vt:lpstr>PowerPoint Presentation</vt:lpstr>
      <vt:lpstr>PowerPoint Presentation</vt:lpstr>
      <vt:lpstr>How to find protocol and field name?</vt:lpstr>
      <vt:lpstr>HTTP and fields</vt:lpstr>
      <vt:lpstr>TCP and field names</vt:lpstr>
      <vt:lpstr>Frame and field names</vt:lpstr>
      <vt:lpstr>PowerPoint Presentation</vt:lpstr>
      <vt:lpstr>PowerPoint Presentation</vt:lpstr>
      <vt:lpstr>PowerPoint Presentation</vt:lpstr>
      <vt:lpstr>View the content of packets with -V</vt:lpstr>
      <vt:lpstr>PowerPoint Presentation</vt:lpstr>
      <vt:lpstr>PowerPoint Presentation</vt:lpstr>
      <vt:lpstr>grep the content of packets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Sajin.Shivdas@fdf.gov.ae</dc:creator>
  <cp:lastModifiedBy>Sajin Shivdas Sivadasan Shridharan</cp:lastModifiedBy>
  <cp:revision>2907</cp:revision>
  <dcterms:created xsi:type="dcterms:W3CDTF">2020-09-14T14:43:27Z</dcterms:created>
  <dcterms:modified xsi:type="dcterms:W3CDTF">2022-11-04T21:44:22Z</dcterms:modified>
</cp:coreProperties>
</file>