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0" r:id="rId3"/>
    <p:sldId id="262" r:id="rId4"/>
    <p:sldId id="257" r:id="rId5"/>
    <p:sldId id="269" r:id="rId6"/>
    <p:sldId id="288" r:id="rId7"/>
    <p:sldId id="289" r:id="rId8"/>
    <p:sldId id="271" r:id="rId9"/>
    <p:sldId id="261" r:id="rId10"/>
    <p:sldId id="264" r:id="rId11"/>
    <p:sldId id="266" r:id="rId12"/>
    <p:sldId id="272" r:id="rId13"/>
    <p:sldId id="267" r:id="rId14"/>
    <p:sldId id="265" r:id="rId15"/>
    <p:sldId id="279" r:id="rId16"/>
    <p:sldId id="260" r:id="rId17"/>
    <p:sldId id="280" r:id="rId18"/>
    <p:sldId id="290" r:id="rId19"/>
    <p:sldId id="291" r:id="rId20"/>
    <p:sldId id="273" r:id="rId21"/>
    <p:sldId id="283" r:id="rId22"/>
    <p:sldId id="274" r:id="rId23"/>
    <p:sldId id="282" r:id="rId24"/>
    <p:sldId id="281" r:id="rId25"/>
    <p:sldId id="292" r:id="rId26"/>
    <p:sldId id="293" r:id="rId27"/>
    <p:sldId id="284" r:id="rId28"/>
    <p:sldId id="285" r:id="rId29"/>
    <p:sldId id="27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2DB0"/>
    <a:srgbClr val="F6D6F1"/>
    <a:srgbClr val="EA700D"/>
    <a:srgbClr val="F9EF96"/>
    <a:srgbClr val="0070C0"/>
    <a:srgbClr val="00B050"/>
    <a:srgbClr val="962D2D"/>
    <a:srgbClr val="D99946"/>
    <a:srgbClr val="7E9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6" autoAdjust="0"/>
    <p:restoredTop sz="84074" autoAdjust="0"/>
  </p:normalViewPr>
  <p:slideViewPr>
    <p:cSldViewPr snapToGrid="0">
      <p:cViewPr varScale="1">
        <p:scale>
          <a:sx n="53" d="100"/>
          <a:sy n="53" d="100"/>
        </p:scale>
        <p:origin x="1244" y="2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eth.addr</a:t>
            </a:r>
            <a:r>
              <a:rPr lang="en-US" dirty="0"/>
              <a:t> == 00:17:f2:e2:c0:ce &amp;&amp; </a:t>
            </a:r>
            <a:r>
              <a:rPr lang="en-US" dirty="0" err="1"/>
              <a:t>http.cookie</a:t>
            </a:r>
            <a:r>
              <a:rPr lang="en-US" dirty="0"/>
              <a:t> contains "@"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0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eth.addr</a:t>
            </a:r>
            <a:r>
              <a:rPr lang="en-US" dirty="0"/>
              <a:t> == 00:17:f2:e2:c0:ce &amp;&amp; </a:t>
            </a:r>
            <a:r>
              <a:rPr lang="en-US" dirty="0" err="1"/>
              <a:t>http.cookie</a:t>
            </a:r>
            <a:r>
              <a:rPr lang="en-US" dirty="0"/>
              <a:t> contains "@"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51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</a:t>
            </a:r>
            <a:r>
              <a:rPr lang="en-US" dirty="0" err="1"/>
              <a:t>nitroba.pcap</a:t>
            </a:r>
            <a:r>
              <a:rPr lang="en-US" dirty="0"/>
              <a:t> -Y "</a:t>
            </a:r>
            <a:r>
              <a:rPr lang="en-US" dirty="0" err="1"/>
              <a:t>eth.src</a:t>
            </a:r>
            <a:r>
              <a:rPr lang="en-US" dirty="0"/>
              <a:t> == 00:17:f2:e2:c0:ce &amp;&amp; </a:t>
            </a:r>
            <a:r>
              <a:rPr lang="en-US" dirty="0" err="1"/>
              <a:t>http.cookie</a:t>
            </a:r>
            <a:r>
              <a:rPr lang="en-US" dirty="0"/>
              <a:t> contains "@""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0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</a:t>
            </a:r>
            <a:r>
              <a:rPr lang="en-US" dirty="0" err="1"/>
              <a:t>nitroba.pcap</a:t>
            </a:r>
            <a:r>
              <a:rPr lang="en-US" dirty="0"/>
              <a:t> -Y "</a:t>
            </a:r>
            <a:r>
              <a:rPr lang="en-US" dirty="0" err="1"/>
              <a:t>eth.src</a:t>
            </a:r>
            <a:r>
              <a:rPr lang="en-US" dirty="0"/>
              <a:t> == 00:17:f2:e2:c0:ce" -V | grep  -P "[\w._%+-]+@[\w.-]+\.[a-</a:t>
            </a:r>
            <a:r>
              <a:rPr lang="en-US" dirty="0" err="1"/>
              <a:t>zA</a:t>
            </a:r>
            <a:r>
              <a:rPr lang="en-US" dirty="0"/>
              <a:t>-Z]{2,4}"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3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</a:t>
            </a:r>
            <a:r>
              <a:rPr lang="en-US" dirty="0" err="1"/>
              <a:t>nitroba.pcap</a:t>
            </a:r>
            <a:r>
              <a:rPr lang="en-US" dirty="0"/>
              <a:t> -Y "</a:t>
            </a:r>
            <a:r>
              <a:rPr lang="en-US" dirty="0" err="1"/>
              <a:t>frame.number</a:t>
            </a:r>
            <a:r>
              <a:rPr lang="en-US" dirty="0"/>
              <a:t> == 83601" -T fields -e </a:t>
            </a:r>
            <a:r>
              <a:rPr lang="en-US" dirty="0" err="1"/>
              <a:t>frame.time</a:t>
            </a:r>
            <a:r>
              <a:rPr lang="en-US" dirty="0"/>
              <a:t> -e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13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https://linux.die.net/man/1/tshark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</a:t>
            </a:r>
            <a:r>
              <a:rPr lang="en-US" dirty="0" err="1"/>
              <a:t>nitroba.pcap</a:t>
            </a:r>
            <a:r>
              <a:rPr lang="en-US" dirty="0"/>
              <a:t> -</a:t>
            </a:r>
            <a:r>
              <a:rPr lang="en-US" dirty="0" err="1"/>
              <a:t>qz</a:t>
            </a:r>
            <a:r>
              <a:rPr lang="en-US" dirty="0"/>
              <a:t> io,stat,0,"COUNT(frame) frame"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</a:t>
            </a:r>
            <a:r>
              <a:rPr lang="en-US" dirty="0" err="1"/>
              <a:t>nitroba.pcap</a:t>
            </a:r>
            <a:r>
              <a:rPr lang="en-US" dirty="0"/>
              <a:t> -T fields -e </a:t>
            </a:r>
            <a:r>
              <a:rPr lang="en-US" dirty="0" err="1"/>
              <a:t>frame.time</a:t>
            </a:r>
            <a:r>
              <a:rPr lang="en-US" dirty="0"/>
              <a:t> -e frame | head -n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09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</a:t>
            </a:r>
            <a:r>
              <a:rPr lang="en-US" dirty="0" err="1"/>
              <a:t>nitroba.pcap</a:t>
            </a:r>
            <a:r>
              <a:rPr lang="en-US" dirty="0"/>
              <a:t> -Y "data-text-lines matches \"secure anonymous E-mail\"" 2&gt;/dev/null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ip.src</a:t>
            </a:r>
            <a:r>
              <a:rPr lang="en-US" dirty="0"/>
              <a:t> == 192.168.15.4 ) &amp;&amp; (</a:t>
            </a:r>
            <a:r>
              <a:rPr lang="en-US" dirty="0" err="1"/>
              <a:t>ip.dst</a:t>
            </a:r>
            <a:r>
              <a:rPr lang="en-US" dirty="0"/>
              <a:t> == 69.25.94.22) &amp;&amp; </a:t>
            </a:r>
            <a:r>
              <a:rPr lang="en-US" dirty="0" err="1"/>
              <a:t>http.request.method</a:t>
            </a:r>
            <a:r>
              <a:rPr lang="en-US" dirty="0"/>
              <a:t> == "POST"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9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</a:t>
            </a:r>
            <a:r>
              <a:rPr lang="en-US" dirty="0" err="1"/>
              <a:t>nitroba.pcap</a:t>
            </a:r>
            <a:r>
              <a:rPr lang="en-US" dirty="0"/>
              <a:t> -Y "</a:t>
            </a:r>
            <a:r>
              <a:rPr lang="en-US" dirty="0" err="1"/>
              <a:t>frame.number</a:t>
            </a:r>
            <a:r>
              <a:rPr lang="en-US" dirty="0"/>
              <a:t> == 83601" -V | grep -</a:t>
            </a:r>
            <a:r>
              <a:rPr lang="en-US" dirty="0" err="1"/>
              <a:t>i</a:t>
            </a:r>
            <a:r>
              <a:rPr lang="en-US" dirty="0"/>
              <a:t> "form item"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</a:t>
            </a:r>
            <a:r>
              <a:rPr lang="en-US" dirty="0" err="1"/>
              <a:t>nitroba.pcap</a:t>
            </a:r>
            <a:r>
              <a:rPr lang="en-US" dirty="0"/>
              <a:t> -Y "</a:t>
            </a:r>
            <a:r>
              <a:rPr lang="en-US" dirty="0" err="1"/>
              <a:t>frame.number</a:t>
            </a:r>
            <a:r>
              <a:rPr lang="en-US" dirty="0"/>
              <a:t> == 83601" -T fields -e </a:t>
            </a:r>
            <a:r>
              <a:rPr lang="en-US" dirty="0" err="1"/>
              <a:t>eth.src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00:17:f2:e2:c0:ce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77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eth.addr</a:t>
            </a:r>
            <a:r>
              <a:rPr lang="en-US" dirty="0"/>
              <a:t> == 00:17:f2:e2:c0:ce </a:t>
            </a:r>
          </a:p>
          <a:p>
            <a:r>
              <a:rPr lang="en-US" dirty="0" err="1"/>
              <a:t>tshark</a:t>
            </a:r>
            <a:r>
              <a:rPr lang="en-US" dirty="0"/>
              <a:t> -r </a:t>
            </a:r>
            <a:r>
              <a:rPr lang="en-US" dirty="0" err="1"/>
              <a:t>nitroba.pcap</a:t>
            </a:r>
            <a:r>
              <a:rPr lang="en-US" dirty="0"/>
              <a:t>  -</a:t>
            </a:r>
            <a:r>
              <a:rPr lang="en-US" dirty="0" err="1"/>
              <a:t>qz</a:t>
            </a:r>
            <a:r>
              <a:rPr lang="en-US" dirty="0"/>
              <a:t> io,stat,0,"COUNT(frame) frame","</a:t>
            </a:r>
            <a:r>
              <a:rPr lang="en-US" dirty="0" err="1"/>
              <a:t>eth.addr</a:t>
            </a:r>
            <a:r>
              <a:rPr lang="en-US" dirty="0"/>
              <a:t> == </a:t>
            </a:r>
            <a:r>
              <a:rPr lang="en-US"/>
              <a:t>00:17:f2:e2:c0:ce"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2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1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00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5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82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83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83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8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2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8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3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4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8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DD4DAF28-8789-F875-E817-CE0353CF295B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4" y="5625907"/>
            <a:ext cx="1660550" cy="1660550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DC3C0B51-FC06-7352-BAAC-0B84F907F5F7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927" y="6067289"/>
            <a:ext cx="882342" cy="88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8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lselfdestruct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llselfdestruct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lourful envelopes">
            <a:extLst>
              <a:ext uri="{FF2B5EF4-FFF2-40B4-BE49-F238E27FC236}">
                <a16:creationId xmlns:a16="http://schemas.microsoft.com/office/drawing/2014/main" id="{F75E8100-F2E8-3339-6BA6-8D01BD5ABA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01" r="-1" b="2707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/>
              <a:t>Investigating Harassment Emails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>
            <a:normAutofit/>
          </a:bodyPr>
          <a:lstStyle/>
          <a:p>
            <a:pPr algn="l"/>
            <a:r>
              <a:rPr lang="en-US"/>
              <a:t>Email, TShark, and 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534" y="3058154"/>
            <a:ext cx="3157268" cy="342457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25838" cy="1325563"/>
          </a:xfrm>
        </p:spPr>
        <p:txBody>
          <a:bodyPr/>
          <a:lstStyle/>
          <a:p>
            <a:r>
              <a:rPr lang="en-US" dirty="0"/>
              <a:t>Scenario Analysis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1825625"/>
            <a:ext cx="6580516" cy="4351338"/>
          </a:xfrm>
        </p:spPr>
        <p:txBody>
          <a:bodyPr/>
          <a:lstStyle/>
          <a:p>
            <a:r>
              <a:rPr lang="en-US" dirty="0"/>
              <a:t>The second email was sent from </a:t>
            </a:r>
            <a:r>
              <a:rPr lang="en-US" dirty="0">
                <a:hlinkClick r:id="rId3"/>
              </a:rPr>
              <a:t>www.willselfdestruct.com</a:t>
            </a:r>
            <a:endParaRPr lang="en-US" dirty="0"/>
          </a:p>
          <a:p>
            <a:r>
              <a:rPr lang="en-US" dirty="0"/>
              <a:t>When the faculty click a link in the email, the faculty read the content provided by the website</a:t>
            </a:r>
          </a:p>
          <a:p>
            <a:r>
              <a:rPr lang="en-US" dirty="0"/>
              <a:t>The screenshot is provided by faculty </a:t>
            </a:r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556075" y="3717986"/>
            <a:ext cx="1733910" cy="328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56075" y="4244196"/>
            <a:ext cx="1578634" cy="2130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534" y="0"/>
            <a:ext cx="2301873" cy="29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V="1">
            <a:off x="7065034" y="101236"/>
            <a:ext cx="1146500" cy="2738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51298" y="2949275"/>
            <a:ext cx="983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5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12573" r="10698"/>
          <a:stretch/>
        </p:blipFill>
        <p:spPr>
          <a:xfrm>
            <a:off x="6331536" y="1835622"/>
            <a:ext cx="3666228" cy="594412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54592" cy="1325563"/>
          </a:xfrm>
        </p:spPr>
        <p:txBody>
          <a:bodyPr/>
          <a:lstStyle/>
          <a:p>
            <a:r>
              <a:rPr lang="en-US" dirty="0"/>
              <a:t>Scenario Traffic Analysis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1825625"/>
            <a:ext cx="5166050" cy="4351338"/>
          </a:xfrm>
        </p:spPr>
        <p:txBody>
          <a:bodyPr>
            <a:normAutofit/>
          </a:bodyPr>
          <a:lstStyle/>
          <a:p>
            <a:r>
              <a:rPr lang="en-US" dirty="0"/>
              <a:t>A student accesses the website</a:t>
            </a:r>
          </a:p>
          <a:p>
            <a:pPr lvl="1"/>
            <a:r>
              <a:rPr lang="en-US" dirty="0"/>
              <a:t>Website provides a form</a:t>
            </a:r>
          </a:p>
          <a:p>
            <a:r>
              <a:rPr lang="en-US" dirty="0"/>
              <a:t>A student fills out the form (contains harassment content) on the website</a:t>
            </a:r>
          </a:p>
          <a:p>
            <a:r>
              <a:rPr lang="en-US" dirty="0"/>
              <a:t>The website sends a notification email to faculty</a:t>
            </a:r>
          </a:p>
          <a:p>
            <a:r>
              <a:rPr lang="en-US" dirty="0"/>
              <a:t>Faculty click the link in the email </a:t>
            </a:r>
          </a:p>
          <a:p>
            <a:r>
              <a:rPr lang="en-US" dirty="0"/>
              <a:t>Website sends the harassment content saved on the website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045" y="3448971"/>
            <a:ext cx="842387" cy="842387"/>
          </a:xfrm>
          <a:prstGeom prst="rect">
            <a:avLst/>
          </a:prstGeom>
        </p:spPr>
      </p:pic>
      <p:pic>
        <p:nvPicPr>
          <p:cNvPr id="10" name="Picture 9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10954918" y="245254"/>
            <a:ext cx="754931" cy="89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67" y="379236"/>
            <a:ext cx="1235643" cy="7763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47847" y="-17253"/>
            <a:ext cx="2066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www.willselfdestruct.com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7635270" y="-7474"/>
            <a:ext cx="187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student in dorm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548379" y="1571228"/>
            <a:ext cx="2784004" cy="2543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14551" y="1321112"/>
            <a:ext cx="2059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www.willselfdestruct.com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578438" y="1165517"/>
            <a:ext cx="22098" cy="1853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</p:cNvCxnSpPr>
          <p:nvPr/>
        </p:nvCxnSpPr>
        <p:spPr>
          <a:xfrm>
            <a:off x="11332384" y="1141502"/>
            <a:ext cx="17859" cy="5035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605762" y="2738844"/>
            <a:ext cx="2784004" cy="2543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38859" y="2486829"/>
            <a:ext cx="252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POST www.willselfdestruct.com/form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578438" y="1987626"/>
            <a:ext cx="2753945" cy="332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176285" y="3084484"/>
            <a:ext cx="848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Faculty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623622" y="5218724"/>
            <a:ext cx="2726621" cy="25825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610140" y="5808427"/>
            <a:ext cx="2705491" cy="332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574855" y="4485844"/>
            <a:ext cx="8809" cy="184594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6"/>
          <a:srcRect b="17009"/>
          <a:stretch/>
        </p:blipFill>
        <p:spPr>
          <a:xfrm>
            <a:off x="7285134" y="5476893"/>
            <a:ext cx="1246667" cy="127370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499099" y="5056158"/>
            <a:ext cx="317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www.willselfdestruct.com/secure/linkes834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60600" y="1381610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75676" y="2550441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8561686" y="4495615"/>
            <a:ext cx="2753945" cy="332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552" y="4516662"/>
            <a:ext cx="485210" cy="48521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1361619" y="1987626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361619" y="4310949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75676" y="5042572"/>
            <a:ext cx="3016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365123" y="5623761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23321" y="1839473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98678" y="2681376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7098" y="3816628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7374" y="4621480"/>
            <a:ext cx="3016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2882" y="5227238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51642" y="3103121"/>
            <a:ext cx="1362733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Save harassment content on server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00077" y="2208805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0020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 descr="Solo journey">
            <a:extLst>
              <a:ext uri="{FF2B5EF4-FFF2-40B4-BE49-F238E27FC236}">
                <a16:creationId xmlns:a16="http://schemas.microsoft.com/office/drawing/2014/main" id="{BA88C337-BEBB-17BC-B580-0BF89111F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10" r="14390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81132" y="2897538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/>
              <a:t>Approach to find the suspect</a:t>
            </a:r>
          </a:p>
        </p:txBody>
      </p:sp>
    </p:spTree>
    <p:extLst>
      <p:ext uri="{BB962C8B-B14F-4D97-AF65-F5344CB8AC3E}">
        <p14:creationId xmlns:p14="http://schemas.microsoft.com/office/powerpoint/2010/main" val="271770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IP accessed the </a:t>
            </a:r>
            <a:r>
              <a:rPr lang="en-US" dirty="0">
                <a:hlinkClick r:id="rId2"/>
              </a:rPr>
              <a:t>www.willselfdestruct.com</a:t>
            </a:r>
            <a:r>
              <a:rPr lang="en-US" dirty="0"/>
              <a:t>?</a:t>
            </a:r>
          </a:p>
          <a:p>
            <a:r>
              <a:rPr lang="en-US" dirty="0"/>
              <a:t>Does the IP post harassing comments to the website? </a:t>
            </a:r>
          </a:p>
          <a:p>
            <a:r>
              <a:rPr lang="en-US" dirty="0"/>
              <a:t>Does the HTTP post contains harassment message?</a:t>
            </a:r>
          </a:p>
          <a:p>
            <a:r>
              <a:rPr lang="en-US" dirty="0"/>
              <a:t>Is the IP associated with any suspects?</a:t>
            </a:r>
          </a:p>
          <a:p>
            <a:r>
              <a:rPr lang="en-US" dirty="0"/>
              <a:t>Is the suspect in faculty’s class?</a:t>
            </a:r>
          </a:p>
          <a:p>
            <a:r>
              <a:rPr lang="en-US" dirty="0"/>
              <a:t>When did the suspect use </a:t>
            </a:r>
            <a:r>
              <a:rPr lang="en-US" dirty="0">
                <a:hlinkClick r:id="rId2"/>
              </a:rPr>
              <a:t>www.willselfdestruct.com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878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IP accessed www.willselfdestruct.com?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17211" cy="4351338"/>
          </a:xfrm>
        </p:spPr>
        <p:txBody>
          <a:bodyPr>
            <a:normAutofit/>
          </a:bodyPr>
          <a:lstStyle/>
          <a:p>
            <a:r>
              <a:rPr lang="en-US" dirty="0"/>
              <a:t>The IP is associated with HTTP Requests and Reponses</a:t>
            </a:r>
          </a:p>
          <a:p>
            <a:endParaRPr lang="en-US" dirty="0"/>
          </a:p>
          <a:p>
            <a:r>
              <a:rPr lang="en-US" dirty="0"/>
              <a:t>Is it feasible to find HTTP request        ?</a:t>
            </a:r>
          </a:p>
          <a:p>
            <a:pPr lvl="1"/>
            <a:r>
              <a:rPr lang="en-US" dirty="0"/>
              <a:t>No</a:t>
            </a:r>
          </a:p>
          <a:p>
            <a:r>
              <a:rPr lang="en-US" dirty="0"/>
              <a:t>Is it feasible to find HTTP response        ?</a:t>
            </a:r>
          </a:p>
          <a:p>
            <a:pPr lvl="1"/>
            <a:r>
              <a:rPr lang="en-US" dirty="0"/>
              <a:t>Yes (Why, next slide)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09" y="1501024"/>
            <a:ext cx="3997947" cy="46980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62813" y="2730395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70677" y="2730395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2176" y="2730395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97961" y="4001294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99647" y="5089128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5459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4106"/>
          <a:stretch/>
        </p:blipFill>
        <p:spPr>
          <a:xfrm>
            <a:off x="6995335" y="1914974"/>
            <a:ext cx="5029888" cy="195828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7024" cy="1325563"/>
          </a:xfrm>
        </p:spPr>
        <p:txBody>
          <a:bodyPr/>
          <a:lstStyle/>
          <a:p>
            <a:r>
              <a:rPr lang="en-US" dirty="0"/>
              <a:t>Is it feasible to find HTTP response    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1825625"/>
            <a:ext cx="6200954" cy="4351338"/>
          </a:xfrm>
        </p:spPr>
        <p:txBody>
          <a:bodyPr/>
          <a:lstStyle/>
          <a:p>
            <a:r>
              <a:rPr lang="en-US" dirty="0"/>
              <a:t>Anyone accessed the website will see the webpage </a:t>
            </a:r>
            <a:r>
              <a:rPr lang="en-US" i="1" dirty="0">
                <a:solidFill>
                  <a:srgbClr val="FF0000"/>
                </a:solidFill>
              </a:rPr>
              <a:t>title</a:t>
            </a:r>
          </a:p>
          <a:p>
            <a:r>
              <a:rPr lang="en-US" dirty="0"/>
              <a:t>Title in .</a:t>
            </a:r>
            <a:r>
              <a:rPr lang="en-US" i="1" dirty="0"/>
              <a:t>html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title</a:t>
            </a:r>
            <a:r>
              <a:rPr lang="en-US" i="1" dirty="0">
                <a:solidFill>
                  <a:srgbClr val="7030A0"/>
                </a:solidFill>
              </a:rPr>
              <a:t>&gt;FREE secure anonymous E-mail to a friend, client or colleague: </a:t>
            </a:r>
            <a:r>
              <a:rPr lang="en-US" i="1" dirty="0" err="1">
                <a:solidFill>
                  <a:srgbClr val="7030A0"/>
                </a:solidFill>
              </a:rPr>
              <a:t>WillSelfDestruct</a:t>
            </a:r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/title</a:t>
            </a:r>
            <a:r>
              <a:rPr lang="en-US" i="1" dirty="0">
                <a:solidFill>
                  <a:srgbClr val="7030A0"/>
                </a:solidFill>
              </a:rPr>
              <a:t>&gt;</a:t>
            </a:r>
          </a:p>
          <a:p>
            <a:r>
              <a:rPr lang="en-US" dirty="0"/>
              <a:t>We can search keywords in the title</a:t>
            </a:r>
          </a:p>
          <a:p>
            <a:pPr lvl="1"/>
            <a:r>
              <a:rPr lang="en-US" dirty="0"/>
              <a:t>How?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7030A0"/>
                </a:solidFill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1123" y="843240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7145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title keywords in the .html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4307" y="19380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title</a:t>
            </a:r>
            <a:r>
              <a:rPr lang="en-US" i="1" dirty="0">
                <a:solidFill>
                  <a:srgbClr val="7030A0"/>
                </a:solidFill>
              </a:rPr>
              <a:t>&gt;FREE </a:t>
            </a:r>
            <a:r>
              <a:rPr lang="en-US" b="1" i="1" dirty="0">
                <a:solidFill>
                  <a:schemeClr val="accent5"/>
                </a:solidFill>
              </a:rPr>
              <a:t>secure anonymous E-mail </a:t>
            </a:r>
            <a:r>
              <a:rPr lang="en-US" i="1" dirty="0">
                <a:solidFill>
                  <a:srgbClr val="7030A0"/>
                </a:solidFill>
              </a:rPr>
              <a:t>to a friend, client or colleague: </a:t>
            </a:r>
            <a:r>
              <a:rPr lang="en-US" i="1" dirty="0" err="1">
                <a:solidFill>
                  <a:srgbClr val="7030A0"/>
                </a:solidFill>
              </a:rPr>
              <a:t>WillSelfDestruct</a:t>
            </a:r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/title</a:t>
            </a:r>
            <a:r>
              <a:rPr lang="en-US" i="1" dirty="0">
                <a:solidFill>
                  <a:srgbClr val="7030A0"/>
                </a:solidFill>
              </a:rPr>
              <a:t>&gt;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H="1" flipV="1">
            <a:off x="4172307" y="2584341"/>
            <a:ext cx="1749099" cy="120642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615" y="1398047"/>
            <a:ext cx="3618385" cy="425198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6096000" y="2831665"/>
            <a:ext cx="3591464" cy="95909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40877"/>
            <a:ext cx="9161755" cy="11924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52842" y="5083425"/>
            <a:ext cx="35650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2&gt;/dev/null </a:t>
            </a:r>
            <a:r>
              <a:rPr lang="en-US" dirty="0"/>
              <a:t>: redirect error message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842" y="5436869"/>
            <a:ext cx="816846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Make conclusion: 69.25.94.22 is the web’s IP and 192.168.15.4 is the suspect’s ID</a:t>
            </a:r>
          </a:p>
        </p:txBody>
      </p:sp>
    </p:spTree>
    <p:extLst>
      <p:ext uri="{BB962C8B-B14F-4D97-AF65-F5344CB8AC3E}">
        <p14:creationId xmlns:p14="http://schemas.microsoft.com/office/powerpoint/2010/main" val="309197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IP post harassing </a:t>
            </a:r>
            <a:br>
              <a:rPr lang="en-US" dirty="0"/>
            </a:br>
            <a:r>
              <a:rPr lang="en-US" dirty="0"/>
              <a:t>comments to the website?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620" y="0"/>
            <a:ext cx="3663293" cy="43047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8541" y="4014472"/>
            <a:ext cx="27756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HTTP POST request.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65559" y="3927322"/>
            <a:ext cx="378340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Note</a:t>
            </a:r>
            <a:r>
              <a:rPr lang="en-US" sz="1200" dirty="0"/>
              <a:t>: We are only interested in the traffic between  69.25.94.22 (suspect’s IP) and 192.168.15.4 (the web’s IP)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41" y="4388987"/>
            <a:ext cx="11453350" cy="19885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6609" y="5873794"/>
            <a:ext cx="204472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Harassing email founded!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197266" y="4199138"/>
            <a:ext cx="213064" cy="118411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56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96" y="1986494"/>
            <a:ext cx="10680376" cy="2922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4096" y="1617162"/>
            <a:ext cx="54696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Grep form filled by suspects using key words “form item”</a:t>
            </a:r>
          </a:p>
        </p:txBody>
      </p:sp>
    </p:spTree>
    <p:extLst>
      <p:ext uri="{BB962C8B-B14F-4D97-AF65-F5344CB8AC3E}">
        <p14:creationId xmlns:p14="http://schemas.microsoft.com/office/powerpoint/2010/main" val="952650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64" y="2013128"/>
            <a:ext cx="10423941" cy="28163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64" y="1643796"/>
            <a:ext cx="44925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Grep form filled by suspects using field names</a:t>
            </a:r>
          </a:p>
        </p:txBody>
      </p:sp>
    </p:spTree>
    <p:extLst>
      <p:ext uri="{BB962C8B-B14F-4D97-AF65-F5344CB8AC3E}">
        <p14:creationId xmlns:p14="http://schemas.microsoft.com/office/powerpoint/2010/main" val="192826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9" name="Picture 5">
            <a:extLst>
              <a:ext uri="{FF2B5EF4-FFF2-40B4-BE49-F238E27FC236}">
                <a16:creationId xmlns:a16="http://schemas.microsoft.com/office/drawing/2014/main" id="{FE76A7DB-36AA-AF6E-EC1A-3B172FD61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3186" b="1933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167F201-EA3A-41F3-8305-5985A44A9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FFD44D11-B1C5-420A-9591-370DC8BAA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F46BC6-C78D-47E7-87CF-A1DD38B0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3C958F-F320-49F4-9AB7-FD2F51A7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23">
            <a:extLst>
              <a:ext uri="{FF2B5EF4-FFF2-40B4-BE49-F238E27FC236}">
                <a16:creationId xmlns:a16="http://schemas.microsoft.com/office/drawing/2014/main" id="{1C4DC544-6AEA-484E-A978-32384E2F9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A1F1470C-B594-449D-A8CD-EB7BC15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809F8B1-FE88-427F-98C6-1B8CFED8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Background</a:t>
            </a:r>
          </a:p>
        </p:txBody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2050D290-680D-48D7-9488-498F59E54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28">
            <a:extLst>
              <a:ext uri="{FF2B5EF4-FFF2-40B4-BE49-F238E27FC236}">
                <a16:creationId xmlns:a16="http://schemas.microsoft.com/office/drawing/2014/main" id="{E8C81616-E276-41D8-92C5-1C891FE9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9">
            <a:extLst>
              <a:ext uri="{FF2B5EF4-FFF2-40B4-BE49-F238E27FC236}">
                <a16:creationId xmlns:a16="http://schemas.microsoft.com/office/drawing/2014/main" id="{86BBDB21-2BF1-4C2F-A790-19FBC789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78FF87C-9F4A-4F75-998D-3ECB6543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8764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 IP associated with any suspects?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9894903" cy="1216833"/>
          </a:xfrm>
        </p:spPr>
        <p:txBody>
          <a:bodyPr/>
          <a:lstStyle/>
          <a:p>
            <a:r>
              <a:rPr lang="en-US" dirty="0"/>
              <a:t>No: A few students may use the same IP </a:t>
            </a:r>
          </a:p>
          <a:p>
            <a:r>
              <a:rPr lang="en-US" dirty="0"/>
              <a:t>Need to find the unique </a:t>
            </a:r>
            <a:r>
              <a:rPr lang="en-US" dirty="0">
                <a:solidFill>
                  <a:srgbClr val="FF0000"/>
                </a:solidFill>
              </a:rPr>
              <a:t>MAC address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63734"/>
            <a:ext cx="10675134" cy="15624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9" y="3294402"/>
            <a:ext cx="34774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mac address of packet 83601</a:t>
            </a:r>
          </a:p>
        </p:txBody>
      </p:sp>
    </p:spTree>
    <p:extLst>
      <p:ext uri="{BB962C8B-B14F-4D97-AF65-F5344CB8AC3E}">
        <p14:creationId xmlns:p14="http://schemas.microsoft.com/office/powerpoint/2010/main" val="1626080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7458" y="431477"/>
            <a:ext cx="77918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all packets sending and receiving by the suspect’s Apple device (Method 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58" y="800808"/>
            <a:ext cx="8483434" cy="14436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7724" y="1690438"/>
            <a:ext cx="321722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Too many packets, need refine the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458" y="2736459"/>
            <a:ext cx="9800169" cy="36960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7458" y="2367127"/>
            <a:ext cx="124944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(Method 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5905" y="4048298"/>
            <a:ext cx="441197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 Ethernet frame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Ethernet with mac address “00:17:f2:e2:c0:ce”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No space </a:t>
            </a:r>
            <a:r>
              <a:rPr lang="en-US" sz="1600" dirty="0"/>
              <a:t>between two filters</a:t>
            </a:r>
          </a:p>
        </p:txBody>
      </p:sp>
    </p:spTree>
    <p:extLst>
      <p:ext uri="{BB962C8B-B14F-4D97-AF65-F5344CB8AC3E}">
        <p14:creationId xmlns:p14="http://schemas.microsoft.com/office/powerpoint/2010/main" val="3632790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MAC address with suspect’s ID?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727166" cy="4351338"/>
          </a:xfrm>
        </p:spPr>
        <p:txBody>
          <a:bodyPr>
            <a:normAutofit/>
          </a:bodyPr>
          <a:lstStyle/>
          <a:p>
            <a:r>
              <a:rPr lang="en-US" dirty="0"/>
              <a:t>HTTP is a stateless protocol </a:t>
            </a:r>
          </a:p>
          <a:p>
            <a:pPr lvl="1"/>
            <a:r>
              <a:rPr lang="en-US" dirty="0"/>
              <a:t>each request is executed by server independently, without any knowledge of the requests that were executed before it</a:t>
            </a:r>
          </a:p>
          <a:p>
            <a:r>
              <a:rPr lang="en-US" dirty="0"/>
              <a:t>How to let server remember you?</a:t>
            </a:r>
          </a:p>
          <a:p>
            <a:pPr lvl="1"/>
            <a:r>
              <a:rPr lang="en-US" dirty="0"/>
              <a:t>HTTP cookie (web cookie, browser cookie) </a:t>
            </a:r>
          </a:p>
          <a:p>
            <a:r>
              <a:rPr lang="en-US" dirty="0"/>
              <a:t>A cookie </a:t>
            </a:r>
          </a:p>
          <a:p>
            <a:pPr lvl="1"/>
            <a:r>
              <a:rPr lang="en-US" dirty="0"/>
              <a:t>Is a small piece of data that a server sends to the user's web browser. </a:t>
            </a:r>
          </a:p>
          <a:p>
            <a:pPr lvl="1"/>
            <a:r>
              <a:rPr lang="en-US" dirty="0"/>
              <a:t>The client browser may store it and send it back with later requests to the same server. </a:t>
            </a:r>
          </a:p>
        </p:txBody>
      </p:sp>
      <p:pic>
        <p:nvPicPr>
          <p:cNvPr id="1026" name="Picture 2" descr="Why is Cookies Size Important? - GeoR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73" y="1911889"/>
            <a:ext cx="38481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052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Cookies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9841302" cy="3031047"/>
          </a:xfrm>
        </p:spPr>
        <p:txBody>
          <a:bodyPr>
            <a:normAutofit/>
          </a:bodyPr>
          <a:lstStyle/>
          <a:p>
            <a:r>
              <a:rPr lang="en-US" dirty="0"/>
              <a:t>Session management</a:t>
            </a:r>
          </a:p>
          <a:p>
            <a:pPr lvl="1"/>
            <a:r>
              <a:rPr lang="en-US" dirty="0"/>
              <a:t>Logins, shopping carts, game scores, or anything else the server should remember</a:t>
            </a:r>
          </a:p>
          <a:p>
            <a:r>
              <a:rPr lang="en-US" dirty="0"/>
              <a:t>Personalization</a:t>
            </a:r>
          </a:p>
          <a:p>
            <a:pPr lvl="1"/>
            <a:r>
              <a:rPr lang="en-US" dirty="0"/>
              <a:t>User preferences, themes, and other settings</a:t>
            </a:r>
          </a:p>
          <a:p>
            <a:r>
              <a:rPr lang="en-US" dirty="0"/>
              <a:t>Tracking</a:t>
            </a:r>
          </a:p>
          <a:p>
            <a:pPr lvl="1"/>
            <a:r>
              <a:rPr lang="en-US" dirty="0"/>
              <a:t>Recording and analyzing user behavior</a:t>
            </a:r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4991609"/>
            <a:ext cx="9427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We may be able to find suspects’ profiles from Cookies!</a:t>
            </a:r>
          </a:p>
        </p:txBody>
      </p:sp>
    </p:spTree>
    <p:extLst>
      <p:ext uri="{BB962C8B-B14F-4D97-AF65-F5344CB8AC3E}">
        <p14:creationId xmlns:p14="http://schemas.microsoft.com/office/powerpoint/2010/main" val="1365671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06" y="1808660"/>
            <a:ext cx="8624307" cy="16660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1706" y="1439329"/>
            <a:ext cx="430175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Narrow down the search result using cookie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70765" y="2641689"/>
            <a:ext cx="343574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@ hopefully cookies have email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318095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947" y="1891749"/>
            <a:ext cx="8208445" cy="33139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3947" y="1522417"/>
            <a:ext cx="47486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all email associated with the mac address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3947" y="5205718"/>
            <a:ext cx="32869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[\w-] is the same as [A-Za-z0-9_-]</a:t>
            </a:r>
          </a:p>
        </p:txBody>
      </p:sp>
    </p:spTree>
    <p:extLst>
      <p:ext uri="{BB962C8B-B14F-4D97-AF65-F5344CB8AC3E}">
        <p14:creationId xmlns:p14="http://schemas.microsoft.com/office/powerpoint/2010/main" val="2793172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65" y="1279974"/>
            <a:ext cx="10501270" cy="42980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2752" y="3429000"/>
            <a:ext cx="23190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https://regex101.com/</a:t>
            </a:r>
          </a:p>
        </p:txBody>
      </p:sp>
    </p:spTree>
    <p:extLst>
      <p:ext uri="{BB962C8B-B14F-4D97-AF65-F5344CB8AC3E}">
        <p14:creationId xmlns:p14="http://schemas.microsoft.com/office/powerpoint/2010/main" val="3085657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suspect in faculty’s class?</a:t>
            </a:r>
          </a:p>
        </p:txBody>
      </p:sp>
      <p:sp>
        <p:nvSpPr>
          <p:cNvPr id="5" name="Rectangle 4"/>
          <p:cNvSpPr/>
          <p:nvPr/>
        </p:nvSpPr>
        <p:spPr>
          <a:xfrm>
            <a:off x="934528" y="175439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Teacher: Lily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Tuckrige</a:t>
            </a:r>
            <a:endParaRPr lang="en-US" altLang="en-US" dirty="0">
              <a:latin typeface="Courier" charset="0"/>
              <a:sym typeface="Courier" charset="0"/>
            </a:endParaRPr>
          </a:p>
          <a:p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Students: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Amy Smith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Burt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Greedom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Tuck Gorge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Ava Book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Johnny Coach</a:t>
            </a:r>
            <a:endParaRPr lang="en-US" altLang="en-US" b="1" dirty="0">
              <a:solidFill>
                <a:srgbClr val="FF0000"/>
              </a:solidFill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Jeremy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Ledvkin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Nancy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Colburne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Tamara Perkins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Esther Pringle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Asar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Misrad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Jenny Kant</a:t>
            </a:r>
            <a:endParaRPr lang="en-US" altLang="en-US" dirty="0">
              <a:latin typeface="Courier" charset="0"/>
              <a:sym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38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did the suspect use </a:t>
            </a:r>
            <a:r>
              <a:rPr lang="en-US" sz="2800" dirty="0"/>
              <a:t>www.willselfdestruct.com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087913"/>
            <a:ext cx="37067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form submitted time in EDT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57245"/>
            <a:ext cx="10487707" cy="150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88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helpful filters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http.set_cookie</a:t>
            </a:r>
            <a:r>
              <a:rPr lang="en-US" dirty="0"/>
              <a:t> </a:t>
            </a:r>
          </a:p>
          <a:p>
            <a:r>
              <a:rPr lang="en-US" dirty="0" err="1"/>
              <a:t>ip.dst</a:t>
            </a:r>
            <a:r>
              <a:rPr lang="en-US" dirty="0"/>
              <a:t> == 192.168.15.4 </a:t>
            </a:r>
          </a:p>
          <a:p>
            <a:r>
              <a:rPr lang="en-US" dirty="0" err="1"/>
              <a:t>http.user_agent</a:t>
            </a:r>
            <a:r>
              <a:rPr lang="en-US" dirty="0"/>
              <a:t> == "Mozilla/4.0 (compatible; MSIE 6.0; Windows NT 5.1; SV1)“</a:t>
            </a:r>
          </a:p>
          <a:p>
            <a:r>
              <a:rPr lang="en-US" dirty="0" err="1"/>
              <a:t>http.request.uri</a:t>
            </a:r>
            <a:r>
              <a:rPr lang="en-US" dirty="0"/>
              <a:t> contains "?"  </a:t>
            </a:r>
          </a:p>
          <a:p>
            <a:r>
              <a:rPr lang="en-US" dirty="0" err="1"/>
              <a:t>http.request.method</a:t>
            </a:r>
            <a:r>
              <a:rPr lang="en-US" dirty="0"/>
              <a:t>=="POST"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0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Harassment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5930"/>
          </a:xfrm>
        </p:spPr>
        <p:txBody>
          <a:bodyPr/>
          <a:lstStyle/>
          <a:p>
            <a:r>
              <a:rPr lang="en-US" dirty="0"/>
              <a:t>Created by Dr. Simson </a:t>
            </a:r>
            <a:r>
              <a:rPr lang="en-US" dirty="0" err="1"/>
              <a:t>Garfinkel</a:t>
            </a:r>
            <a:r>
              <a:rPr lang="en-US" dirty="0"/>
              <a:t> at Naval Postgraduate School</a:t>
            </a:r>
          </a:p>
          <a:p>
            <a:r>
              <a:rPr lang="en-US" dirty="0"/>
              <a:t>Mimics an University </a:t>
            </a:r>
            <a:r>
              <a:rPr lang="en-US"/>
              <a:t>Harassment case</a:t>
            </a:r>
            <a:endParaRPr lang="en-US" dirty="0"/>
          </a:p>
          <a:p>
            <a:pPr lvl="1"/>
            <a:r>
              <a:rPr lang="en-US" dirty="0"/>
              <a:t>named "</a:t>
            </a:r>
            <a:r>
              <a:rPr lang="en-US" dirty="0" err="1"/>
              <a:t>Nitroba</a:t>
            </a:r>
            <a:r>
              <a:rPr lang="en-US" dirty="0"/>
              <a:t> University Harassment Scenario”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951781" y="3770070"/>
            <a:ext cx="89685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Scenario, network traffic, and slides can be accessed here: </a:t>
            </a:r>
            <a:r>
              <a:rPr lang="en-US" sz="2000" dirty="0">
                <a:solidFill>
                  <a:srgbClr val="FF0000"/>
                </a:solidFill>
              </a:rPr>
              <a:t>https://digitalcorpora.org/corpora/scenarios/nitroba-university-harassment-scenario</a:t>
            </a:r>
          </a:p>
        </p:txBody>
      </p:sp>
    </p:spTree>
    <p:extLst>
      <p:ext uri="{BB962C8B-B14F-4D97-AF65-F5344CB8AC3E}">
        <p14:creationId xmlns:p14="http://schemas.microsoft.com/office/powerpoint/2010/main" val="421141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065" y="1813186"/>
            <a:ext cx="8868232" cy="34710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5992" y="2268745"/>
            <a:ext cx="165407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a working folder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991" y="4439726"/>
            <a:ext cx="165407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hash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990" y="3130148"/>
            <a:ext cx="165407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Download traffic log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traffic log</a:t>
            </a:r>
          </a:p>
        </p:txBody>
      </p:sp>
    </p:spTree>
    <p:extLst>
      <p:ext uri="{BB962C8B-B14F-4D97-AF65-F5344CB8AC3E}">
        <p14:creationId xmlns:p14="http://schemas.microsoft.com/office/powerpoint/2010/main" val="1514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data review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6500"/>
            <a:ext cx="9053945" cy="279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4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302" y="1663439"/>
            <a:ext cx="7961799" cy="40178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69202" y="2803645"/>
            <a:ext cx="4178965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-q</a:t>
            </a:r>
            <a:r>
              <a:rPr lang="en-US" sz="1600" dirty="0"/>
              <a:t>: quit (don’t show packets)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-z</a:t>
            </a:r>
            <a:r>
              <a:rPr lang="en-US" sz="1600" dirty="0"/>
              <a:t>: statistics, </a:t>
            </a:r>
            <a:r>
              <a:rPr lang="en-US" sz="1600" dirty="0" err="1">
                <a:solidFill>
                  <a:srgbClr val="FF0000"/>
                </a:solidFill>
              </a:rPr>
              <a:t>io,stat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is one of stats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r>
              <a:rPr lang="en-US" sz="1600" dirty="0"/>
              <a:t>: over all packets, otherwise is interval seconds</a:t>
            </a:r>
          </a:p>
          <a:p>
            <a:r>
              <a:rPr lang="en-US" sz="1600" dirty="0"/>
              <a:t> [</a:t>
            </a:r>
            <a:r>
              <a:rPr lang="en-US" sz="1600" dirty="0">
                <a:solidFill>
                  <a:srgbClr val="FF0000"/>
                </a:solidFill>
              </a:rPr>
              <a:t>COUNT</a:t>
            </a:r>
            <a:r>
              <a:rPr lang="en-US" sz="1600" dirty="0"/>
              <a:t>|SUM|MIN|MAX|AVG](&lt;field&gt;)&lt;filter&gt;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8302" y="1294107"/>
            <a:ext cx="30003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the number of packets</a:t>
            </a:r>
          </a:p>
        </p:txBody>
      </p:sp>
    </p:spTree>
    <p:extLst>
      <p:ext uri="{BB962C8B-B14F-4D97-AF65-F5344CB8AC3E}">
        <p14:creationId xmlns:p14="http://schemas.microsoft.com/office/powerpoint/2010/main" val="6786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56" y="2161592"/>
            <a:ext cx="9612025" cy="18700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4057" y="1792260"/>
            <a:ext cx="30003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the first three packets</a:t>
            </a:r>
          </a:p>
        </p:txBody>
      </p:sp>
    </p:spTree>
    <p:extLst>
      <p:ext uri="{BB962C8B-B14F-4D97-AF65-F5344CB8AC3E}">
        <p14:creationId xmlns:p14="http://schemas.microsoft.com/office/powerpoint/2010/main" val="94551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 descr="Droplet of water">
            <a:extLst>
              <a:ext uri="{FF2B5EF4-FFF2-40B4-BE49-F238E27FC236}">
                <a16:creationId xmlns:a16="http://schemas.microsoft.com/office/drawing/2014/main" id="{4F3B9A1F-4F48-4CC7-637D-B7A9322DD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27" r="2267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92087" y="2737444"/>
            <a:ext cx="4763558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Scenario Analysis</a:t>
            </a:r>
          </a:p>
        </p:txBody>
      </p:sp>
    </p:spTree>
    <p:extLst>
      <p:ext uri="{BB962C8B-B14F-4D97-AF65-F5344CB8AC3E}">
        <p14:creationId xmlns:p14="http://schemas.microsoft.com/office/powerpoint/2010/main" val="113964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25838" cy="1325563"/>
          </a:xfrm>
        </p:spPr>
        <p:txBody>
          <a:bodyPr/>
          <a:lstStyle/>
          <a:p>
            <a:r>
              <a:rPr lang="en-US" dirty="0"/>
              <a:t>Scenario Analysis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2846717"/>
            <a:ext cx="10194984" cy="3330246"/>
          </a:xfrm>
        </p:spPr>
        <p:txBody>
          <a:bodyPr/>
          <a:lstStyle/>
          <a:p>
            <a:r>
              <a:rPr lang="en-US" dirty="0"/>
              <a:t>The first email was sent from university dorm ( Email header IP address)</a:t>
            </a:r>
          </a:p>
          <a:p>
            <a:r>
              <a:rPr lang="en-US" dirty="0"/>
              <a:t>Evidence collection</a:t>
            </a:r>
          </a:p>
          <a:p>
            <a:pPr lvl="1"/>
            <a:r>
              <a:rPr lang="en-US" dirty="0"/>
              <a:t>If we capture all traffic between the dorm and outside, we can extract useful information from traffic logs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124" y="258793"/>
            <a:ext cx="5393216" cy="211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6"/>
          <p:cNvSpPr>
            <a:spLocks/>
          </p:cNvSpPr>
          <p:nvPr/>
        </p:nvSpPr>
        <p:spPr bwMode="auto">
          <a:xfrm>
            <a:off x="8210550" y="1690688"/>
            <a:ext cx="1143000" cy="138112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32230</TotalTime>
  <Words>1298</Words>
  <Application>Microsoft Office PowerPoint</Application>
  <PresentationFormat>Widescreen</PresentationFormat>
  <Paragraphs>176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</vt:lpstr>
      <vt:lpstr>Trebuchet MS</vt:lpstr>
      <vt:lpstr>Wingdings 3</vt:lpstr>
      <vt:lpstr>Facet</vt:lpstr>
      <vt:lpstr>Investigating Harassment Emails</vt:lpstr>
      <vt:lpstr>Background</vt:lpstr>
      <vt:lpstr>Harassment Scenario</vt:lpstr>
      <vt:lpstr>Prepared traffic log</vt:lpstr>
      <vt:lpstr>Traffic data review</vt:lpstr>
      <vt:lpstr>PowerPoint Presentation</vt:lpstr>
      <vt:lpstr>PowerPoint Presentation</vt:lpstr>
      <vt:lpstr>Scenario Analysis</vt:lpstr>
      <vt:lpstr>Scenario Analysis</vt:lpstr>
      <vt:lpstr>Scenario Analysis</vt:lpstr>
      <vt:lpstr>Scenario Traffic Analysis</vt:lpstr>
      <vt:lpstr>Approach to find the suspect</vt:lpstr>
      <vt:lpstr>List of questions</vt:lpstr>
      <vt:lpstr>Which IP accessed www.willselfdestruct.com?</vt:lpstr>
      <vt:lpstr>Is it feasible to find HTTP response    ?</vt:lpstr>
      <vt:lpstr>Search title keywords in the .html page</vt:lpstr>
      <vt:lpstr>Does the IP post harassing  comments to the website? </vt:lpstr>
      <vt:lpstr> </vt:lpstr>
      <vt:lpstr>PowerPoint Presentation</vt:lpstr>
      <vt:lpstr>Is the IP associated with any suspects?</vt:lpstr>
      <vt:lpstr>PowerPoint Presentation</vt:lpstr>
      <vt:lpstr>How to connect MAC address with suspect’s ID?</vt:lpstr>
      <vt:lpstr>Purpose of Cookies</vt:lpstr>
      <vt:lpstr>PowerPoint Presentation</vt:lpstr>
      <vt:lpstr>PowerPoint Presentation</vt:lpstr>
      <vt:lpstr>PowerPoint Presentation</vt:lpstr>
      <vt:lpstr>Is the suspect in faculty’s class?</vt:lpstr>
      <vt:lpstr>When did the suspect use www.willselfdestruct.com?</vt:lpstr>
      <vt:lpstr>Other helpful filters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Sajin.Shivdas@fdf.gov.ae</dc:creator>
  <cp:lastModifiedBy>Sajin Shivdas Sivadasan Shridharan</cp:lastModifiedBy>
  <cp:revision>2775</cp:revision>
  <dcterms:created xsi:type="dcterms:W3CDTF">2020-09-14T14:43:27Z</dcterms:created>
  <dcterms:modified xsi:type="dcterms:W3CDTF">2022-11-04T21:48:15Z</dcterms:modified>
</cp:coreProperties>
</file>