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8" r:id="rId2"/>
    <p:sldId id="306" r:id="rId3"/>
    <p:sldId id="282" r:id="rId4"/>
    <p:sldId id="274" r:id="rId5"/>
    <p:sldId id="259" r:id="rId6"/>
    <p:sldId id="264" r:id="rId7"/>
    <p:sldId id="260" r:id="rId8"/>
    <p:sldId id="281" r:id="rId9"/>
    <p:sldId id="285" r:id="rId10"/>
    <p:sldId id="287" r:id="rId11"/>
    <p:sldId id="288" r:id="rId12"/>
    <p:sldId id="289" r:id="rId13"/>
    <p:sldId id="290" r:id="rId14"/>
    <p:sldId id="261" r:id="rId15"/>
    <p:sldId id="270" r:id="rId16"/>
    <p:sldId id="262" r:id="rId17"/>
    <p:sldId id="275" r:id="rId18"/>
    <p:sldId id="268" r:id="rId19"/>
    <p:sldId id="267" r:id="rId20"/>
    <p:sldId id="277" r:id="rId21"/>
    <p:sldId id="283" r:id="rId22"/>
    <p:sldId id="284" r:id="rId23"/>
    <p:sldId id="296" r:id="rId24"/>
    <p:sldId id="293" r:id="rId25"/>
    <p:sldId id="294" r:id="rId26"/>
    <p:sldId id="298" r:id="rId27"/>
    <p:sldId id="300" r:id="rId28"/>
    <p:sldId id="301" r:id="rId29"/>
    <p:sldId id="304" r:id="rId30"/>
    <p:sldId id="305" r:id="rId31"/>
    <p:sldId id="299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9" autoAdjust="0"/>
    <p:restoredTop sz="83304" autoAdjust="0"/>
  </p:normalViewPr>
  <p:slideViewPr>
    <p:cSldViewPr snapToGrid="0">
      <p:cViewPr varScale="1">
        <p:scale>
          <a:sx n="53" d="100"/>
          <a:sy n="53" d="100"/>
        </p:scale>
        <p:origin x="3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freds.nist.gov/data_leakage_case/data-leakage-case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freds.nist.gov/data_leakage_case/data-leakage-case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91238-C34D-4E7F-A1E3-B5F226FD7A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9BD67A-94FD-446A-A3CB-BA3AF2BE0953}">
      <dgm:prSet/>
      <dgm:spPr/>
      <dgm:t>
        <a:bodyPr/>
        <a:lstStyle/>
        <a:p>
          <a:r>
            <a:rPr lang="en-US"/>
            <a:t>We assume that you have successfully dumped Windows password NTLM hashes from the DD image from </a:t>
          </a:r>
          <a:r>
            <a:rPr lang="en-US">
              <a:hlinkClick xmlns:r="http://schemas.openxmlformats.org/officeDocument/2006/relationships" r:id="rId1"/>
            </a:rPr>
            <a:t>https://www.cfreds.nist.gov/data_leakage_case/data-leakage-case.html</a:t>
          </a:r>
          <a:endParaRPr lang="en-US"/>
        </a:p>
      </dgm:t>
    </dgm:pt>
    <dgm:pt modelId="{25634EB5-C5BB-4355-90C4-C692FBCA1993}" type="parTrans" cxnId="{8A34A01C-A57C-419E-A5EB-0C5E6DD52E95}">
      <dgm:prSet/>
      <dgm:spPr/>
      <dgm:t>
        <a:bodyPr/>
        <a:lstStyle/>
        <a:p>
          <a:endParaRPr lang="en-US"/>
        </a:p>
      </dgm:t>
    </dgm:pt>
    <dgm:pt modelId="{B9293C09-5B24-4AF2-8DEB-F57BF83D6925}" type="sibTrans" cxnId="{8A34A01C-A57C-419E-A5EB-0C5E6DD52E95}">
      <dgm:prSet/>
      <dgm:spPr/>
      <dgm:t>
        <a:bodyPr/>
        <a:lstStyle/>
        <a:p>
          <a:endParaRPr lang="en-US"/>
        </a:p>
      </dgm:t>
    </dgm:pt>
    <dgm:pt modelId="{8B2B54B7-F171-44E2-B7F3-85DA9A0D9B71}">
      <dgm:prSet/>
      <dgm:spPr/>
      <dgm:t>
        <a:bodyPr/>
        <a:lstStyle/>
        <a:p>
          <a:r>
            <a:rPr lang="en-US"/>
            <a:t>For the purpose of the practice, we have provided the dumped password hashes (next slide)</a:t>
          </a:r>
        </a:p>
      </dgm:t>
    </dgm:pt>
    <dgm:pt modelId="{D85943C8-B5EE-4E78-B944-0EC90B858CFA}" type="parTrans" cxnId="{6622A136-BB5A-4DB2-98D7-A2C67202269D}">
      <dgm:prSet/>
      <dgm:spPr/>
      <dgm:t>
        <a:bodyPr/>
        <a:lstStyle/>
        <a:p>
          <a:endParaRPr lang="en-US"/>
        </a:p>
      </dgm:t>
    </dgm:pt>
    <dgm:pt modelId="{EB536729-B022-4C14-A3FB-7376E50C7429}" type="sibTrans" cxnId="{6622A136-BB5A-4DB2-98D7-A2C67202269D}">
      <dgm:prSet/>
      <dgm:spPr/>
      <dgm:t>
        <a:bodyPr/>
        <a:lstStyle/>
        <a:p>
          <a:endParaRPr lang="en-US"/>
        </a:p>
      </dgm:t>
    </dgm:pt>
    <dgm:pt modelId="{8D83F444-F53E-4FF3-B5FC-D7ED8FF4B26D}" type="pres">
      <dgm:prSet presAssocID="{68191238-C34D-4E7F-A1E3-B5F226FD7A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8CA82A-C3BE-4276-9C97-05C73D76A39B}" type="pres">
      <dgm:prSet presAssocID="{A79BD67A-94FD-446A-A3CB-BA3AF2BE0953}" presName="hierRoot1" presStyleCnt="0"/>
      <dgm:spPr/>
    </dgm:pt>
    <dgm:pt modelId="{6D3B9E09-FC57-431C-A18D-18789CB497C2}" type="pres">
      <dgm:prSet presAssocID="{A79BD67A-94FD-446A-A3CB-BA3AF2BE0953}" presName="composite" presStyleCnt="0"/>
      <dgm:spPr/>
    </dgm:pt>
    <dgm:pt modelId="{82BA7E8B-E88D-41C5-8EEE-C04E4B4A4ACE}" type="pres">
      <dgm:prSet presAssocID="{A79BD67A-94FD-446A-A3CB-BA3AF2BE0953}" presName="background" presStyleLbl="node0" presStyleIdx="0" presStyleCnt="2"/>
      <dgm:spPr/>
    </dgm:pt>
    <dgm:pt modelId="{F7013690-7216-48F9-AEED-F915CD30D9F8}" type="pres">
      <dgm:prSet presAssocID="{A79BD67A-94FD-446A-A3CB-BA3AF2BE0953}" presName="text" presStyleLbl="fgAcc0" presStyleIdx="0" presStyleCnt="2">
        <dgm:presLayoutVars>
          <dgm:chPref val="3"/>
        </dgm:presLayoutVars>
      </dgm:prSet>
      <dgm:spPr/>
    </dgm:pt>
    <dgm:pt modelId="{77871E97-A369-4D2C-BB2B-5D28726ADFFA}" type="pres">
      <dgm:prSet presAssocID="{A79BD67A-94FD-446A-A3CB-BA3AF2BE0953}" presName="hierChild2" presStyleCnt="0"/>
      <dgm:spPr/>
    </dgm:pt>
    <dgm:pt modelId="{93F526F4-6631-46A6-8D77-9BC388829589}" type="pres">
      <dgm:prSet presAssocID="{8B2B54B7-F171-44E2-B7F3-85DA9A0D9B71}" presName="hierRoot1" presStyleCnt="0"/>
      <dgm:spPr/>
    </dgm:pt>
    <dgm:pt modelId="{925E0854-2065-49F3-8FEE-EA4AE3E20632}" type="pres">
      <dgm:prSet presAssocID="{8B2B54B7-F171-44E2-B7F3-85DA9A0D9B71}" presName="composite" presStyleCnt="0"/>
      <dgm:spPr/>
    </dgm:pt>
    <dgm:pt modelId="{811AB95D-3C2E-4901-8B06-F4B44CF528F4}" type="pres">
      <dgm:prSet presAssocID="{8B2B54B7-F171-44E2-B7F3-85DA9A0D9B71}" presName="background" presStyleLbl="node0" presStyleIdx="1" presStyleCnt="2"/>
      <dgm:spPr/>
    </dgm:pt>
    <dgm:pt modelId="{97EBA717-76DA-4FA4-9083-5D1F5E6DB1F5}" type="pres">
      <dgm:prSet presAssocID="{8B2B54B7-F171-44E2-B7F3-85DA9A0D9B71}" presName="text" presStyleLbl="fgAcc0" presStyleIdx="1" presStyleCnt="2">
        <dgm:presLayoutVars>
          <dgm:chPref val="3"/>
        </dgm:presLayoutVars>
      </dgm:prSet>
      <dgm:spPr/>
    </dgm:pt>
    <dgm:pt modelId="{EA7AE0B7-9DC9-4F11-BDE3-309237CB8C6B}" type="pres">
      <dgm:prSet presAssocID="{8B2B54B7-F171-44E2-B7F3-85DA9A0D9B71}" presName="hierChild2" presStyleCnt="0"/>
      <dgm:spPr/>
    </dgm:pt>
  </dgm:ptLst>
  <dgm:cxnLst>
    <dgm:cxn modelId="{8A34A01C-A57C-419E-A5EB-0C5E6DD52E95}" srcId="{68191238-C34D-4E7F-A1E3-B5F226FD7A24}" destId="{A79BD67A-94FD-446A-A3CB-BA3AF2BE0953}" srcOrd="0" destOrd="0" parTransId="{25634EB5-C5BB-4355-90C4-C692FBCA1993}" sibTransId="{B9293C09-5B24-4AF2-8DEB-F57BF83D6925}"/>
    <dgm:cxn modelId="{6622A136-BB5A-4DB2-98D7-A2C67202269D}" srcId="{68191238-C34D-4E7F-A1E3-B5F226FD7A24}" destId="{8B2B54B7-F171-44E2-B7F3-85DA9A0D9B71}" srcOrd="1" destOrd="0" parTransId="{D85943C8-B5EE-4E78-B944-0EC90B858CFA}" sibTransId="{EB536729-B022-4C14-A3FB-7376E50C7429}"/>
    <dgm:cxn modelId="{6AB1194D-3CEE-49E8-B6F1-8E989A9AB19F}" type="presOf" srcId="{8B2B54B7-F171-44E2-B7F3-85DA9A0D9B71}" destId="{97EBA717-76DA-4FA4-9083-5D1F5E6DB1F5}" srcOrd="0" destOrd="0" presId="urn:microsoft.com/office/officeart/2005/8/layout/hierarchy1"/>
    <dgm:cxn modelId="{A974A671-7D93-411E-8F79-751FB88A3AFA}" type="presOf" srcId="{A79BD67A-94FD-446A-A3CB-BA3AF2BE0953}" destId="{F7013690-7216-48F9-AEED-F915CD30D9F8}" srcOrd="0" destOrd="0" presId="urn:microsoft.com/office/officeart/2005/8/layout/hierarchy1"/>
    <dgm:cxn modelId="{0EABEEE2-F8DE-48DF-A18B-D3DDDCCEF161}" type="presOf" srcId="{68191238-C34D-4E7F-A1E3-B5F226FD7A24}" destId="{8D83F444-F53E-4FF3-B5FC-D7ED8FF4B26D}" srcOrd="0" destOrd="0" presId="urn:microsoft.com/office/officeart/2005/8/layout/hierarchy1"/>
    <dgm:cxn modelId="{41547DAE-C84C-42AF-8DC1-F193AF68F3E8}" type="presParOf" srcId="{8D83F444-F53E-4FF3-B5FC-D7ED8FF4B26D}" destId="{608CA82A-C3BE-4276-9C97-05C73D76A39B}" srcOrd="0" destOrd="0" presId="urn:microsoft.com/office/officeart/2005/8/layout/hierarchy1"/>
    <dgm:cxn modelId="{05ED9066-010B-4064-8BFB-7749D986DEEB}" type="presParOf" srcId="{608CA82A-C3BE-4276-9C97-05C73D76A39B}" destId="{6D3B9E09-FC57-431C-A18D-18789CB497C2}" srcOrd="0" destOrd="0" presId="urn:microsoft.com/office/officeart/2005/8/layout/hierarchy1"/>
    <dgm:cxn modelId="{BA51C2F1-D3C3-42E0-946A-116C0A000A14}" type="presParOf" srcId="{6D3B9E09-FC57-431C-A18D-18789CB497C2}" destId="{82BA7E8B-E88D-41C5-8EEE-C04E4B4A4ACE}" srcOrd="0" destOrd="0" presId="urn:microsoft.com/office/officeart/2005/8/layout/hierarchy1"/>
    <dgm:cxn modelId="{3F0126AD-D963-454B-AF42-8A07168BDFC7}" type="presParOf" srcId="{6D3B9E09-FC57-431C-A18D-18789CB497C2}" destId="{F7013690-7216-48F9-AEED-F915CD30D9F8}" srcOrd="1" destOrd="0" presId="urn:microsoft.com/office/officeart/2005/8/layout/hierarchy1"/>
    <dgm:cxn modelId="{BF8468CC-196C-4A84-9F23-0DCF5623A1BB}" type="presParOf" srcId="{608CA82A-C3BE-4276-9C97-05C73D76A39B}" destId="{77871E97-A369-4D2C-BB2B-5D28726ADFFA}" srcOrd="1" destOrd="0" presId="urn:microsoft.com/office/officeart/2005/8/layout/hierarchy1"/>
    <dgm:cxn modelId="{5E02554E-DE09-49F9-98F1-05A612379EC5}" type="presParOf" srcId="{8D83F444-F53E-4FF3-B5FC-D7ED8FF4B26D}" destId="{93F526F4-6631-46A6-8D77-9BC388829589}" srcOrd="1" destOrd="0" presId="urn:microsoft.com/office/officeart/2005/8/layout/hierarchy1"/>
    <dgm:cxn modelId="{7A8C5DEB-D827-4174-AAED-D0B01331BA29}" type="presParOf" srcId="{93F526F4-6631-46A6-8D77-9BC388829589}" destId="{925E0854-2065-49F3-8FEE-EA4AE3E20632}" srcOrd="0" destOrd="0" presId="urn:microsoft.com/office/officeart/2005/8/layout/hierarchy1"/>
    <dgm:cxn modelId="{78211DF7-FC04-4193-964A-0A53C553B002}" type="presParOf" srcId="{925E0854-2065-49F3-8FEE-EA4AE3E20632}" destId="{811AB95D-3C2E-4901-8B06-F4B44CF528F4}" srcOrd="0" destOrd="0" presId="urn:microsoft.com/office/officeart/2005/8/layout/hierarchy1"/>
    <dgm:cxn modelId="{E6166194-FABF-4F5A-B3CC-06990D956A76}" type="presParOf" srcId="{925E0854-2065-49F3-8FEE-EA4AE3E20632}" destId="{97EBA717-76DA-4FA4-9083-5D1F5E6DB1F5}" srcOrd="1" destOrd="0" presId="urn:microsoft.com/office/officeart/2005/8/layout/hierarchy1"/>
    <dgm:cxn modelId="{A73ADAB0-DC9E-4398-9A62-EB01EDEAA18D}" type="presParOf" srcId="{93F526F4-6631-46A6-8D77-9BC388829589}" destId="{EA7AE0B7-9DC9-4F11-BDE3-309237CB8C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3FD64-58F4-47DD-8388-57C9D12814A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33DA17-01B0-4975-914D-9554958B66D1}">
      <dgm:prSet/>
      <dgm:spPr/>
      <dgm:t>
        <a:bodyPr/>
        <a:lstStyle/>
        <a:p>
          <a:r>
            <a:rPr lang="en-US"/>
            <a:t>Part 1: Practice crack passwords (up to 5 lower case alphabets, a-z) </a:t>
          </a:r>
        </a:p>
      </dgm:t>
    </dgm:pt>
    <dgm:pt modelId="{FA248149-2CF3-468E-B7C2-DF8EFFDA5FC4}" type="parTrans" cxnId="{2898731C-8AE8-45F7-B5AC-D5B010456EF3}">
      <dgm:prSet/>
      <dgm:spPr/>
      <dgm:t>
        <a:bodyPr/>
        <a:lstStyle/>
        <a:p>
          <a:endParaRPr lang="en-US"/>
        </a:p>
      </dgm:t>
    </dgm:pt>
    <dgm:pt modelId="{388F1738-0D50-4293-968B-66306F1B0EF3}" type="sibTrans" cxnId="{2898731C-8AE8-45F7-B5AC-D5B010456EF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47375BA-8EB6-4381-A5AA-EB0F85CBD525}">
      <dgm:prSet/>
      <dgm:spPr/>
      <dgm:t>
        <a:bodyPr/>
        <a:lstStyle/>
        <a:p>
          <a:r>
            <a:rPr lang="en-US"/>
            <a:t>Generate rainbow tables </a:t>
          </a:r>
        </a:p>
      </dgm:t>
    </dgm:pt>
    <dgm:pt modelId="{F0CBC5CB-9EA3-4728-999C-6A275A33C0C3}" type="parTrans" cxnId="{3AE67C2D-E584-47E6-8348-D6291814C25C}">
      <dgm:prSet/>
      <dgm:spPr/>
      <dgm:t>
        <a:bodyPr/>
        <a:lstStyle/>
        <a:p>
          <a:endParaRPr lang="en-US"/>
        </a:p>
      </dgm:t>
    </dgm:pt>
    <dgm:pt modelId="{D098A813-154B-45B5-B96E-6E67C6808645}" type="sibTrans" cxnId="{3AE67C2D-E584-47E6-8348-D6291814C25C}">
      <dgm:prSet/>
      <dgm:spPr/>
      <dgm:t>
        <a:bodyPr/>
        <a:lstStyle/>
        <a:p>
          <a:endParaRPr lang="en-US"/>
        </a:p>
      </dgm:t>
    </dgm:pt>
    <dgm:pt modelId="{3C904107-020C-4F8D-BB17-7479572C4910}">
      <dgm:prSet/>
      <dgm:spPr/>
      <dgm:t>
        <a:bodyPr/>
        <a:lstStyle/>
        <a:p>
          <a:r>
            <a:rPr lang="en-US"/>
            <a:t>Use generated rainbow table</a:t>
          </a:r>
        </a:p>
      </dgm:t>
    </dgm:pt>
    <dgm:pt modelId="{933DB9C4-27F5-4CE6-A450-00E11C0171FE}" type="parTrans" cxnId="{FEA56621-25DD-48BF-B234-EDF833945A37}">
      <dgm:prSet/>
      <dgm:spPr/>
      <dgm:t>
        <a:bodyPr/>
        <a:lstStyle/>
        <a:p>
          <a:endParaRPr lang="en-US"/>
        </a:p>
      </dgm:t>
    </dgm:pt>
    <dgm:pt modelId="{E66F94D6-7F18-49E2-9261-FE743DF20E0F}" type="sibTrans" cxnId="{FEA56621-25DD-48BF-B234-EDF833945A37}">
      <dgm:prSet/>
      <dgm:spPr/>
      <dgm:t>
        <a:bodyPr/>
        <a:lstStyle/>
        <a:p>
          <a:endParaRPr lang="en-US"/>
        </a:p>
      </dgm:t>
    </dgm:pt>
    <dgm:pt modelId="{88319329-4C92-4C9A-9E79-8A8A1D1E467D}">
      <dgm:prSet/>
      <dgm:spPr/>
      <dgm:t>
        <a:bodyPr/>
        <a:lstStyle/>
        <a:p>
          <a:r>
            <a:rPr lang="en-US"/>
            <a:t>e.g., admin=&gt;209C6174DA490CAEB422F3FA5A7AE634</a:t>
          </a:r>
        </a:p>
      </dgm:t>
    </dgm:pt>
    <dgm:pt modelId="{352D2296-9A4B-4A24-9513-DAD1C1AF110C}" type="parTrans" cxnId="{8D2DFD62-F097-4DB0-AE43-A443778AE695}">
      <dgm:prSet/>
      <dgm:spPr/>
      <dgm:t>
        <a:bodyPr/>
        <a:lstStyle/>
        <a:p>
          <a:endParaRPr lang="en-US"/>
        </a:p>
      </dgm:t>
    </dgm:pt>
    <dgm:pt modelId="{4B6617EB-4ECD-4605-A654-C815F1E6A6AD}" type="sibTrans" cxnId="{8D2DFD62-F097-4DB0-AE43-A443778AE695}">
      <dgm:prSet/>
      <dgm:spPr/>
      <dgm:t>
        <a:bodyPr/>
        <a:lstStyle/>
        <a:p>
          <a:endParaRPr lang="en-US"/>
        </a:p>
      </dgm:t>
    </dgm:pt>
    <dgm:pt modelId="{865B82B7-BC00-431D-B473-21FDC2600558}">
      <dgm:prSet/>
      <dgm:spPr/>
      <dgm:t>
        <a:bodyPr/>
        <a:lstStyle/>
        <a:p>
          <a:r>
            <a:rPr lang="en-US"/>
            <a:t>Part 2: Time Estimation</a:t>
          </a:r>
        </a:p>
      </dgm:t>
    </dgm:pt>
    <dgm:pt modelId="{F8A05DD0-9820-4B05-AC1D-A3B7C8DD4B59}" type="parTrans" cxnId="{73628181-CE6F-42AA-80DF-CA7FC6556E78}">
      <dgm:prSet/>
      <dgm:spPr/>
      <dgm:t>
        <a:bodyPr/>
        <a:lstStyle/>
        <a:p>
          <a:endParaRPr lang="en-US"/>
        </a:p>
      </dgm:t>
    </dgm:pt>
    <dgm:pt modelId="{4032DECD-E121-4460-B820-188C241873B4}" type="sibTrans" cxnId="{73628181-CE6F-42AA-80DF-CA7FC6556E7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07EE439-5899-45CC-9C04-45ACA68E0087}">
      <dgm:prSet/>
      <dgm:spPr/>
      <dgm:t>
        <a:bodyPr/>
        <a:lstStyle/>
        <a:p>
          <a:r>
            <a:rPr lang="en-US"/>
            <a:t>Part 3: Crack real-world passwords show in previous slide</a:t>
          </a:r>
        </a:p>
      </dgm:t>
    </dgm:pt>
    <dgm:pt modelId="{E1770CBE-BE84-4EE8-A028-FF3D8E88CD9D}" type="parTrans" cxnId="{FE2D1495-E671-4035-A2A8-FA0401B1911B}">
      <dgm:prSet/>
      <dgm:spPr/>
      <dgm:t>
        <a:bodyPr/>
        <a:lstStyle/>
        <a:p>
          <a:endParaRPr lang="en-US"/>
        </a:p>
      </dgm:t>
    </dgm:pt>
    <dgm:pt modelId="{C7A36293-221E-4B4B-BFE1-7BE055AC0FE6}" type="sibTrans" cxnId="{FE2D1495-E671-4035-A2A8-FA0401B1911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9DA1091-72F6-45AD-8C9F-AB7C2AFF6C44}">
      <dgm:prSet/>
      <dgm:spPr/>
      <dgm:t>
        <a:bodyPr/>
        <a:lstStyle/>
        <a:p>
          <a:r>
            <a:rPr lang="en-US"/>
            <a:t>Download pre-generated rainbow tables</a:t>
          </a:r>
        </a:p>
      </dgm:t>
    </dgm:pt>
    <dgm:pt modelId="{03FBDBF4-D211-47A3-B5F2-7AC70CD6FD4E}" type="parTrans" cxnId="{448CA31E-C341-4445-9BC6-DAD249B17952}">
      <dgm:prSet/>
      <dgm:spPr/>
      <dgm:t>
        <a:bodyPr/>
        <a:lstStyle/>
        <a:p>
          <a:endParaRPr lang="en-US"/>
        </a:p>
      </dgm:t>
    </dgm:pt>
    <dgm:pt modelId="{0D2BC111-70A4-44E2-AB6D-BC893D7BE7FA}" type="sibTrans" cxnId="{448CA31E-C341-4445-9BC6-DAD249B17952}">
      <dgm:prSet/>
      <dgm:spPr/>
      <dgm:t>
        <a:bodyPr/>
        <a:lstStyle/>
        <a:p>
          <a:endParaRPr lang="en-US"/>
        </a:p>
      </dgm:t>
    </dgm:pt>
    <dgm:pt modelId="{A71F3170-074B-4CD1-BCEE-29B406DA7C66}">
      <dgm:prSet/>
      <dgm:spPr/>
      <dgm:t>
        <a:bodyPr/>
        <a:lstStyle/>
        <a:p>
          <a:r>
            <a:rPr lang="en-US"/>
            <a:t>Use pre-generated rainbow table</a:t>
          </a:r>
        </a:p>
      </dgm:t>
    </dgm:pt>
    <dgm:pt modelId="{30A9A505-9512-4724-A59C-09360BDA4739}" type="parTrans" cxnId="{1FB21F62-9763-4A41-8B2E-868D4F5D0DCC}">
      <dgm:prSet/>
      <dgm:spPr/>
      <dgm:t>
        <a:bodyPr/>
        <a:lstStyle/>
        <a:p>
          <a:endParaRPr lang="en-US"/>
        </a:p>
      </dgm:t>
    </dgm:pt>
    <dgm:pt modelId="{FAE480AB-1B08-4BF2-99BD-5E98B29A13B8}" type="sibTrans" cxnId="{1FB21F62-9763-4A41-8B2E-868D4F5D0DCC}">
      <dgm:prSet/>
      <dgm:spPr/>
      <dgm:t>
        <a:bodyPr/>
        <a:lstStyle/>
        <a:p>
          <a:endParaRPr lang="en-US"/>
        </a:p>
      </dgm:t>
    </dgm:pt>
    <dgm:pt modelId="{7DEE21D6-A93D-4E2B-B0A2-D24D97CF1607}" type="pres">
      <dgm:prSet presAssocID="{E7C3FD64-58F4-47DD-8388-57C9D12814AF}" presName="Name0" presStyleCnt="0">
        <dgm:presLayoutVars>
          <dgm:animLvl val="lvl"/>
          <dgm:resizeHandles val="exact"/>
        </dgm:presLayoutVars>
      </dgm:prSet>
      <dgm:spPr/>
    </dgm:pt>
    <dgm:pt modelId="{72557C51-25AA-4D84-993B-9880F1E6201D}" type="pres">
      <dgm:prSet presAssocID="{6133DA17-01B0-4975-914D-9554958B66D1}" presName="compositeNode" presStyleCnt="0">
        <dgm:presLayoutVars>
          <dgm:bulletEnabled val="1"/>
        </dgm:presLayoutVars>
      </dgm:prSet>
      <dgm:spPr/>
    </dgm:pt>
    <dgm:pt modelId="{04B1AC64-A521-4876-BBB2-26073C0DCA7F}" type="pres">
      <dgm:prSet presAssocID="{6133DA17-01B0-4975-914D-9554958B66D1}" presName="bgRect" presStyleLbl="alignNode1" presStyleIdx="0" presStyleCnt="3"/>
      <dgm:spPr/>
    </dgm:pt>
    <dgm:pt modelId="{24F3EFE8-CCFE-4A59-BB78-7892B1F32183}" type="pres">
      <dgm:prSet presAssocID="{388F1738-0D50-4293-968B-66306F1B0EF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9B564D-9FA7-4B82-9E0C-14C68E76374F}" type="pres">
      <dgm:prSet presAssocID="{6133DA17-01B0-4975-914D-9554958B66D1}" presName="nodeRect" presStyleLbl="alignNode1" presStyleIdx="0" presStyleCnt="3">
        <dgm:presLayoutVars>
          <dgm:bulletEnabled val="1"/>
        </dgm:presLayoutVars>
      </dgm:prSet>
      <dgm:spPr/>
    </dgm:pt>
    <dgm:pt modelId="{0F306157-D5F9-4E58-A658-7557934D8851}" type="pres">
      <dgm:prSet presAssocID="{388F1738-0D50-4293-968B-66306F1B0EF3}" presName="sibTrans" presStyleCnt="0"/>
      <dgm:spPr/>
    </dgm:pt>
    <dgm:pt modelId="{55BE7DE5-2B35-498E-A5B3-C11ADBE9A356}" type="pres">
      <dgm:prSet presAssocID="{865B82B7-BC00-431D-B473-21FDC2600558}" presName="compositeNode" presStyleCnt="0">
        <dgm:presLayoutVars>
          <dgm:bulletEnabled val="1"/>
        </dgm:presLayoutVars>
      </dgm:prSet>
      <dgm:spPr/>
    </dgm:pt>
    <dgm:pt modelId="{791B683F-7665-4B3E-B956-69CC0770B891}" type="pres">
      <dgm:prSet presAssocID="{865B82B7-BC00-431D-B473-21FDC2600558}" presName="bgRect" presStyleLbl="alignNode1" presStyleIdx="1" presStyleCnt="3"/>
      <dgm:spPr/>
    </dgm:pt>
    <dgm:pt modelId="{494139BF-4156-436C-A5C0-8EF90EC86BA7}" type="pres">
      <dgm:prSet presAssocID="{4032DECD-E121-4460-B820-188C241873B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85622BF-1D52-4373-BD17-EE4BFF067BEF}" type="pres">
      <dgm:prSet presAssocID="{865B82B7-BC00-431D-B473-21FDC2600558}" presName="nodeRect" presStyleLbl="alignNode1" presStyleIdx="1" presStyleCnt="3">
        <dgm:presLayoutVars>
          <dgm:bulletEnabled val="1"/>
        </dgm:presLayoutVars>
      </dgm:prSet>
      <dgm:spPr/>
    </dgm:pt>
    <dgm:pt modelId="{DD665FCB-33A2-4F87-AF40-C21E6BE9690C}" type="pres">
      <dgm:prSet presAssocID="{4032DECD-E121-4460-B820-188C241873B4}" presName="sibTrans" presStyleCnt="0"/>
      <dgm:spPr/>
    </dgm:pt>
    <dgm:pt modelId="{D0826F01-A1D4-4EDC-8B6F-3BC6468ACFE3}" type="pres">
      <dgm:prSet presAssocID="{007EE439-5899-45CC-9C04-45ACA68E0087}" presName="compositeNode" presStyleCnt="0">
        <dgm:presLayoutVars>
          <dgm:bulletEnabled val="1"/>
        </dgm:presLayoutVars>
      </dgm:prSet>
      <dgm:spPr/>
    </dgm:pt>
    <dgm:pt modelId="{316963C1-4095-4B6E-8D08-D929E96B16BB}" type="pres">
      <dgm:prSet presAssocID="{007EE439-5899-45CC-9C04-45ACA68E0087}" presName="bgRect" presStyleLbl="alignNode1" presStyleIdx="2" presStyleCnt="3"/>
      <dgm:spPr/>
    </dgm:pt>
    <dgm:pt modelId="{C78FD5B2-FBA2-4746-B64A-07B221658216}" type="pres">
      <dgm:prSet presAssocID="{C7A36293-221E-4B4B-BFE1-7BE055AC0FE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760B1BF-ABB5-4318-A1D0-42D615A8855C}" type="pres">
      <dgm:prSet presAssocID="{007EE439-5899-45CC-9C04-45ACA68E008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CC0010C-A398-4E6E-9D0F-091A0680119F}" type="presOf" srcId="{865B82B7-BC00-431D-B473-21FDC2600558}" destId="{791B683F-7665-4B3E-B956-69CC0770B891}" srcOrd="0" destOrd="0" presId="urn:microsoft.com/office/officeart/2016/7/layout/LinearBlockProcessNumbered"/>
    <dgm:cxn modelId="{37CB8613-FB83-4616-A781-5342600672EF}" type="presOf" srcId="{E7C3FD64-58F4-47DD-8388-57C9D12814AF}" destId="{7DEE21D6-A93D-4E2B-B0A2-D24D97CF1607}" srcOrd="0" destOrd="0" presId="urn:microsoft.com/office/officeart/2016/7/layout/LinearBlockProcessNumbered"/>
    <dgm:cxn modelId="{2898731C-8AE8-45F7-B5AC-D5B010456EF3}" srcId="{E7C3FD64-58F4-47DD-8388-57C9D12814AF}" destId="{6133DA17-01B0-4975-914D-9554958B66D1}" srcOrd="0" destOrd="0" parTransId="{FA248149-2CF3-468E-B7C2-DF8EFFDA5FC4}" sibTransId="{388F1738-0D50-4293-968B-66306F1B0EF3}"/>
    <dgm:cxn modelId="{448CA31E-C341-4445-9BC6-DAD249B17952}" srcId="{007EE439-5899-45CC-9C04-45ACA68E0087}" destId="{99DA1091-72F6-45AD-8C9F-AB7C2AFF6C44}" srcOrd="0" destOrd="0" parTransId="{03FBDBF4-D211-47A3-B5F2-7AC70CD6FD4E}" sibTransId="{0D2BC111-70A4-44E2-AB6D-BC893D7BE7FA}"/>
    <dgm:cxn modelId="{FEA56621-25DD-48BF-B234-EDF833945A37}" srcId="{6133DA17-01B0-4975-914D-9554958B66D1}" destId="{3C904107-020C-4F8D-BB17-7479572C4910}" srcOrd="1" destOrd="0" parTransId="{933DB9C4-27F5-4CE6-A450-00E11C0171FE}" sibTransId="{E66F94D6-7F18-49E2-9261-FE743DF20E0F}"/>
    <dgm:cxn modelId="{B4B80725-36D9-41B6-BB1A-226B05B95ADC}" type="presOf" srcId="{6133DA17-01B0-4975-914D-9554958B66D1}" destId="{04B1AC64-A521-4876-BBB2-26073C0DCA7F}" srcOrd="0" destOrd="0" presId="urn:microsoft.com/office/officeart/2016/7/layout/LinearBlockProcessNumbered"/>
    <dgm:cxn modelId="{47804D28-ED88-48A8-8B51-675C9524C0DF}" type="presOf" srcId="{C7A36293-221E-4B4B-BFE1-7BE055AC0FE6}" destId="{C78FD5B2-FBA2-4746-B64A-07B221658216}" srcOrd="0" destOrd="0" presId="urn:microsoft.com/office/officeart/2016/7/layout/LinearBlockProcessNumbered"/>
    <dgm:cxn modelId="{3AE67C2D-E584-47E6-8348-D6291814C25C}" srcId="{6133DA17-01B0-4975-914D-9554958B66D1}" destId="{C47375BA-8EB6-4381-A5AA-EB0F85CBD525}" srcOrd="0" destOrd="0" parTransId="{F0CBC5CB-9EA3-4728-999C-6A275A33C0C3}" sibTransId="{D098A813-154B-45B5-B96E-6E67C6808645}"/>
    <dgm:cxn modelId="{0C28863E-A2AE-4E97-B7AB-137E52B69743}" type="presOf" srcId="{865B82B7-BC00-431D-B473-21FDC2600558}" destId="{785622BF-1D52-4373-BD17-EE4BFF067BEF}" srcOrd="1" destOrd="0" presId="urn:microsoft.com/office/officeart/2016/7/layout/LinearBlockProcessNumbered"/>
    <dgm:cxn modelId="{1FB21F62-9763-4A41-8B2E-868D4F5D0DCC}" srcId="{007EE439-5899-45CC-9C04-45ACA68E0087}" destId="{A71F3170-074B-4CD1-BCEE-29B406DA7C66}" srcOrd="1" destOrd="0" parTransId="{30A9A505-9512-4724-A59C-09360BDA4739}" sibTransId="{FAE480AB-1B08-4BF2-99BD-5E98B29A13B8}"/>
    <dgm:cxn modelId="{8D2DFD62-F097-4DB0-AE43-A443778AE695}" srcId="{6133DA17-01B0-4975-914D-9554958B66D1}" destId="{88319329-4C92-4C9A-9E79-8A8A1D1E467D}" srcOrd="2" destOrd="0" parTransId="{352D2296-9A4B-4A24-9513-DAD1C1AF110C}" sibTransId="{4B6617EB-4ECD-4605-A654-C815F1E6A6AD}"/>
    <dgm:cxn modelId="{8447E74C-ED84-4E6A-A372-4385E93F1C36}" type="presOf" srcId="{A71F3170-074B-4CD1-BCEE-29B406DA7C66}" destId="{C760B1BF-ABB5-4318-A1D0-42D615A8855C}" srcOrd="0" destOrd="2" presId="urn:microsoft.com/office/officeart/2016/7/layout/LinearBlockProcessNumbered"/>
    <dgm:cxn modelId="{BD157078-5635-4FDB-BEB0-9F965A244190}" type="presOf" srcId="{C47375BA-8EB6-4381-A5AA-EB0F85CBD525}" destId="{969B564D-9FA7-4B82-9E0C-14C68E76374F}" srcOrd="0" destOrd="1" presId="urn:microsoft.com/office/officeart/2016/7/layout/LinearBlockProcessNumbered"/>
    <dgm:cxn modelId="{C3045D7C-997F-4157-B89B-CC368A30953F}" type="presOf" srcId="{007EE439-5899-45CC-9C04-45ACA68E0087}" destId="{C760B1BF-ABB5-4318-A1D0-42D615A8855C}" srcOrd="1" destOrd="0" presId="urn:microsoft.com/office/officeart/2016/7/layout/LinearBlockProcessNumbered"/>
    <dgm:cxn modelId="{73628181-CE6F-42AA-80DF-CA7FC6556E78}" srcId="{E7C3FD64-58F4-47DD-8388-57C9D12814AF}" destId="{865B82B7-BC00-431D-B473-21FDC2600558}" srcOrd="1" destOrd="0" parTransId="{F8A05DD0-9820-4B05-AC1D-A3B7C8DD4B59}" sibTransId="{4032DECD-E121-4460-B820-188C241873B4}"/>
    <dgm:cxn modelId="{FE2D1495-E671-4035-A2A8-FA0401B1911B}" srcId="{E7C3FD64-58F4-47DD-8388-57C9D12814AF}" destId="{007EE439-5899-45CC-9C04-45ACA68E0087}" srcOrd="2" destOrd="0" parTransId="{E1770CBE-BE84-4EE8-A028-FF3D8E88CD9D}" sibTransId="{C7A36293-221E-4B4B-BFE1-7BE055AC0FE6}"/>
    <dgm:cxn modelId="{7403ACA6-8995-4BA7-A0F6-63C7D278BB99}" type="presOf" srcId="{6133DA17-01B0-4975-914D-9554958B66D1}" destId="{969B564D-9FA7-4B82-9E0C-14C68E76374F}" srcOrd="1" destOrd="0" presId="urn:microsoft.com/office/officeart/2016/7/layout/LinearBlockProcessNumbered"/>
    <dgm:cxn modelId="{305520B7-B411-4F89-AC4F-F43FE7EFDDEC}" type="presOf" srcId="{007EE439-5899-45CC-9C04-45ACA68E0087}" destId="{316963C1-4095-4B6E-8D08-D929E96B16BB}" srcOrd="0" destOrd="0" presId="urn:microsoft.com/office/officeart/2016/7/layout/LinearBlockProcessNumbered"/>
    <dgm:cxn modelId="{868E0BBB-3D70-4D98-8306-D1C94F3D3415}" type="presOf" srcId="{88319329-4C92-4C9A-9E79-8A8A1D1E467D}" destId="{969B564D-9FA7-4B82-9E0C-14C68E76374F}" srcOrd="0" destOrd="3" presId="urn:microsoft.com/office/officeart/2016/7/layout/LinearBlockProcessNumbered"/>
    <dgm:cxn modelId="{E4D57FC1-CB95-4A87-A672-B94CAE30C6D5}" type="presOf" srcId="{388F1738-0D50-4293-968B-66306F1B0EF3}" destId="{24F3EFE8-CCFE-4A59-BB78-7892B1F32183}" srcOrd="0" destOrd="0" presId="urn:microsoft.com/office/officeart/2016/7/layout/LinearBlockProcessNumbered"/>
    <dgm:cxn modelId="{BEF7A2CD-FBAD-45BD-A5C8-CCF0089204E2}" type="presOf" srcId="{4032DECD-E121-4460-B820-188C241873B4}" destId="{494139BF-4156-436C-A5C0-8EF90EC86BA7}" srcOrd="0" destOrd="0" presId="urn:microsoft.com/office/officeart/2016/7/layout/LinearBlockProcessNumbered"/>
    <dgm:cxn modelId="{6E8A32D1-EC6D-48EE-BB4B-A0613C38DCEB}" type="presOf" srcId="{3C904107-020C-4F8D-BB17-7479572C4910}" destId="{969B564D-9FA7-4B82-9E0C-14C68E76374F}" srcOrd="0" destOrd="2" presId="urn:microsoft.com/office/officeart/2016/7/layout/LinearBlockProcessNumbered"/>
    <dgm:cxn modelId="{8BBED7FC-EF51-4F5F-AA5C-BCEAB275F0E0}" type="presOf" srcId="{99DA1091-72F6-45AD-8C9F-AB7C2AFF6C44}" destId="{C760B1BF-ABB5-4318-A1D0-42D615A8855C}" srcOrd="0" destOrd="1" presId="urn:microsoft.com/office/officeart/2016/7/layout/LinearBlockProcessNumbered"/>
    <dgm:cxn modelId="{0F71D4D2-6621-49D6-BA4D-FED14AE9D2D1}" type="presParOf" srcId="{7DEE21D6-A93D-4E2B-B0A2-D24D97CF1607}" destId="{72557C51-25AA-4D84-993B-9880F1E6201D}" srcOrd="0" destOrd="0" presId="urn:microsoft.com/office/officeart/2016/7/layout/LinearBlockProcessNumbered"/>
    <dgm:cxn modelId="{9C29BCEE-2737-4CB2-9E66-4B8C7DD68E1C}" type="presParOf" srcId="{72557C51-25AA-4D84-993B-9880F1E6201D}" destId="{04B1AC64-A521-4876-BBB2-26073C0DCA7F}" srcOrd="0" destOrd="0" presId="urn:microsoft.com/office/officeart/2016/7/layout/LinearBlockProcessNumbered"/>
    <dgm:cxn modelId="{7EAAAA7F-D25E-4313-80B6-5FD22D7C8C1B}" type="presParOf" srcId="{72557C51-25AA-4D84-993B-9880F1E6201D}" destId="{24F3EFE8-CCFE-4A59-BB78-7892B1F32183}" srcOrd="1" destOrd="0" presId="urn:microsoft.com/office/officeart/2016/7/layout/LinearBlockProcessNumbered"/>
    <dgm:cxn modelId="{4E28A71E-3BD1-4D5F-B521-8F6A13FEEACF}" type="presParOf" srcId="{72557C51-25AA-4D84-993B-9880F1E6201D}" destId="{969B564D-9FA7-4B82-9E0C-14C68E76374F}" srcOrd="2" destOrd="0" presId="urn:microsoft.com/office/officeart/2016/7/layout/LinearBlockProcessNumbered"/>
    <dgm:cxn modelId="{F34D99CD-6DE9-48FB-BE6B-8184E5991624}" type="presParOf" srcId="{7DEE21D6-A93D-4E2B-B0A2-D24D97CF1607}" destId="{0F306157-D5F9-4E58-A658-7557934D8851}" srcOrd="1" destOrd="0" presId="urn:microsoft.com/office/officeart/2016/7/layout/LinearBlockProcessNumbered"/>
    <dgm:cxn modelId="{1AB191E7-3D54-48D5-9DC5-65A57A811033}" type="presParOf" srcId="{7DEE21D6-A93D-4E2B-B0A2-D24D97CF1607}" destId="{55BE7DE5-2B35-498E-A5B3-C11ADBE9A356}" srcOrd="2" destOrd="0" presId="urn:microsoft.com/office/officeart/2016/7/layout/LinearBlockProcessNumbered"/>
    <dgm:cxn modelId="{FA7F4E11-D030-4F2E-916F-493B6CD780D0}" type="presParOf" srcId="{55BE7DE5-2B35-498E-A5B3-C11ADBE9A356}" destId="{791B683F-7665-4B3E-B956-69CC0770B891}" srcOrd="0" destOrd="0" presId="urn:microsoft.com/office/officeart/2016/7/layout/LinearBlockProcessNumbered"/>
    <dgm:cxn modelId="{CCE01227-70A6-4B61-A5B6-3A7A91801634}" type="presParOf" srcId="{55BE7DE5-2B35-498E-A5B3-C11ADBE9A356}" destId="{494139BF-4156-436C-A5C0-8EF90EC86BA7}" srcOrd="1" destOrd="0" presId="urn:microsoft.com/office/officeart/2016/7/layout/LinearBlockProcessNumbered"/>
    <dgm:cxn modelId="{AE56C87B-2F51-4280-9A77-42D7E32A2799}" type="presParOf" srcId="{55BE7DE5-2B35-498E-A5B3-C11ADBE9A356}" destId="{785622BF-1D52-4373-BD17-EE4BFF067BEF}" srcOrd="2" destOrd="0" presId="urn:microsoft.com/office/officeart/2016/7/layout/LinearBlockProcessNumbered"/>
    <dgm:cxn modelId="{DB23F3AD-2539-4F2B-895F-5005F023745D}" type="presParOf" srcId="{7DEE21D6-A93D-4E2B-B0A2-D24D97CF1607}" destId="{DD665FCB-33A2-4F87-AF40-C21E6BE9690C}" srcOrd="3" destOrd="0" presId="urn:microsoft.com/office/officeart/2016/7/layout/LinearBlockProcessNumbered"/>
    <dgm:cxn modelId="{188BFB42-5DAE-4CBB-B451-844EE6FB76AB}" type="presParOf" srcId="{7DEE21D6-A93D-4E2B-B0A2-D24D97CF1607}" destId="{D0826F01-A1D4-4EDC-8B6F-3BC6468ACFE3}" srcOrd="4" destOrd="0" presId="urn:microsoft.com/office/officeart/2016/7/layout/LinearBlockProcessNumbered"/>
    <dgm:cxn modelId="{EDBB5297-B1B6-453F-911F-DD1743F4A4A2}" type="presParOf" srcId="{D0826F01-A1D4-4EDC-8B6F-3BC6468ACFE3}" destId="{316963C1-4095-4B6E-8D08-D929E96B16BB}" srcOrd="0" destOrd="0" presId="urn:microsoft.com/office/officeart/2016/7/layout/LinearBlockProcessNumbered"/>
    <dgm:cxn modelId="{71984ABB-BB60-4638-A555-B2057A1A6E26}" type="presParOf" srcId="{D0826F01-A1D4-4EDC-8B6F-3BC6468ACFE3}" destId="{C78FD5B2-FBA2-4746-B64A-07B221658216}" srcOrd="1" destOrd="0" presId="urn:microsoft.com/office/officeart/2016/7/layout/LinearBlockProcessNumbered"/>
    <dgm:cxn modelId="{82BF1949-0993-48D8-A939-7ECFB1F73C35}" type="presParOf" srcId="{D0826F01-A1D4-4EDC-8B6F-3BC6468ACFE3}" destId="{C760B1BF-ABB5-4318-A1D0-42D615A8855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A7E8B-E88D-41C5-8EEE-C04E4B4A4ACE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13690-7216-48F9-AEED-F915CD30D9F8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assume that you have successfully dumped Windows password NTLM hashes from the DD image from </a:t>
          </a:r>
          <a:r>
            <a:rPr lang="en-US" sz="1200" kern="1200">
              <a:hlinkClick xmlns:r="http://schemas.openxmlformats.org/officeDocument/2006/relationships" r:id="rId1"/>
            </a:rPr>
            <a:t>https://www.cfreds.nist.gov/data_leakage_case/data-leakage-case.html</a:t>
          </a:r>
          <a:endParaRPr lang="en-US" sz="1200" kern="1200"/>
        </a:p>
      </dsp:txBody>
      <dsp:txXfrm>
        <a:off x="535713" y="1032452"/>
        <a:ext cx="3967760" cy="2463577"/>
      </dsp:txXfrm>
    </dsp:sp>
    <dsp:sp modelId="{811AB95D-3C2E-4901-8B06-F4B44CF528F4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BA717-76DA-4FA4-9083-5D1F5E6DB1F5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the purpose of the practice, we have provided the dumped password hashes (next slide)</a:t>
          </a:r>
        </a:p>
      </dsp:txBody>
      <dsp:txXfrm>
        <a:off x="5572553" y="1032452"/>
        <a:ext cx="3967760" cy="2463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1AC64-A521-4876-BBB2-26073C0DCA7F}">
      <dsp:nvSpPr>
        <dsp:cNvPr id="0" name=""/>
        <dsp:cNvSpPr/>
      </dsp:nvSpPr>
      <dsp:spPr>
        <a:xfrm>
          <a:off x="751" y="220798"/>
          <a:ext cx="3043237" cy="3651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 1: Practice crack passwords (up to 5 lower case alphabets, a-z)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Generate rainbow tables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generated rainbow table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e.g., admin=&gt;209C6174DA490CAEB422F3FA5A7AE634</a:t>
          </a:r>
        </a:p>
      </dsp:txBody>
      <dsp:txXfrm>
        <a:off x="751" y="1681552"/>
        <a:ext cx="3043237" cy="2191130"/>
      </dsp:txXfrm>
    </dsp:sp>
    <dsp:sp modelId="{24F3EFE8-CCFE-4A59-BB78-7892B1F32183}">
      <dsp:nvSpPr>
        <dsp:cNvPr id="0" name=""/>
        <dsp:cNvSpPr/>
      </dsp:nvSpPr>
      <dsp:spPr>
        <a:xfrm>
          <a:off x="751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220798"/>
        <a:ext cx="3043237" cy="1460753"/>
      </dsp:txXfrm>
    </dsp:sp>
    <dsp:sp modelId="{791B683F-7665-4B3E-B956-69CC0770B891}">
      <dsp:nvSpPr>
        <dsp:cNvPr id="0" name=""/>
        <dsp:cNvSpPr/>
      </dsp:nvSpPr>
      <dsp:spPr>
        <a:xfrm>
          <a:off x="3287447" y="220798"/>
          <a:ext cx="3043237" cy="3651884"/>
        </a:xfrm>
        <a:prstGeom prst="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 2: Time Estimation</a:t>
          </a:r>
        </a:p>
      </dsp:txBody>
      <dsp:txXfrm>
        <a:off x="3287447" y="1681552"/>
        <a:ext cx="3043237" cy="2191130"/>
      </dsp:txXfrm>
    </dsp:sp>
    <dsp:sp modelId="{494139BF-4156-436C-A5C0-8EF90EC86BA7}">
      <dsp:nvSpPr>
        <dsp:cNvPr id="0" name=""/>
        <dsp:cNvSpPr/>
      </dsp:nvSpPr>
      <dsp:spPr>
        <a:xfrm>
          <a:off x="3287447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7447" y="220798"/>
        <a:ext cx="3043237" cy="1460753"/>
      </dsp:txXfrm>
    </dsp:sp>
    <dsp:sp modelId="{316963C1-4095-4B6E-8D08-D929E96B16BB}">
      <dsp:nvSpPr>
        <dsp:cNvPr id="0" name=""/>
        <dsp:cNvSpPr/>
      </dsp:nvSpPr>
      <dsp:spPr>
        <a:xfrm>
          <a:off x="6574144" y="220798"/>
          <a:ext cx="3043237" cy="3651884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 3: Crack real-world passwords show in previous slide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Download pre-generated rainbow tables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pre-generated rainbow table</a:t>
          </a:r>
        </a:p>
      </dsp:txBody>
      <dsp:txXfrm>
        <a:off x="6574144" y="1681552"/>
        <a:ext cx="3043237" cy="2191130"/>
      </dsp:txXfrm>
    </dsp:sp>
    <dsp:sp modelId="{C78FD5B2-FBA2-4746-B64A-07B221658216}">
      <dsp:nvSpPr>
        <dsp:cNvPr id="0" name=""/>
        <dsp:cNvSpPr/>
      </dsp:nvSpPr>
      <dsp:spPr>
        <a:xfrm>
          <a:off x="6574144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4144" y="220798"/>
        <a:ext cx="3043237" cy="146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https://asecuritysite.com/encryption/lmhash?sortby=hashme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iconv</a:t>
            </a:r>
            <a:r>
              <a:rPr lang="en-US" dirty="0"/>
              <a:t> -f ASCII -t UTF-16LE 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lolwut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dirty="0"/>
              <a:t> |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dgst</a:t>
            </a:r>
            <a:r>
              <a:rPr lang="en-US" dirty="0"/>
              <a:t> -md4</a:t>
            </a:r>
          </a:p>
          <a:p>
            <a:r>
              <a:rPr lang="en-US" dirty="0"/>
              <a:t>https://asecuritysite.com/encryption/lmhash</a:t>
            </a:r>
          </a:p>
          <a:p>
            <a:r>
              <a:rPr lang="en-US" dirty="0"/>
              <a:t>https://blog.atucom.net/2012/10/generate-ntlm-hashes-via-command-line.html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 Hashes and user passwords (it will be useful for practicing Windows password cracking)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9E3D31B073E60BFD7B07978D6F914D0A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informant#suspect1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21759544B2D7EFCCC978449463CF7E63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djemals11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75ED0CB7676889AB43764A3B7D3E6943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dkdlxpzmxla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1B3801B608A6BE89D21FD3C5729D30BF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Password: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xpavhfkfl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http://kestas.kuliukas.com/RainbowTables/</a:t>
            </a:r>
          </a:p>
        </p:txBody>
      </p:sp>
    </p:spTree>
    <p:extLst>
      <p:ext uri="{BB962C8B-B14F-4D97-AF65-F5344CB8AC3E}">
        <p14:creationId xmlns:p14="http://schemas.microsoft.com/office/powerpoint/2010/main" val="182907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size is</a:t>
            </a:r>
            <a:r>
              <a:rPr lang="en-US" baseline="0" dirty="0"/>
              <a:t> huge </a:t>
            </a:r>
          </a:p>
          <a:p>
            <a:r>
              <a:rPr lang="en-US" baseline="0" dirty="0"/>
              <a:t>26^8+26^9+26^10+26^11=?</a:t>
            </a:r>
          </a:p>
          <a:p>
            <a:r>
              <a:rPr lang="en-US" baseline="0" dirty="0"/>
              <a:t>26^11=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3.6703445e+15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rcrack</a:t>
            </a:r>
            <a:r>
              <a:rPr lang="en-US" dirty="0"/>
              <a:t> . –h 209C6174DA490CAEB422F3FA5A7AE634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#!/bin/bash# Script that generates NTLM from a </a:t>
            </a:r>
            <a:r>
              <a:rPr lang="en-US" dirty="0" err="1"/>
              <a:t>filentlm_hash</a:t>
            </a:r>
            <a:r>
              <a:rPr lang="en-US" dirty="0"/>
              <a:t> () {</a:t>
            </a:r>
            <a:r>
              <a:rPr lang="en-US" dirty="0" err="1"/>
              <a:t>printf</a:t>
            </a:r>
            <a:r>
              <a:rPr lang="en-US" dirty="0"/>
              <a:t> "$1" | </a:t>
            </a:r>
            <a:r>
              <a:rPr lang="en-US" dirty="0" err="1"/>
              <a:t>iconv</a:t>
            </a:r>
            <a:r>
              <a:rPr lang="en-US" dirty="0"/>
              <a:t> -f ASCII -t UTF-16LE |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dgst</a:t>
            </a:r>
            <a:r>
              <a:rPr lang="en-US" dirty="0"/>
              <a:t> -md4 | </a:t>
            </a:r>
            <a:r>
              <a:rPr lang="en-US" dirty="0" err="1"/>
              <a:t>awk</a:t>
            </a:r>
            <a:r>
              <a:rPr lang="en-US" dirty="0"/>
              <a:t> '{print $2}'}while read </a:t>
            </a:r>
            <a:r>
              <a:rPr lang="en-US" dirty="0" err="1"/>
              <a:t>linedontlm_hash</a:t>
            </a:r>
            <a:r>
              <a:rPr lang="en-US" dirty="0"/>
              <a:t> $</a:t>
            </a:r>
            <a:r>
              <a:rPr lang="en-US" dirty="0" err="1"/>
              <a:t>linedone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https://www.dropbox.com/s/sdcj8hhyvk1ubyj/ntlm_gen.sh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http://www.windowsecurity.com/uplarticle/Cryptography/LSO-RainbowCrack.pdf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12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6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39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3F1BB771-5FE4-976C-882D-E5CC5A8DA64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64" y="6219825"/>
            <a:ext cx="546151" cy="5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Crack Windows’ Passwords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73" y="934222"/>
            <a:ext cx="33592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rainbow table attack?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79640" y="6264910"/>
            <a:ext cx="2743200" cy="365125"/>
          </a:xfrm>
        </p:spPr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10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6259531" y="1804157"/>
            <a:ext cx="1486144" cy="14285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" name="Oval 5"/>
          <p:cNvSpPr/>
          <p:nvPr/>
        </p:nvSpPr>
        <p:spPr>
          <a:xfrm>
            <a:off x="10218297" y="1741246"/>
            <a:ext cx="1563761" cy="14122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389216" y="1335807"/>
            <a:ext cx="139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Plaintexts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05617" y="129639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928620" y="1747931"/>
            <a:ext cx="4210586" cy="915194"/>
          </a:xfrm>
          <a:custGeom>
            <a:avLst/>
            <a:gdLst>
              <a:gd name="connsiteX0" fmla="*/ 244554 w 3114917"/>
              <a:gd name="connsiteY0" fmla="*/ 381006 h 978771"/>
              <a:gd name="connsiteX1" fmla="*/ 1456134 w 3114917"/>
              <a:gd name="connsiteY1" fmla="*/ 6 h 978771"/>
              <a:gd name="connsiteX2" fmla="*/ 2964894 w 3114917"/>
              <a:gd name="connsiteY2" fmla="*/ 388626 h 978771"/>
              <a:gd name="connsiteX3" fmla="*/ 625554 w 3114917"/>
              <a:gd name="connsiteY3" fmla="*/ 571506 h 978771"/>
              <a:gd name="connsiteX4" fmla="*/ 1463754 w 3114917"/>
              <a:gd name="connsiteY4" fmla="*/ 259086 h 978771"/>
              <a:gd name="connsiteX5" fmla="*/ 2964894 w 3114917"/>
              <a:gd name="connsiteY5" fmla="*/ 655326 h 978771"/>
              <a:gd name="connsiteX6" fmla="*/ 2759154 w 3114917"/>
              <a:gd name="connsiteY6" fmla="*/ 967746 h 978771"/>
              <a:gd name="connsiteX7" fmla="*/ 290274 w 3114917"/>
              <a:gd name="connsiteY7" fmla="*/ 906786 h 978771"/>
              <a:gd name="connsiteX8" fmla="*/ 145494 w 3114917"/>
              <a:gd name="connsiteY8" fmla="*/ 891546 h 97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4917" h="978771">
                <a:moveTo>
                  <a:pt x="244554" y="381006"/>
                </a:moveTo>
                <a:cubicBezTo>
                  <a:pt x="623649" y="189871"/>
                  <a:pt x="1002744" y="-1264"/>
                  <a:pt x="1456134" y="6"/>
                </a:cubicBezTo>
                <a:cubicBezTo>
                  <a:pt x="1909524" y="1276"/>
                  <a:pt x="3103324" y="293376"/>
                  <a:pt x="2964894" y="388626"/>
                </a:cubicBezTo>
                <a:cubicBezTo>
                  <a:pt x="2826464" y="483876"/>
                  <a:pt x="875744" y="593096"/>
                  <a:pt x="625554" y="571506"/>
                </a:cubicBezTo>
                <a:cubicBezTo>
                  <a:pt x="375364" y="549916"/>
                  <a:pt x="1073864" y="245116"/>
                  <a:pt x="1463754" y="259086"/>
                </a:cubicBezTo>
                <a:cubicBezTo>
                  <a:pt x="1853644" y="273056"/>
                  <a:pt x="2748994" y="537216"/>
                  <a:pt x="2964894" y="655326"/>
                </a:cubicBezTo>
                <a:cubicBezTo>
                  <a:pt x="3180794" y="773436"/>
                  <a:pt x="3204924" y="925836"/>
                  <a:pt x="2759154" y="967746"/>
                </a:cubicBezTo>
                <a:cubicBezTo>
                  <a:pt x="2313384" y="1009656"/>
                  <a:pt x="725884" y="919486"/>
                  <a:pt x="290274" y="906786"/>
                </a:cubicBezTo>
                <a:cubicBezTo>
                  <a:pt x="-145336" y="894086"/>
                  <a:pt x="79" y="892816"/>
                  <a:pt x="145494" y="89154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Freeform 14"/>
          <p:cNvSpPr/>
          <p:nvPr/>
        </p:nvSpPr>
        <p:spPr>
          <a:xfrm>
            <a:off x="11036289" y="2479055"/>
            <a:ext cx="186275" cy="172720"/>
          </a:xfrm>
          <a:custGeom>
            <a:avLst/>
            <a:gdLst>
              <a:gd name="connsiteX0" fmla="*/ 0 w 139706"/>
              <a:gd name="connsiteY0" fmla="*/ 0 h 129540"/>
              <a:gd name="connsiteX1" fmla="*/ 137160 w 139706"/>
              <a:gd name="connsiteY1" fmla="*/ 7620 h 129540"/>
              <a:gd name="connsiteX2" fmla="*/ 114300 w 139706"/>
              <a:gd name="connsiteY2" fmla="*/ 30480 h 129540"/>
              <a:gd name="connsiteX3" fmla="*/ 91440 w 139706"/>
              <a:gd name="connsiteY3" fmla="*/ 38100 h 129540"/>
              <a:gd name="connsiteX4" fmla="*/ 60960 w 139706"/>
              <a:gd name="connsiteY4" fmla="*/ 106680 h 129540"/>
              <a:gd name="connsiteX5" fmla="*/ 53340 w 139706"/>
              <a:gd name="connsiteY5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6" h="129540">
                <a:moveTo>
                  <a:pt x="0" y="0"/>
                </a:moveTo>
                <a:cubicBezTo>
                  <a:pt x="45720" y="2540"/>
                  <a:pt x="92916" y="-4179"/>
                  <a:pt x="137160" y="7620"/>
                </a:cubicBezTo>
                <a:cubicBezTo>
                  <a:pt x="147572" y="10397"/>
                  <a:pt x="123266" y="24502"/>
                  <a:pt x="114300" y="30480"/>
                </a:cubicBezTo>
                <a:cubicBezTo>
                  <a:pt x="107617" y="34935"/>
                  <a:pt x="99060" y="35560"/>
                  <a:pt x="91440" y="38100"/>
                </a:cubicBezTo>
                <a:cubicBezTo>
                  <a:pt x="67289" y="74326"/>
                  <a:pt x="79096" y="52272"/>
                  <a:pt x="60960" y="106680"/>
                </a:cubicBezTo>
                <a:lnTo>
                  <a:pt x="53340" y="1295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Freeform 15"/>
          <p:cNvSpPr/>
          <p:nvPr/>
        </p:nvSpPr>
        <p:spPr>
          <a:xfrm>
            <a:off x="7628835" y="2139428"/>
            <a:ext cx="233680" cy="213360"/>
          </a:xfrm>
          <a:custGeom>
            <a:avLst/>
            <a:gdLst>
              <a:gd name="connsiteX0" fmla="*/ 15240 w 175260"/>
              <a:gd name="connsiteY0" fmla="*/ 0 h 160020"/>
              <a:gd name="connsiteX1" fmla="*/ 7620 w 175260"/>
              <a:gd name="connsiteY1" fmla="*/ 38100 h 160020"/>
              <a:gd name="connsiteX2" fmla="*/ 0 w 175260"/>
              <a:gd name="connsiteY2" fmla="*/ 60960 h 160020"/>
              <a:gd name="connsiteX3" fmla="*/ 7620 w 175260"/>
              <a:gd name="connsiteY3" fmla="*/ 160020 h 160020"/>
              <a:gd name="connsiteX4" fmla="*/ 53340 w 175260"/>
              <a:gd name="connsiteY4" fmla="*/ 144780 h 160020"/>
              <a:gd name="connsiteX5" fmla="*/ 121920 w 175260"/>
              <a:gd name="connsiteY5" fmla="*/ 129540 h 160020"/>
              <a:gd name="connsiteX6" fmla="*/ 144780 w 175260"/>
              <a:gd name="connsiteY6" fmla="*/ 114300 h 160020"/>
              <a:gd name="connsiteX7" fmla="*/ 175260 w 175260"/>
              <a:gd name="connsiteY7" fmla="*/ 838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60" h="160020">
                <a:moveTo>
                  <a:pt x="15240" y="0"/>
                </a:moveTo>
                <a:cubicBezTo>
                  <a:pt x="12700" y="12700"/>
                  <a:pt x="10761" y="25535"/>
                  <a:pt x="7620" y="38100"/>
                </a:cubicBezTo>
                <a:cubicBezTo>
                  <a:pt x="5672" y="45892"/>
                  <a:pt x="0" y="52928"/>
                  <a:pt x="0" y="60960"/>
                </a:cubicBezTo>
                <a:cubicBezTo>
                  <a:pt x="0" y="94078"/>
                  <a:pt x="5080" y="127000"/>
                  <a:pt x="7620" y="160020"/>
                </a:cubicBezTo>
                <a:cubicBezTo>
                  <a:pt x="22860" y="154940"/>
                  <a:pt x="37494" y="147421"/>
                  <a:pt x="53340" y="144780"/>
                </a:cubicBezTo>
                <a:cubicBezTo>
                  <a:pt x="70900" y="141853"/>
                  <a:pt x="103161" y="138919"/>
                  <a:pt x="121920" y="129540"/>
                </a:cubicBezTo>
                <a:cubicBezTo>
                  <a:pt x="130111" y="125444"/>
                  <a:pt x="137160" y="119380"/>
                  <a:pt x="144780" y="114300"/>
                </a:cubicBezTo>
                <a:cubicBezTo>
                  <a:pt x="163170" y="86714"/>
                  <a:pt x="151829" y="95536"/>
                  <a:pt x="175260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Freeform 16"/>
          <p:cNvSpPr/>
          <p:nvPr/>
        </p:nvSpPr>
        <p:spPr>
          <a:xfrm>
            <a:off x="10794998" y="2048651"/>
            <a:ext cx="185056" cy="162560"/>
          </a:xfrm>
          <a:custGeom>
            <a:avLst/>
            <a:gdLst>
              <a:gd name="connsiteX0" fmla="*/ 0 w 138792"/>
              <a:gd name="connsiteY0" fmla="*/ 0 h 121920"/>
              <a:gd name="connsiteX1" fmla="*/ 99060 w 138792"/>
              <a:gd name="connsiteY1" fmla="*/ 7620 h 121920"/>
              <a:gd name="connsiteX2" fmla="*/ 137160 w 138792"/>
              <a:gd name="connsiteY2" fmla="*/ 15240 h 121920"/>
              <a:gd name="connsiteX3" fmla="*/ 121920 w 138792"/>
              <a:gd name="connsiteY3" fmla="*/ 76200 h 121920"/>
              <a:gd name="connsiteX4" fmla="*/ 106680 w 138792"/>
              <a:gd name="connsiteY4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92" h="121920">
                <a:moveTo>
                  <a:pt x="0" y="0"/>
                </a:moveTo>
                <a:cubicBezTo>
                  <a:pt x="33020" y="2540"/>
                  <a:pt x="66145" y="3963"/>
                  <a:pt x="99060" y="7620"/>
                </a:cubicBezTo>
                <a:cubicBezTo>
                  <a:pt x="111932" y="9050"/>
                  <a:pt x="133064" y="2953"/>
                  <a:pt x="137160" y="15240"/>
                </a:cubicBezTo>
                <a:cubicBezTo>
                  <a:pt x="143784" y="35111"/>
                  <a:pt x="128544" y="56329"/>
                  <a:pt x="121920" y="76200"/>
                </a:cubicBezTo>
                <a:lnTo>
                  <a:pt x="10668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Freeform 17"/>
          <p:cNvSpPr/>
          <p:nvPr/>
        </p:nvSpPr>
        <p:spPr>
          <a:xfrm>
            <a:off x="7187863" y="1965824"/>
            <a:ext cx="155829" cy="223520"/>
          </a:xfrm>
          <a:custGeom>
            <a:avLst/>
            <a:gdLst>
              <a:gd name="connsiteX0" fmla="*/ 40672 w 116872"/>
              <a:gd name="connsiteY0" fmla="*/ 0 h 167640"/>
              <a:gd name="connsiteX1" fmla="*/ 25432 w 116872"/>
              <a:gd name="connsiteY1" fmla="*/ 99060 h 167640"/>
              <a:gd name="connsiteX2" fmla="*/ 10192 w 116872"/>
              <a:gd name="connsiteY2" fmla="*/ 144780 h 167640"/>
              <a:gd name="connsiteX3" fmla="*/ 2572 w 116872"/>
              <a:gd name="connsiteY3" fmla="*/ 167640 h 167640"/>
              <a:gd name="connsiteX4" fmla="*/ 116872 w 116872"/>
              <a:gd name="connsiteY4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72" h="167640">
                <a:moveTo>
                  <a:pt x="40672" y="0"/>
                </a:moveTo>
                <a:cubicBezTo>
                  <a:pt x="35306" y="48296"/>
                  <a:pt x="37078" y="60241"/>
                  <a:pt x="25432" y="99060"/>
                </a:cubicBezTo>
                <a:cubicBezTo>
                  <a:pt x="20816" y="114447"/>
                  <a:pt x="15272" y="129540"/>
                  <a:pt x="10192" y="144780"/>
                </a:cubicBezTo>
                <a:cubicBezTo>
                  <a:pt x="7652" y="152400"/>
                  <a:pt x="-5460" y="167640"/>
                  <a:pt x="2572" y="167640"/>
                </a:cubicBezTo>
                <a:lnTo>
                  <a:pt x="116872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8672455" y="127958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23502" y="2612567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pic>
        <p:nvPicPr>
          <p:cNvPr id="2050" name="Picture 2" descr="https://upload.wikimedia.org/wikipedia/commons/thumb/e/e2/Simple_rainbow_table.svg/550px-Simple_rainbow_tab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0" y="3981106"/>
            <a:ext cx="6985000" cy="26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>
            <a:off x="2082800" y="4104640"/>
            <a:ext cx="477520" cy="2438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8697" y="5139174"/>
            <a:ext cx="13974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chain_num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5933679" y="770785"/>
            <a:ext cx="348928" cy="59847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8990" y="3186658"/>
            <a:ext cx="11721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latin typeface="Helvetica Neue"/>
              </a:rPr>
              <a:t>chain_len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85367" y="403655"/>
            <a:ext cx="33031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R: reduce function: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map back to one potential passwords </a:t>
            </a:r>
          </a:p>
        </p:txBody>
      </p:sp>
    </p:spTree>
    <p:extLst>
      <p:ext uri="{BB962C8B-B14F-4D97-AF65-F5344CB8AC3E}">
        <p14:creationId xmlns:p14="http://schemas.microsoft.com/office/powerpoint/2010/main" val="327474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Hash chains decreases the space requirement?</a:t>
            </a:r>
          </a:p>
        </p:txBody>
      </p:sp>
      <p:pic>
        <p:nvPicPr>
          <p:cNvPr id="3" name="Picture 2" descr="https://upload.wikimedia.org/wikipedia/commons/thumb/e/e2/Simple_rainbow_table.svg/550px-Simple_rainbow_tab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85" y="2710249"/>
            <a:ext cx="8288772" cy="31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68324" y="2523648"/>
            <a:ext cx="1308633" cy="3568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5785" y="2523648"/>
            <a:ext cx="1308633" cy="3568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9247" y="1624810"/>
            <a:ext cx="42552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Only begin and end of each chain are saved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87217" y="1910474"/>
            <a:ext cx="1381540" cy="52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24940" y="1928264"/>
            <a:ext cx="1886768" cy="504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3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upload.wikimedia.org/wikipedia/commons/thumb/e/e2/Simple_rainbow_table.svg/550px-Simple_rainbow_tab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3" y="1824315"/>
            <a:ext cx="9130727" cy="35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494234" y="1524903"/>
            <a:ext cx="248478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3600" y="1611108"/>
            <a:ext cx="3279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54348" y="1636440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41026" y="1636440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33925" y="1430312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Match?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352722" y="834887"/>
            <a:ext cx="29818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62939" y="834887"/>
            <a:ext cx="7789783" cy="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62939" y="904461"/>
            <a:ext cx="2481" cy="89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93851" y="86397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237304" y="1636440"/>
            <a:ext cx="50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724322" y="1636440"/>
            <a:ext cx="19878" cy="14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0137387" y="3086101"/>
            <a:ext cx="606814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83348" y="21567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81150" y="942365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84" y="931393"/>
            <a:ext cx="669225" cy="4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7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rainbow search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0" y="1426376"/>
            <a:ext cx="10222703" cy="419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3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33306" cy="4722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NTLM hash crack tool?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321356"/>
            <a:ext cx="21548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and install</a:t>
            </a:r>
          </a:p>
        </p:txBody>
      </p:sp>
    </p:spTree>
    <p:extLst>
      <p:ext uri="{BB962C8B-B14F-4D97-AF65-F5344CB8AC3E}">
        <p14:creationId xmlns:p14="http://schemas.microsoft.com/office/powerpoint/2010/main" val="207205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27" y="634701"/>
            <a:ext cx="8246180" cy="58417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2" y="634701"/>
            <a:ext cx="2958533" cy="703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92" y="265369"/>
            <a:ext cx="29585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 working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1727" y="265369"/>
            <a:ext cx="2183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7210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0" y="2060020"/>
            <a:ext cx="11682515" cy="3755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password dictionary?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30" y="1690688"/>
            <a:ext cx="21567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command help</a:t>
            </a:r>
          </a:p>
        </p:txBody>
      </p:sp>
    </p:spTree>
    <p:extLst>
      <p:ext uri="{BB962C8B-B14F-4D97-AF65-F5344CB8AC3E}">
        <p14:creationId xmlns:p14="http://schemas.microsoft.com/office/powerpoint/2010/main" val="126651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5" y="1050132"/>
            <a:ext cx="11058940" cy="4490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25227" y="1821717"/>
            <a:ext cx="3745305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0: the reduction function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2000: length of a chain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8000: number of chain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0: belongs to a large table 0 (accept any names for the table sets if you use different R. See an example at next slide)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FF0000"/>
                </a:solidFill>
                <a:latin typeface="Helvetica Neue"/>
              </a:rPr>
              <a:t>Need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chain_lengh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*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chain_num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&gt; key size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2243" y="5783656"/>
            <a:ext cx="546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 size= 36^1 + 26^2 + 26^3 + 26^4 + 26^5 =12,000,000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315" y="680800"/>
            <a:ext cx="52911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Generate rainbow table with up to 5 lower case letters</a:t>
            </a:r>
          </a:p>
        </p:txBody>
      </p:sp>
    </p:spTree>
    <p:extLst>
      <p:ext uri="{BB962C8B-B14F-4D97-AF65-F5344CB8AC3E}">
        <p14:creationId xmlns:p14="http://schemas.microsoft.com/office/powerpoint/2010/main" val="17881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7" y="1888090"/>
            <a:ext cx="9030712" cy="373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37" y="2246243"/>
            <a:ext cx="9030712" cy="346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36" y="2617315"/>
            <a:ext cx="9037547" cy="353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66" y="3014565"/>
            <a:ext cx="9026117" cy="331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36" y="3378578"/>
            <a:ext cx="9037547" cy="322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36" y="3716151"/>
            <a:ext cx="9037547" cy="340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136" y="4084694"/>
            <a:ext cx="9030713" cy="350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136" y="4463657"/>
            <a:ext cx="9049764" cy="3584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1566" y="846990"/>
            <a:ext cx="84273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Example: When using different reduce function (1-8) to generate rainbow tables with password length between 8 and 11.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problem is </a:t>
            </a:r>
            <a:r>
              <a:rPr lang="en-US" dirty="0" err="1">
                <a:solidFill>
                  <a:srgbClr val="FF0000"/>
                </a:solidFill>
              </a:rPr>
              <a:t>chain_length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chain_num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561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2625" y="703833"/>
            <a:ext cx="41047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generated file name and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25" y="3419020"/>
            <a:ext cx="5881457" cy="1649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492" y="3049688"/>
            <a:ext cx="38285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Sort the rainbow table for a fast search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295" y="5068026"/>
            <a:ext cx="8687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Rainbow table is an array of rainbow chains. Each rainbow chain has a start point and an end point. The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rtsort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program sorts the rainbow chains by end point to make binary search possible.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7143"/>
          <a:stretch/>
        </p:blipFill>
        <p:spPr>
          <a:xfrm>
            <a:off x="1100492" y="1073165"/>
            <a:ext cx="9237549" cy="14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need to be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Windows’ log on passwords are saved?</a:t>
            </a:r>
          </a:p>
          <a:p>
            <a:r>
              <a:rPr lang="en-US" dirty="0"/>
              <a:t>Are password saved in plaintext?</a:t>
            </a:r>
          </a:p>
          <a:p>
            <a:r>
              <a:rPr lang="en-US" dirty="0"/>
              <a:t>How to retrieve saved passwords (hash)?</a:t>
            </a:r>
          </a:p>
          <a:p>
            <a:r>
              <a:rPr lang="en-US" dirty="0">
                <a:solidFill>
                  <a:srgbClr val="FF0000"/>
                </a:solidFill>
              </a:rPr>
              <a:t>How to recover these passwords from hashes?</a:t>
            </a:r>
          </a:p>
          <a:p>
            <a:r>
              <a:rPr lang="en-US" dirty="0"/>
              <a:t>How difficult to crack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03" y="116647"/>
            <a:ext cx="2577368" cy="233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852" y="2862051"/>
            <a:ext cx="3437619" cy="189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644" y="5169013"/>
            <a:ext cx="3264813" cy="142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7200900" y="3169227"/>
            <a:ext cx="1395952" cy="64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7180118" y="3200400"/>
            <a:ext cx="1505526" cy="267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8100391" y="1283153"/>
            <a:ext cx="1356712" cy="7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9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use the rainbow state to crack the password?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39" y="934222"/>
            <a:ext cx="5522091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test </a:t>
            </a:r>
            <a:r>
              <a:rPr lang="en-US" b="1" dirty="0"/>
              <a:t>Success Rates </a:t>
            </a:r>
            <a:r>
              <a:rPr lang="en-US" dirty="0"/>
              <a:t>of rainbow table attack?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18729"/>
            <a:ext cx="8181286" cy="2022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38684"/>
            <a:ext cx="7576791" cy="63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849397"/>
            <a:ext cx="56121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Generate a word list with length up to 5 lower case letters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4469352"/>
            <a:ext cx="38645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generated wordlist with 73M</a:t>
            </a:r>
          </a:p>
        </p:txBody>
      </p:sp>
    </p:spTree>
    <p:extLst>
      <p:ext uri="{BB962C8B-B14F-4D97-AF65-F5344CB8AC3E}">
        <p14:creationId xmlns:p14="http://schemas.microsoft.com/office/powerpoint/2010/main" val="114013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41" y="1986154"/>
            <a:ext cx="9220029" cy="2118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9541" y="1616822"/>
            <a:ext cx="32944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Randomly pick up 100 passwords</a:t>
            </a:r>
          </a:p>
        </p:txBody>
      </p:sp>
    </p:spTree>
    <p:extLst>
      <p:ext uri="{BB962C8B-B14F-4D97-AF65-F5344CB8AC3E}">
        <p14:creationId xmlns:p14="http://schemas.microsoft.com/office/powerpoint/2010/main" val="195392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2" y="5355039"/>
            <a:ext cx="6635187" cy="4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43" y="1072155"/>
            <a:ext cx="8164840" cy="3639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20743" y="687072"/>
            <a:ext cx="70427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short shell script to read each password and generate NTLM hash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743" y="5012619"/>
            <a:ext cx="3244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 the shell script executable </a:t>
            </a:r>
          </a:p>
        </p:txBody>
      </p:sp>
    </p:spTree>
    <p:extLst>
      <p:ext uri="{BB962C8B-B14F-4D97-AF65-F5344CB8AC3E}">
        <p14:creationId xmlns:p14="http://schemas.microsoft.com/office/powerpoint/2010/main" val="135812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05" y="5198701"/>
            <a:ext cx="6861054" cy="437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5" y="4262431"/>
            <a:ext cx="8354080" cy="438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05" y="1886778"/>
            <a:ext cx="10007699" cy="423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05" y="2873560"/>
            <a:ext cx="7244485" cy="842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8305" y="1517446"/>
            <a:ext cx="3244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 the shell script executable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305" y="834887"/>
            <a:ext cx="69274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Optional method </a:t>
            </a:r>
            <a:r>
              <a:rPr lang="en-US" dirty="0"/>
              <a:t>(if you want to download the shell script)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305" y="2504228"/>
            <a:ext cx="16673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script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305" y="3897426"/>
            <a:ext cx="4023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Remove some special characters in script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8305" y="4829369"/>
            <a:ext cx="32444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 the shell script executable </a:t>
            </a:r>
          </a:p>
        </p:txBody>
      </p:sp>
    </p:spTree>
    <p:extLst>
      <p:ext uri="{BB962C8B-B14F-4D97-AF65-F5344CB8AC3E}">
        <p14:creationId xmlns:p14="http://schemas.microsoft.com/office/powerpoint/2010/main" val="87764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6" y="1756348"/>
            <a:ext cx="9452393" cy="2398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9996" y="1387016"/>
            <a:ext cx="37983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the script and generate 100 NTLM</a:t>
            </a:r>
          </a:p>
        </p:txBody>
      </p:sp>
    </p:spTree>
    <p:extLst>
      <p:ext uri="{BB962C8B-B14F-4D97-AF65-F5344CB8AC3E}">
        <p14:creationId xmlns:p14="http://schemas.microsoft.com/office/powerpoint/2010/main" val="1831487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86" y="1554044"/>
            <a:ext cx="7609527" cy="4742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86" y="687897"/>
            <a:ext cx="7168120" cy="517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344" y="687897"/>
            <a:ext cx="30179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location of 100 NTML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44" y="1554044"/>
            <a:ext cx="30179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Crack these 100 NTML</a:t>
            </a:r>
          </a:p>
        </p:txBody>
      </p:sp>
    </p:spTree>
    <p:extLst>
      <p:ext uri="{BB962C8B-B14F-4D97-AF65-F5344CB8AC3E}">
        <p14:creationId xmlns:p14="http://schemas.microsoft.com/office/powerpoint/2010/main" val="92642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Clock hour hand at 12 and minute hand at ten">
            <a:extLst>
              <a:ext uri="{FF2B5EF4-FFF2-40B4-BE49-F238E27FC236}">
                <a16:creationId xmlns:a16="http://schemas.microsoft.com/office/drawing/2014/main" id="{8ECEA48E-FB50-73D1-481D-A27AD0B78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2610" r="18621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Part 2: Time Estimation</a:t>
            </a:r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92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How much time do we need to computer a rainbow table?</a:t>
            </a:r>
          </a:p>
          <a:p>
            <a:pPr lvl="1"/>
            <a:r>
              <a:rPr lang="en-US" dirty="0"/>
              <a:t>alpha-numeric (ABCDEFGHIJKLMNOPQRSTUVWXYZ0123456789) </a:t>
            </a:r>
          </a:p>
          <a:p>
            <a:pPr lvl="1"/>
            <a:r>
              <a:rPr lang="en-US" dirty="0"/>
              <a:t>plaintext length range: 1-7</a:t>
            </a:r>
          </a:p>
          <a:p>
            <a:r>
              <a:rPr lang="en-US" dirty="0"/>
              <a:t>How much time to crack passwords for given hashes?</a:t>
            </a:r>
          </a:p>
          <a:p>
            <a:pPr lvl="1"/>
            <a:r>
              <a:rPr lang="en-US" dirty="0"/>
              <a:t>LM (similar to NTLM, before Windows 7)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Intel® Pentium® 4 3.2 GHz</a:t>
            </a:r>
          </a:p>
          <a:p>
            <a:pPr lvl="1"/>
            <a:r>
              <a:rPr lang="en-US" dirty="0"/>
              <a:t>1GB of RAM </a:t>
            </a:r>
          </a:p>
          <a:p>
            <a:pPr lvl="1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53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for generating rainbow table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638"/>
            <a:ext cx="7670664" cy="489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8795" y="5649604"/>
            <a:ext cx="15500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5 days!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What is NTLM hashes?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New Technology LAN Manager (NTLM) </a:t>
            </a:r>
          </a:p>
          <a:p>
            <a:r>
              <a:rPr lang="en-US" dirty="0"/>
              <a:t>A Microsoft security protocols </a:t>
            </a:r>
          </a:p>
          <a:p>
            <a:pPr lvl="1"/>
            <a:r>
              <a:rPr lang="en-US" dirty="0"/>
              <a:t>intended to provide authentication, integrity, and confidentiality to users</a:t>
            </a:r>
          </a:p>
          <a:p>
            <a:r>
              <a:rPr lang="en-US" dirty="0"/>
              <a:t>Implemented with Windows NT , 7,  and 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1381663"/>
            <a:ext cx="4602747" cy="35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87972"/>
              </p:ext>
            </p:extLst>
          </p:nvPr>
        </p:nvGraphicFramePr>
        <p:xfrm>
          <a:off x="638126" y="1379122"/>
          <a:ext cx="7478948" cy="397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971">
                <a:tc>
                  <a:txBody>
                    <a:bodyPr/>
                    <a:lstStyle/>
                    <a:p>
                      <a:r>
                        <a:rPr lang="en-US" sz="2400"/>
                        <a:t>Tools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Algorithm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Time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Success Rates</a:t>
                      </a:r>
                    </a:p>
                  </a:txBody>
                  <a:tcPr marL="89624" marR="89624" marT="44812" marB="448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467">
                <a:tc>
                  <a:txBody>
                    <a:bodyPr/>
                    <a:lstStyle/>
                    <a:p>
                      <a:r>
                        <a:rPr lang="en-US" sz="2400" err="1"/>
                        <a:t>rcrack</a:t>
                      </a:r>
                      <a:endParaRPr lang="en-US" sz="2400"/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Rainbow table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233 s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32 of 41 (78.05%) </a:t>
                      </a:r>
                    </a:p>
                  </a:txBody>
                  <a:tcPr marL="89624" marR="89624" marT="44812" marB="448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71">
                <a:tc>
                  <a:txBody>
                    <a:bodyPr/>
                    <a:lstStyle/>
                    <a:p>
                      <a:r>
                        <a:rPr lang="en-US" sz="2400"/>
                        <a:t>Cain 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Brute force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 hours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27 of 41</a:t>
                      </a:r>
                    </a:p>
                  </a:txBody>
                  <a:tcPr marL="89624" marR="89624" marT="44812" marB="448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67">
                <a:tc>
                  <a:txBody>
                    <a:bodyPr/>
                    <a:lstStyle/>
                    <a:p>
                      <a:r>
                        <a:rPr lang="en-US" sz="2400"/>
                        <a:t>John the Ripper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Default dictionary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 minutes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32 of 48</a:t>
                      </a:r>
                    </a:p>
                  </a:txBody>
                  <a:tcPr marL="89624" marR="89624" marT="44812" marB="448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467"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L0phtcrack</a:t>
                      </a:r>
                      <a:endParaRPr lang="en-US" sz="2400"/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Rainbow table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 hours 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26 of 32</a:t>
                      </a:r>
                    </a:p>
                  </a:txBody>
                  <a:tcPr marL="89624" marR="89624" marT="44812" marB="448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71"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L0phtcrack</a:t>
                      </a:r>
                      <a:endParaRPr lang="en-US" sz="2400"/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Brute force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91 days</a:t>
                      </a:r>
                    </a:p>
                  </a:txBody>
                  <a:tcPr marL="89624" marR="89624" marT="44812" marB="4481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89624" marR="89624" marT="44812" marB="448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927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1120" y="2262949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Part 3: Crack real-world passwords</a:t>
            </a:r>
          </a:p>
        </p:txBody>
      </p:sp>
    </p:spTree>
    <p:extLst>
      <p:ext uri="{BB962C8B-B14F-4D97-AF65-F5344CB8AC3E}">
        <p14:creationId xmlns:p14="http://schemas.microsoft.com/office/powerpoint/2010/main" val="3433083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00" y="1131994"/>
            <a:ext cx="387887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NTLM?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1701284"/>
            <a:ext cx="9732687" cy="495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7" y="2616052"/>
            <a:ext cx="7749209" cy="359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38122" y="958996"/>
            <a:ext cx="8942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-f: from</a:t>
            </a:r>
          </a:p>
          <a:p>
            <a:r>
              <a:rPr lang="en-US" dirty="0"/>
              <a:t>-t: to</a:t>
            </a:r>
          </a:p>
        </p:txBody>
      </p:sp>
    </p:spTree>
    <p:extLst>
      <p:ext uri="{BB962C8B-B14F-4D97-AF65-F5344CB8AC3E}">
        <p14:creationId xmlns:p14="http://schemas.microsoft.com/office/powerpoint/2010/main" val="33078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B4749-6E67-7B87-14A7-B282262C1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9377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7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Information about passwords</a:t>
            </a:r>
          </a:p>
          <a:p>
            <a:pPr lvl="1"/>
            <a:r>
              <a:rPr lang="en-US" dirty="0"/>
              <a:t>The length is more than 8 characters </a:t>
            </a:r>
          </a:p>
          <a:p>
            <a:pPr lvl="1"/>
            <a:r>
              <a:rPr lang="en-US" dirty="0"/>
              <a:t>The length is less than 11 characters</a:t>
            </a:r>
          </a:p>
          <a:p>
            <a:pPr lvl="1"/>
            <a:r>
              <a:rPr lang="en-US" dirty="0"/>
              <a:t>Characters consist of all lower case alphabets and numbers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2057"/>
              </p:ext>
            </p:extLst>
          </p:nvPr>
        </p:nvGraphicFramePr>
        <p:xfrm>
          <a:off x="4654035" y="2474722"/>
          <a:ext cx="4602748" cy="14040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8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0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Password</a:t>
                      </a:r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NTLM Hash</a:t>
                      </a:r>
                    </a:p>
                  </a:txBody>
                  <a:tcPr marL="63819" marR="63819" marT="31910" marB="319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5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9E3D31B073E60BFD7B07978D6F914D0A </a:t>
                      </a:r>
                      <a:endParaRPr lang="en-US" sz="1300">
                        <a:latin typeface="Consolas" panose="020B0609020204030204" pitchFamily="49" charset="0"/>
                        <a:ea typeface="Malgun Gothic" panose="020B0503020000020004" pitchFamily="34" charset="-127"/>
                        <a:cs typeface="Consolas" panose="020B0609020204030204" pitchFamily="49" charset="0"/>
                      </a:endParaRPr>
                    </a:p>
                  </a:txBody>
                  <a:tcPr marL="63819" marR="63819" marT="31910" marB="319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05"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</a:rPr>
                        <a:t>21759544B2D7EFCCC978449463CF7E63 </a:t>
                      </a:r>
                      <a:endParaRPr lang="en-US" sz="1300"/>
                    </a:p>
                  </a:txBody>
                  <a:tcPr marL="63819" marR="63819" marT="31910" marB="319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05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75ED0CB7676889AB43764A3B7D3E6943</a:t>
                      </a:r>
                    </a:p>
                  </a:txBody>
                  <a:tcPr marL="63819" marR="63819" marT="31910" marB="319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05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819" marR="63819" marT="31910" marB="31910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1B3801B608A6BE89D21FD3C5729D30BF</a:t>
                      </a:r>
                    </a:p>
                  </a:txBody>
                  <a:tcPr marL="63819" marR="63819" marT="31910" marB="319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6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The Lab Plan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4B5ED-1D4F-2BF2-8102-3DB1AE3EF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9337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9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Part 1: Practice crack passwords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Assume the password consists of up to 5 lower case alphabets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50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The goal of the practice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Portend you don’t need know the plaintext password “</a:t>
            </a:r>
            <a:r>
              <a:rPr lang="en-US"/>
              <a:t>admin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(</a:t>
            </a:r>
            <a:r>
              <a:rPr lang="en-US"/>
              <a:t>admin</a:t>
            </a:r>
            <a:r>
              <a:rPr lang="en-US" dirty="0"/>
              <a:t>)=&gt;209C6174DA490CAEB422F3FA5A7AE634</a:t>
            </a:r>
          </a:p>
          <a:p>
            <a:r>
              <a:rPr lang="en-US" dirty="0"/>
              <a:t>For the given NTLM</a:t>
            </a:r>
          </a:p>
          <a:p>
            <a:pPr lvl="1"/>
            <a:r>
              <a:rPr lang="en-US" dirty="0"/>
              <a:t>You need to find out what the plaintext password </a:t>
            </a:r>
          </a:p>
          <a:p>
            <a:r>
              <a:rPr lang="en-US" dirty="0"/>
              <a:t>We use the rainbow table attack</a:t>
            </a:r>
          </a:p>
          <a:p>
            <a:pPr lvl="1"/>
            <a:r>
              <a:rPr lang="en-US" dirty="0"/>
              <a:t>Why not brute-force? Space issue</a:t>
            </a:r>
          </a:p>
          <a:p>
            <a:pPr lvl="1"/>
            <a:r>
              <a:rPr lang="en-US" dirty="0"/>
              <a:t>Rainbow table is precomputed table for reversing cryptographic hash functions</a:t>
            </a:r>
          </a:p>
          <a:p>
            <a:pPr lvl="1"/>
            <a:r>
              <a:rPr lang="en-US" dirty="0"/>
              <a:t>Hash chains are a technique for decreasing this space requirement.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193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13693</TotalTime>
  <Words>1018</Words>
  <Application>Microsoft Office PowerPoint</Application>
  <PresentationFormat>Widescreen</PresentationFormat>
  <Paragraphs>168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Helvetica Neue</vt:lpstr>
      <vt:lpstr>Times New Roman</vt:lpstr>
      <vt:lpstr>Trebuchet MS</vt:lpstr>
      <vt:lpstr>Wingdings 3</vt:lpstr>
      <vt:lpstr>Facet</vt:lpstr>
      <vt:lpstr>Crack Windows’ Passwords</vt:lpstr>
      <vt:lpstr>Questions need to be answered</vt:lpstr>
      <vt:lpstr>What is NTLM hashes?</vt:lpstr>
      <vt:lpstr>How to generate NTLM?</vt:lpstr>
      <vt:lpstr>Background</vt:lpstr>
      <vt:lpstr>Background</vt:lpstr>
      <vt:lpstr>The Lab Plan</vt:lpstr>
      <vt:lpstr>Part 1: Practice crack passwords</vt:lpstr>
      <vt:lpstr>The goal of the practice </vt:lpstr>
      <vt:lpstr>What is rainbow table attack?</vt:lpstr>
      <vt:lpstr>How Hash chains decreases the space requirement?</vt:lpstr>
      <vt:lpstr>PowerPoint Presentation</vt:lpstr>
      <vt:lpstr>PowerPoint Presentation</vt:lpstr>
      <vt:lpstr>How to install NTLM hash crack tool?</vt:lpstr>
      <vt:lpstr>PowerPoint Presentation</vt:lpstr>
      <vt:lpstr>How to generate a password dictionary?</vt:lpstr>
      <vt:lpstr>PowerPoint Presentation</vt:lpstr>
      <vt:lpstr>PowerPoint Presentation</vt:lpstr>
      <vt:lpstr>PowerPoint Presentation</vt:lpstr>
      <vt:lpstr>How to use the rainbow state to crack the password?</vt:lpstr>
      <vt:lpstr>Let’s test Success Rates of rainbow table attack?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Time Estimation</vt:lpstr>
      <vt:lpstr>Case study</vt:lpstr>
      <vt:lpstr>Configuration for generating rainbow table </vt:lpstr>
      <vt:lpstr>PowerPoint Presentation</vt:lpstr>
      <vt:lpstr>Part 3: Crack real-world passwords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1229</cp:revision>
  <dcterms:created xsi:type="dcterms:W3CDTF">2020-09-14T14:43:27Z</dcterms:created>
  <dcterms:modified xsi:type="dcterms:W3CDTF">2022-11-21T09:40:20Z</dcterms:modified>
</cp:coreProperties>
</file>