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438" r:id="rId3"/>
    <p:sldId id="461" r:id="rId4"/>
    <p:sldId id="462" r:id="rId5"/>
    <p:sldId id="445" r:id="rId6"/>
    <p:sldId id="463" r:id="rId7"/>
    <p:sldId id="446" r:id="rId8"/>
    <p:sldId id="447" r:id="rId9"/>
    <p:sldId id="448" r:id="rId10"/>
    <p:sldId id="449" r:id="rId11"/>
    <p:sldId id="450" r:id="rId12"/>
    <p:sldId id="451" r:id="rId13"/>
    <p:sldId id="452" r:id="rId14"/>
    <p:sldId id="453" r:id="rId15"/>
    <p:sldId id="454" r:id="rId16"/>
    <p:sldId id="455" r:id="rId17"/>
    <p:sldId id="456" r:id="rId18"/>
    <p:sldId id="464" r:id="rId19"/>
    <p:sldId id="465" r:id="rId20"/>
    <p:sldId id="457" r:id="rId21"/>
    <p:sldId id="458" r:id="rId22"/>
    <p:sldId id="459" r:id="rId23"/>
    <p:sldId id="466" r:id="rId24"/>
    <p:sldId id="467" r:id="rId25"/>
    <p:sldId id="468" r:id="rId26"/>
    <p:sldId id="469" r:id="rId27"/>
    <p:sldId id="470" r:id="rId28"/>
    <p:sldId id="471" r:id="rId29"/>
    <p:sldId id="472" r:id="rId30"/>
    <p:sldId id="473" r:id="rId31"/>
    <p:sldId id="474" r:id="rId32"/>
    <p:sldId id="475" r:id="rId33"/>
    <p:sldId id="483" r:id="rId34"/>
    <p:sldId id="476" r:id="rId35"/>
    <p:sldId id="478" r:id="rId36"/>
    <p:sldId id="479" r:id="rId37"/>
    <p:sldId id="480" r:id="rId38"/>
    <p:sldId id="481" r:id="rId39"/>
    <p:sldId id="482" r:id="rId40"/>
    <p:sldId id="484" r:id="rId41"/>
    <p:sldId id="46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E00"/>
    <a:srgbClr val="AEAEAE"/>
    <a:srgbClr val="AB51D6"/>
    <a:srgbClr val="FF9A00"/>
    <a:srgbClr val="00AAD6"/>
    <a:srgbClr val="318EFD"/>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C181A-A292-47FC-915C-BDBD223C6841}" v="89" dt="2021-08-26T12:57:37.2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6" autoAdjust="0"/>
    <p:restoredTop sz="90997" autoAdjust="0"/>
  </p:normalViewPr>
  <p:slideViewPr>
    <p:cSldViewPr snapToGrid="0">
      <p:cViewPr varScale="1">
        <p:scale>
          <a:sx n="57" d="100"/>
          <a:sy n="57" d="100"/>
        </p:scale>
        <p:origin x="3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9905E4-6E5A-4496-B655-0ED1824FD7F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6FB611F8-07E7-490F-AE5B-287AFFF9601D}">
      <dgm:prSet/>
      <dgm:spPr/>
      <dgm:t>
        <a:bodyPr/>
        <a:lstStyle/>
        <a:p>
          <a:r>
            <a:rPr lang="en-US"/>
            <a:t>SELECT datetime(energy_burned_goal_date+978307200,'unixepoch','utc') as "Energy Burned Goal Date",</a:t>
          </a:r>
        </a:p>
      </dgm:t>
    </dgm:pt>
    <dgm:pt modelId="{73E2D3A1-B58E-464F-9DEC-0D4D7600CF78}" type="parTrans" cxnId="{80888712-302B-458C-A44A-74F55E3F880A}">
      <dgm:prSet/>
      <dgm:spPr/>
      <dgm:t>
        <a:bodyPr/>
        <a:lstStyle/>
        <a:p>
          <a:endParaRPr lang="en-US"/>
        </a:p>
      </dgm:t>
    </dgm:pt>
    <dgm:pt modelId="{C222D697-846B-45C8-8294-6FB1952197E2}" type="sibTrans" cxnId="{80888712-302B-458C-A44A-74F55E3F880A}">
      <dgm:prSet/>
      <dgm:spPr/>
      <dgm:t>
        <a:bodyPr/>
        <a:lstStyle/>
        <a:p>
          <a:endParaRPr lang="en-US"/>
        </a:p>
      </dgm:t>
    </dgm:pt>
    <dgm:pt modelId="{2A1ECE76-6917-4F76-BF6E-91C9C7A46F94}">
      <dgm:prSet/>
      <dgm:spPr/>
      <dgm:t>
        <a:bodyPr/>
        <a:lstStyle/>
        <a:p>
          <a:r>
            <a:rPr lang="en-US"/>
            <a:t>datetime(cache_index+978307200,'unixepoch','utc') as "cache_index", energy_burned, energy_burned_goal,</a:t>
          </a:r>
        </a:p>
      </dgm:t>
    </dgm:pt>
    <dgm:pt modelId="{DC965D3E-00AD-4C90-B0DB-B20B23D82B44}" type="parTrans" cxnId="{5103F28D-70AF-4C04-8894-9B321681EBCB}">
      <dgm:prSet/>
      <dgm:spPr/>
      <dgm:t>
        <a:bodyPr/>
        <a:lstStyle/>
        <a:p>
          <a:endParaRPr lang="en-US"/>
        </a:p>
      </dgm:t>
    </dgm:pt>
    <dgm:pt modelId="{A53BA873-13B6-49BD-8372-C500A00B1137}" type="sibTrans" cxnId="{5103F28D-70AF-4C04-8894-9B321681EBCB}">
      <dgm:prSet/>
      <dgm:spPr/>
      <dgm:t>
        <a:bodyPr/>
        <a:lstStyle/>
        <a:p>
          <a:endParaRPr lang="en-US"/>
        </a:p>
      </dgm:t>
    </dgm:pt>
    <dgm:pt modelId="{4661CAA4-E8E3-4896-8978-34C1F51BF9C8}">
      <dgm:prSet/>
      <dgm:spPr/>
      <dgm:t>
        <a:bodyPr/>
        <a:lstStyle/>
        <a:p>
          <a:r>
            <a:rPr lang="en-US"/>
            <a:t>active_hours, active_hours_goal, brisk_minutes, brisk_minutes_goal, steps, walk_distance</a:t>
          </a:r>
        </a:p>
      </dgm:t>
    </dgm:pt>
    <dgm:pt modelId="{B9AF19CB-0021-4350-BC65-7F8F654B8F0F}" type="parTrans" cxnId="{A326C6D9-57C9-40F4-94DA-D5C6A3382DC9}">
      <dgm:prSet/>
      <dgm:spPr/>
      <dgm:t>
        <a:bodyPr/>
        <a:lstStyle/>
        <a:p>
          <a:endParaRPr lang="en-US"/>
        </a:p>
      </dgm:t>
    </dgm:pt>
    <dgm:pt modelId="{E36D34B2-15D2-43A2-815D-F602E9A4730C}" type="sibTrans" cxnId="{A326C6D9-57C9-40F4-94DA-D5C6A3382DC9}">
      <dgm:prSet/>
      <dgm:spPr/>
      <dgm:t>
        <a:bodyPr/>
        <a:lstStyle/>
        <a:p>
          <a:endParaRPr lang="en-US"/>
        </a:p>
      </dgm:t>
    </dgm:pt>
    <dgm:pt modelId="{0E77CC4B-8D46-4756-8224-0FA7CE1C7F60}">
      <dgm:prSet/>
      <dgm:spPr/>
      <dgm:t>
        <a:bodyPr/>
        <a:lstStyle/>
        <a:p>
          <a:r>
            <a:rPr lang="en-US"/>
            <a:t>from activity_caches</a:t>
          </a:r>
        </a:p>
      </dgm:t>
    </dgm:pt>
    <dgm:pt modelId="{A0522394-9A29-4F1D-946B-5061EF4370A5}" type="parTrans" cxnId="{2254764F-C7D2-42F6-9BE3-FA39E2B64F61}">
      <dgm:prSet/>
      <dgm:spPr/>
      <dgm:t>
        <a:bodyPr/>
        <a:lstStyle/>
        <a:p>
          <a:endParaRPr lang="en-US"/>
        </a:p>
      </dgm:t>
    </dgm:pt>
    <dgm:pt modelId="{DE15C412-C649-49FE-A3C3-3DABA6C3C5C0}" type="sibTrans" cxnId="{2254764F-C7D2-42F6-9BE3-FA39E2B64F61}">
      <dgm:prSet/>
      <dgm:spPr/>
      <dgm:t>
        <a:bodyPr/>
        <a:lstStyle/>
        <a:p>
          <a:endParaRPr lang="en-US"/>
        </a:p>
      </dgm:t>
    </dgm:pt>
    <dgm:pt modelId="{F46DC3F4-E43F-4DE2-B1EC-632D981A4FE0}" type="pres">
      <dgm:prSet presAssocID="{569905E4-6E5A-4496-B655-0ED1824FD7FC}" presName="outerComposite" presStyleCnt="0">
        <dgm:presLayoutVars>
          <dgm:chMax val="5"/>
          <dgm:dir/>
          <dgm:resizeHandles val="exact"/>
        </dgm:presLayoutVars>
      </dgm:prSet>
      <dgm:spPr/>
    </dgm:pt>
    <dgm:pt modelId="{38A018A7-196B-4293-A9C5-CC25B75DF17A}" type="pres">
      <dgm:prSet presAssocID="{569905E4-6E5A-4496-B655-0ED1824FD7FC}" presName="dummyMaxCanvas" presStyleCnt="0">
        <dgm:presLayoutVars/>
      </dgm:prSet>
      <dgm:spPr/>
    </dgm:pt>
    <dgm:pt modelId="{7C448923-1E9A-41F3-BA78-C6752B902C8B}" type="pres">
      <dgm:prSet presAssocID="{569905E4-6E5A-4496-B655-0ED1824FD7FC}" presName="FourNodes_1" presStyleLbl="node1" presStyleIdx="0" presStyleCnt="4">
        <dgm:presLayoutVars>
          <dgm:bulletEnabled val="1"/>
        </dgm:presLayoutVars>
      </dgm:prSet>
      <dgm:spPr/>
    </dgm:pt>
    <dgm:pt modelId="{19DEB6C3-A20E-42A7-B76F-6BBCBB89D99B}" type="pres">
      <dgm:prSet presAssocID="{569905E4-6E5A-4496-B655-0ED1824FD7FC}" presName="FourNodes_2" presStyleLbl="node1" presStyleIdx="1" presStyleCnt="4">
        <dgm:presLayoutVars>
          <dgm:bulletEnabled val="1"/>
        </dgm:presLayoutVars>
      </dgm:prSet>
      <dgm:spPr/>
    </dgm:pt>
    <dgm:pt modelId="{9D79ABB3-3B70-40BE-AC47-E8775561D52E}" type="pres">
      <dgm:prSet presAssocID="{569905E4-6E5A-4496-B655-0ED1824FD7FC}" presName="FourNodes_3" presStyleLbl="node1" presStyleIdx="2" presStyleCnt="4">
        <dgm:presLayoutVars>
          <dgm:bulletEnabled val="1"/>
        </dgm:presLayoutVars>
      </dgm:prSet>
      <dgm:spPr/>
    </dgm:pt>
    <dgm:pt modelId="{2F0DB50D-001E-40E6-9162-F7A986B122EC}" type="pres">
      <dgm:prSet presAssocID="{569905E4-6E5A-4496-B655-0ED1824FD7FC}" presName="FourNodes_4" presStyleLbl="node1" presStyleIdx="3" presStyleCnt="4">
        <dgm:presLayoutVars>
          <dgm:bulletEnabled val="1"/>
        </dgm:presLayoutVars>
      </dgm:prSet>
      <dgm:spPr/>
    </dgm:pt>
    <dgm:pt modelId="{D070CB01-338B-4BC6-9595-FD105A5B833C}" type="pres">
      <dgm:prSet presAssocID="{569905E4-6E5A-4496-B655-0ED1824FD7FC}" presName="FourConn_1-2" presStyleLbl="fgAccFollowNode1" presStyleIdx="0" presStyleCnt="3">
        <dgm:presLayoutVars>
          <dgm:bulletEnabled val="1"/>
        </dgm:presLayoutVars>
      </dgm:prSet>
      <dgm:spPr/>
    </dgm:pt>
    <dgm:pt modelId="{ACB71BFA-7527-457E-9030-68E8DB886EDA}" type="pres">
      <dgm:prSet presAssocID="{569905E4-6E5A-4496-B655-0ED1824FD7FC}" presName="FourConn_2-3" presStyleLbl="fgAccFollowNode1" presStyleIdx="1" presStyleCnt="3">
        <dgm:presLayoutVars>
          <dgm:bulletEnabled val="1"/>
        </dgm:presLayoutVars>
      </dgm:prSet>
      <dgm:spPr/>
    </dgm:pt>
    <dgm:pt modelId="{FE6F268E-B0DA-43B4-8210-CA2F78BBF970}" type="pres">
      <dgm:prSet presAssocID="{569905E4-6E5A-4496-B655-0ED1824FD7FC}" presName="FourConn_3-4" presStyleLbl="fgAccFollowNode1" presStyleIdx="2" presStyleCnt="3">
        <dgm:presLayoutVars>
          <dgm:bulletEnabled val="1"/>
        </dgm:presLayoutVars>
      </dgm:prSet>
      <dgm:spPr/>
    </dgm:pt>
    <dgm:pt modelId="{0E6DDE70-61B4-4944-B085-B3335D5FB3F1}" type="pres">
      <dgm:prSet presAssocID="{569905E4-6E5A-4496-B655-0ED1824FD7FC}" presName="FourNodes_1_text" presStyleLbl="node1" presStyleIdx="3" presStyleCnt="4">
        <dgm:presLayoutVars>
          <dgm:bulletEnabled val="1"/>
        </dgm:presLayoutVars>
      </dgm:prSet>
      <dgm:spPr/>
    </dgm:pt>
    <dgm:pt modelId="{3153B24F-FA03-42C6-80D8-0793BC099D96}" type="pres">
      <dgm:prSet presAssocID="{569905E4-6E5A-4496-B655-0ED1824FD7FC}" presName="FourNodes_2_text" presStyleLbl="node1" presStyleIdx="3" presStyleCnt="4">
        <dgm:presLayoutVars>
          <dgm:bulletEnabled val="1"/>
        </dgm:presLayoutVars>
      </dgm:prSet>
      <dgm:spPr/>
    </dgm:pt>
    <dgm:pt modelId="{F190F63F-B924-4F4A-9A83-D157FEDFE906}" type="pres">
      <dgm:prSet presAssocID="{569905E4-6E5A-4496-B655-0ED1824FD7FC}" presName="FourNodes_3_text" presStyleLbl="node1" presStyleIdx="3" presStyleCnt="4">
        <dgm:presLayoutVars>
          <dgm:bulletEnabled val="1"/>
        </dgm:presLayoutVars>
      </dgm:prSet>
      <dgm:spPr/>
    </dgm:pt>
    <dgm:pt modelId="{BA852E8A-B49A-42F9-BAC5-86719CBECD4F}" type="pres">
      <dgm:prSet presAssocID="{569905E4-6E5A-4496-B655-0ED1824FD7FC}" presName="FourNodes_4_text" presStyleLbl="node1" presStyleIdx="3" presStyleCnt="4">
        <dgm:presLayoutVars>
          <dgm:bulletEnabled val="1"/>
        </dgm:presLayoutVars>
      </dgm:prSet>
      <dgm:spPr/>
    </dgm:pt>
  </dgm:ptLst>
  <dgm:cxnLst>
    <dgm:cxn modelId="{C571850F-FF84-4B73-AA6C-7B3242F90B75}" type="presOf" srcId="{2A1ECE76-6917-4F76-BF6E-91C9C7A46F94}" destId="{3153B24F-FA03-42C6-80D8-0793BC099D96}" srcOrd="1" destOrd="0" presId="urn:microsoft.com/office/officeart/2005/8/layout/vProcess5"/>
    <dgm:cxn modelId="{80888712-302B-458C-A44A-74F55E3F880A}" srcId="{569905E4-6E5A-4496-B655-0ED1824FD7FC}" destId="{6FB611F8-07E7-490F-AE5B-287AFFF9601D}" srcOrd="0" destOrd="0" parTransId="{73E2D3A1-B58E-464F-9DEC-0D4D7600CF78}" sibTransId="{C222D697-846B-45C8-8294-6FB1952197E2}"/>
    <dgm:cxn modelId="{E1D40D16-C662-482B-86BC-FF3C9F8B505B}" type="presOf" srcId="{6FB611F8-07E7-490F-AE5B-287AFFF9601D}" destId="{7C448923-1E9A-41F3-BA78-C6752B902C8B}" srcOrd="0" destOrd="0" presId="urn:microsoft.com/office/officeart/2005/8/layout/vProcess5"/>
    <dgm:cxn modelId="{97CA4B21-1383-4C08-8F6B-284B847A806C}" type="presOf" srcId="{A53BA873-13B6-49BD-8372-C500A00B1137}" destId="{ACB71BFA-7527-457E-9030-68E8DB886EDA}" srcOrd="0" destOrd="0" presId="urn:microsoft.com/office/officeart/2005/8/layout/vProcess5"/>
    <dgm:cxn modelId="{26A39531-27FC-405E-966D-720A25CBEBF9}" type="presOf" srcId="{0E77CC4B-8D46-4756-8224-0FA7CE1C7F60}" destId="{2F0DB50D-001E-40E6-9162-F7A986B122EC}" srcOrd="0" destOrd="0" presId="urn:microsoft.com/office/officeart/2005/8/layout/vProcess5"/>
    <dgm:cxn modelId="{EBF7C443-6D8E-4109-A9DE-6B73B932596F}" type="presOf" srcId="{4661CAA4-E8E3-4896-8978-34C1F51BF9C8}" destId="{9D79ABB3-3B70-40BE-AC47-E8775561D52E}" srcOrd="0" destOrd="0" presId="urn:microsoft.com/office/officeart/2005/8/layout/vProcess5"/>
    <dgm:cxn modelId="{CAFED249-04C5-4E15-B38C-6D2ACC2B5781}" type="presOf" srcId="{C222D697-846B-45C8-8294-6FB1952197E2}" destId="{D070CB01-338B-4BC6-9595-FD105A5B833C}" srcOrd="0" destOrd="0" presId="urn:microsoft.com/office/officeart/2005/8/layout/vProcess5"/>
    <dgm:cxn modelId="{B0F20B6C-BE28-491D-8703-E6270DC773C4}" type="presOf" srcId="{4661CAA4-E8E3-4896-8978-34C1F51BF9C8}" destId="{F190F63F-B924-4F4A-9A83-D157FEDFE906}" srcOrd="1" destOrd="0" presId="urn:microsoft.com/office/officeart/2005/8/layout/vProcess5"/>
    <dgm:cxn modelId="{2254764F-C7D2-42F6-9BE3-FA39E2B64F61}" srcId="{569905E4-6E5A-4496-B655-0ED1824FD7FC}" destId="{0E77CC4B-8D46-4756-8224-0FA7CE1C7F60}" srcOrd="3" destOrd="0" parTransId="{A0522394-9A29-4F1D-946B-5061EF4370A5}" sibTransId="{DE15C412-C649-49FE-A3C3-3DABA6C3C5C0}"/>
    <dgm:cxn modelId="{70C30471-1F29-43FC-8683-261225B3B1D8}" type="presOf" srcId="{569905E4-6E5A-4496-B655-0ED1824FD7FC}" destId="{F46DC3F4-E43F-4DE2-B1EC-632D981A4FE0}" srcOrd="0" destOrd="0" presId="urn:microsoft.com/office/officeart/2005/8/layout/vProcess5"/>
    <dgm:cxn modelId="{F880E17B-0E16-4B8A-858C-DF2661297FB4}" type="presOf" srcId="{6FB611F8-07E7-490F-AE5B-287AFFF9601D}" destId="{0E6DDE70-61B4-4944-B085-B3335D5FB3F1}" srcOrd="1" destOrd="0" presId="urn:microsoft.com/office/officeart/2005/8/layout/vProcess5"/>
    <dgm:cxn modelId="{758C528B-6336-44BB-9444-62C5B031E2B2}" type="presOf" srcId="{0E77CC4B-8D46-4756-8224-0FA7CE1C7F60}" destId="{BA852E8A-B49A-42F9-BAC5-86719CBECD4F}" srcOrd="1" destOrd="0" presId="urn:microsoft.com/office/officeart/2005/8/layout/vProcess5"/>
    <dgm:cxn modelId="{5103F28D-70AF-4C04-8894-9B321681EBCB}" srcId="{569905E4-6E5A-4496-B655-0ED1824FD7FC}" destId="{2A1ECE76-6917-4F76-BF6E-91C9C7A46F94}" srcOrd="1" destOrd="0" parTransId="{DC965D3E-00AD-4C90-B0DB-B20B23D82B44}" sibTransId="{A53BA873-13B6-49BD-8372-C500A00B1137}"/>
    <dgm:cxn modelId="{A326C6D9-57C9-40F4-94DA-D5C6A3382DC9}" srcId="{569905E4-6E5A-4496-B655-0ED1824FD7FC}" destId="{4661CAA4-E8E3-4896-8978-34C1F51BF9C8}" srcOrd="2" destOrd="0" parTransId="{B9AF19CB-0021-4350-BC65-7F8F654B8F0F}" sibTransId="{E36D34B2-15D2-43A2-815D-F602E9A4730C}"/>
    <dgm:cxn modelId="{5CD842DB-80C7-49FA-824E-3D8C0F6EBC59}" type="presOf" srcId="{2A1ECE76-6917-4F76-BF6E-91C9C7A46F94}" destId="{19DEB6C3-A20E-42A7-B76F-6BBCBB89D99B}" srcOrd="0" destOrd="0" presId="urn:microsoft.com/office/officeart/2005/8/layout/vProcess5"/>
    <dgm:cxn modelId="{A7F025E9-5DD3-4529-981F-856FB162E59C}" type="presOf" srcId="{E36D34B2-15D2-43A2-815D-F602E9A4730C}" destId="{FE6F268E-B0DA-43B4-8210-CA2F78BBF970}" srcOrd="0" destOrd="0" presId="urn:microsoft.com/office/officeart/2005/8/layout/vProcess5"/>
    <dgm:cxn modelId="{23BFF13E-D903-42DC-BE13-7D5058F9986D}" type="presParOf" srcId="{F46DC3F4-E43F-4DE2-B1EC-632D981A4FE0}" destId="{38A018A7-196B-4293-A9C5-CC25B75DF17A}" srcOrd="0" destOrd="0" presId="urn:microsoft.com/office/officeart/2005/8/layout/vProcess5"/>
    <dgm:cxn modelId="{D373EF9C-7CD8-4418-A691-F077B1363329}" type="presParOf" srcId="{F46DC3F4-E43F-4DE2-B1EC-632D981A4FE0}" destId="{7C448923-1E9A-41F3-BA78-C6752B902C8B}" srcOrd="1" destOrd="0" presId="urn:microsoft.com/office/officeart/2005/8/layout/vProcess5"/>
    <dgm:cxn modelId="{96BD7367-65FC-4068-BB9A-A9320EEF09B7}" type="presParOf" srcId="{F46DC3F4-E43F-4DE2-B1EC-632D981A4FE0}" destId="{19DEB6C3-A20E-42A7-B76F-6BBCBB89D99B}" srcOrd="2" destOrd="0" presId="urn:microsoft.com/office/officeart/2005/8/layout/vProcess5"/>
    <dgm:cxn modelId="{768E84D3-A061-40D3-8BDE-8B45160ACD8A}" type="presParOf" srcId="{F46DC3F4-E43F-4DE2-B1EC-632D981A4FE0}" destId="{9D79ABB3-3B70-40BE-AC47-E8775561D52E}" srcOrd="3" destOrd="0" presId="urn:microsoft.com/office/officeart/2005/8/layout/vProcess5"/>
    <dgm:cxn modelId="{F658CE60-B8C7-4846-B5EB-57633AA9D2EE}" type="presParOf" srcId="{F46DC3F4-E43F-4DE2-B1EC-632D981A4FE0}" destId="{2F0DB50D-001E-40E6-9162-F7A986B122EC}" srcOrd="4" destOrd="0" presId="urn:microsoft.com/office/officeart/2005/8/layout/vProcess5"/>
    <dgm:cxn modelId="{4CB7ED58-E554-49C3-9349-762AEFE60E2C}" type="presParOf" srcId="{F46DC3F4-E43F-4DE2-B1EC-632D981A4FE0}" destId="{D070CB01-338B-4BC6-9595-FD105A5B833C}" srcOrd="5" destOrd="0" presId="urn:microsoft.com/office/officeart/2005/8/layout/vProcess5"/>
    <dgm:cxn modelId="{83CAE7B9-4DD6-4BDD-9F7B-BD8829A8165B}" type="presParOf" srcId="{F46DC3F4-E43F-4DE2-B1EC-632D981A4FE0}" destId="{ACB71BFA-7527-457E-9030-68E8DB886EDA}" srcOrd="6" destOrd="0" presId="urn:microsoft.com/office/officeart/2005/8/layout/vProcess5"/>
    <dgm:cxn modelId="{37D79B49-C885-4E4E-AA32-2D0D14DBB468}" type="presParOf" srcId="{F46DC3F4-E43F-4DE2-B1EC-632D981A4FE0}" destId="{FE6F268E-B0DA-43B4-8210-CA2F78BBF970}" srcOrd="7" destOrd="0" presId="urn:microsoft.com/office/officeart/2005/8/layout/vProcess5"/>
    <dgm:cxn modelId="{4637B36D-B27B-435F-93B2-F91D880D459B}" type="presParOf" srcId="{F46DC3F4-E43F-4DE2-B1EC-632D981A4FE0}" destId="{0E6DDE70-61B4-4944-B085-B3335D5FB3F1}" srcOrd="8" destOrd="0" presId="urn:microsoft.com/office/officeart/2005/8/layout/vProcess5"/>
    <dgm:cxn modelId="{72D55137-BED1-4237-A51E-E11FEC5215CA}" type="presParOf" srcId="{F46DC3F4-E43F-4DE2-B1EC-632D981A4FE0}" destId="{3153B24F-FA03-42C6-80D8-0793BC099D96}" srcOrd="9" destOrd="0" presId="urn:microsoft.com/office/officeart/2005/8/layout/vProcess5"/>
    <dgm:cxn modelId="{94E17A39-C5CB-444F-9269-9FBCECF333F3}" type="presParOf" srcId="{F46DC3F4-E43F-4DE2-B1EC-632D981A4FE0}" destId="{F190F63F-B924-4F4A-9A83-D157FEDFE906}" srcOrd="10" destOrd="0" presId="urn:microsoft.com/office/officeart/2005/8/layout/vProcess5"/>
    <dgm:cxn modelId="{5B616C22-7F3B-4673-9D5C-EECBEEDEA53C}" type="presParOf" srcId="{F46DC3F4-E43F-4DE2-B1EC-632D981A4FE0}" destId="{BA852E8A-B49A-42F9-BAC5-86719CBECD4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D0753F-9ED8-4A98-83BF-83C9CDA3A95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6807E19-E142-4084-A04A-50C485B73813}">
      <dgm:prSet/>
      <dgm:spPr/>
      <dgm:t>
        <a:bodyPr/>
        <a:lstStyle/>
        <a:p>
          <a:r>
            <a:rPr lang="en-US"/>
            <a:t>select samples.data_id, datetime(samples.start_date+978307200,'unixepoch','localtime') as "Start Date",</a:t>
          </a:r>
        </a:p>
      </dgm:t>
    </dgm:pt>
    <dgm:pt modelId="{CEADF599-C53F-4D22-8980-BAA0A377F223}" type="parTrans" cxnId="{969D9017-0EFA-4F9C-84D8-5F8270FFCD8E}">
      <dgm:prSet/>
      <dgm:spPr/>
      <dgm:t>
        <a:bodyPr/>
        <a:lstStyle/>
        <a:p>
          <a:endParaRPr lang="en-US"/>
        </a:p>
      </dgm:t>
    </dgm:pt>
    <dgm:pt modelId="{EA0B5493-5654-445F-9C37-22A72B83D48F}" type="sibTrans" cxnId="{969D9017-0EFA-4F9C-84D8-5F8270FFCD8E}">
      <dgm:prSet/>
      <dgm:spPr/>
      <dgm:t>
        <a:bodyPr/>
        <a:lstStyle/>
        <a:p>
          <a:endParaRPr lang="en-US"/>
        </a:p>
      </dgm:t>
    </dgm:pt>
    <dgm:pt modelId="{E6880876-7815-4240-9864-B271BAAB7F5D}">
      <dgm:prSet/>
      <dgm:spPr/>
      <dgm:t>
        <a:bodyPr/>
        <a:lstStyle/>
        <a:p>
          <a:r>
            <a:rPr lang="en-US"/>
            <a:t>datetime(samples.end_date+978307200,'unixepoch','localtime') as "End_Date", data_type, activity_type,</a:t>
          </a:r>
        </a:p>
      </dgm:t>
    </dgm:pt>
    <dgm:pt modelId="{EB8FB649-C463-4F6F-955A-2F0B3FC2E0B8}" type="parTrans" cxnId="{5CF92BDD-94F7-4E19-9552-F669F286F615}">
      <dgm:prSet/>
      <dgm:spPr/>
      <dgm:t>
        <a:bodyPr/>
        <a:lstStyle/>
        <a:p>
          <a:endParaRPr lang="en-US"/>
        </a:p>
      </dgm:t>
    </dgm:pt>
    <dgm:pt modelId="{A8E79DAD-98D3-4044-AC15-52F14E67D176}" type="sibTrans" cxnId="{5CF92BDD-94F7-4E19-9552-F669F286F615}">
      <dgm:prSet/>
      <dgm:spPr/>
      <dgm:t>
        <a:bodyPr/>
        <a:lstStyle/>
        <a:p>
          <a:endParaRPr lang="en-US"/>
        </a:p>
      </dgm:t>
    </dgm:pt>
    <dgm:pt modelId="{52CD060A-DFA9-40A5-8E86-EC8A6CEA7130}">
      <dgm:prSet/>
      <dgm:spPr/>
      <dgm:t>
        <a:bodyPr/>
        <a:lstStyle/>
        <a:p>
          <a:r>
            <a:rPr lang="en-US"/>
            <a:t>total_energy_burned, total_basal_energy_burned, total_distance, goal_type, goal FROM workouts</a:t>
          </a:r>
        </a:p>
      </dgm:t>
    </dgm:pt>
    <dgm:pt modelId="{9C1D8EE1-57AC-4E1B-B3E0-D9B75190857A}" type="parTrans" cxnId="{BAD781DB-4AD2-4473-968B-D954EEFCCD45}">
      <dgm:prSet/>
      <dgm:spPr/>
      <dgm:t>
        <a:bodyPr/>
        <a:lstStyle/>
        <a:p>
          <a:endParaRPr lang="en-US"/>
        </a:p>
      </dgm:t>
    </dgm:pt>
    <dgm:pt modelId="{6BFF63DC-FFBC-4F82-9207-D4EB04F753AA}" type="sibTrans" cxnId="{BAD781DB-4AD2-4473-968B-D954EEFCCD45}">
      <dgm:prSet/>
      <dgm:spPr/>
      <dgm:t>
        <a:bodyPr/>
        <a:lstStyle/>
        <a:p>
          <a:endParaRPr lang="en-US"/>
        </a:p>
      </dgm:t>
    </dgm:pt>
    <dgm:pt modelId="{EE617B00-2885-434E-8A6A-5DC9B539A0EF}">
      <dgm:prSet/>
      <dgm:spPr/>
      <dgm:t>
        <a:bodyPr/>
        <a:lstStyle/>
        <a:p>
          <a:r>
            <a:rPr lang="en-US"/>
            <a:t>join samples on workouts.data_id = samples.data_id</a:t>
          </a:r>
        </a:p>
      </dgm:t>
    </dgm:pt>
    <dgm:pt modelId="{678495A5-91FA-49DE-BDF7-2CE5E86CD3D8}" type="parTrans" cxnId="{DE1D3BC1-4360-485C-A3A3-DC9E8C315233}">
      <dgm:prSet/>
      <dgm:spPr/>
      <dgm:t>
        <a:bodyPr/>
        <a:lstStyle/>
        <a:p>
          <a:endParaRPr lang="en-US"/>
        </a:p>
      </dgm:t>
    </dgm:pt>
    <dgm:pt modelId="{5A4FB59A-7743-4425-A291-6C6865714AFD}" type="sibTrans" cxnId="{DE1D3BC1-4360-485C-A3A3-DC9E8C315233}">
      <dgm:prSet/>
      <dgm:spPr/>
      <dgm:t>
        <a:bodyPr/>
        <a:lstStyle/>
        <a:p>
          <a:endParaRPr lang="en-US"/>
        </a:p>
      </dgm:t>
    </dgm:pt>
    <dgm:pt modelId="{0D2DC68A-F2CD-4D1C-8935-6219CAAACAD0}" type="pres">
      <dgm:prSet presAssocID="{71D0753F-9ED8-4A98-83BF-83C9CDA3A954}" presName="vert0" presStyleCnt="0">
        <dgm:presLayoutVars>
          <dgm:dir/>
          <dgm:animOne val="branch"/>
          <dgm:animLvl val="lvl"/>
        </dgm:presLayoutVars>
      </dgm:prSet>
      <dgm:spPr/>
    </dgm:pt>
    <dgm:pt modelId="{64EAA185-BB69-472E-AFD6-634AE5EFEB1B}" type="pres">
      <dgm:prSet presAssocID="{46807E19-E142-4084-A04A-50C485B73813}" presName="thickLine" presStyleLbl="alignNode1" presStyleIdx="0" presStyleCnt="4"/>
      <dgm:spPr/>
    </dgm:pt>
    <dgm:pt modelId="{30187992-17F1-4081-B03B-27118AD98938}" type="pres">
      <dgm:prSet presAssocID="{46807E19-E142-4084-A04A-50C485B73813}" presName="horz1" presStyleCnt="0"/>
      <dgm:spPr/>
    </dgm:pt>
    <dgm:pt modelId="{86DAAD13-7206-4DFB-A3BB-2F486489EFA9}" type="pres">
      <dgm:prSet presAssocID="{46807E19-E142-4084-A04A-50C485B73813}" presName="tx1" presStyleLbl="revTx" presStyleIdx="0" presStyleCnt="4"/>
      <dgm:spPr/>
    </dgm:pt>
    <dgm:pt modelId="{43BA2A96-7249-4A80-B476-EE24B06F39CA}" type="pres">
      <dgm:prSet presAssocID="{46807E19-E142-4084-A04A-50C485B73813}" presName="vert1" presStyleCnt="0"/>
      <dgm:spPr/>
    </dgm:pt>
    <dgm:pt modelId="{0AA3F55A-5C2F-4BA2-8410-D1E93575E8C4}" type="pres">
      <dgm:prSet presAssocID="{E6880876-7815-4240-9864-B271BAAB7F5D}" presName="thickLine" presStyleLbl="alignNode1" presStyleIdx="1" presStyleCnt="4"/>
      <dgm:spPr/>
    </dgm:pt>
    <dgm:pt modelId="{DEBCF640-97B8-4198-BFB3-0808B56C2E38}" type="pres">
      <dgm:prSet presAssocID="{E6880876-7815-4240-9864-B271BAAB7F5D}" presName="horz1" presStyleCnt="0"/>
      <dgm:spPr/>
    </dgm:pt>
    <dgm:pt modelId="{03966165-29B9-4ADF-A660-A846AA110C52}" type="pres">
      <dgm:prSet presAssocID="{E6880876-7815-4240-9864-B271BAAB7F5D}" presName="tx1" presStyleLbl="revTx" presStyleIdx="1" presStyleCnt="4"/>
      <dgm:spPr/>
    </dgm:pt>
    <dgm:pt modelId="{5D05018D-7D50-418D-9CFD-C1625765E95A}" type="pres">
      <dgm:prSet presAssocID="{E6880876-7815-4240-9864-B271BAAB7F5D}" presName="vert1" presStyleCnt="0"/>
      <dgm:spPr/>
    </dgm:pt>
    <dgm:pt modelId="{2A9F6DC0-2DA1-4573-8E47-D0B43A59B808}" type="pres">
      <dgm:prSet presAssocID="{52CD060A-DFA9-40A5-8E86-EC8A6CEA7130}" presName="thickLine" presStyleLbl="alignNode1" presStyleIdx="2" presStyleCnt="4"/>
      <dgm:spPr/>
    </dgm:pt>
    <dgm:pt modelId="{D222706A-2A39-47B5-8CD0-C62811AC4C78}" type="pres">
      <dgm:prSet presAssocID="{52CD060A-DFA9-40A5-8E86-EC8A6CEA7130}" presName="horz1" presStyleCnt="0"/>
      <dgm:spPr/>
    </dgm:pt>
    <dgm:pt modelId="{E909DB14-24CD-48D4-87AD-1CC14F818119}" type="pres">
      <dgm:prSet presAssocID="{52CD060A-DFA9-40A5-8E86-EC8A6CEA7130}" presName="tx1" presStyleLbl="revTx" presStyleIdx="2" presStyleCnt="4"/>
      <dgm:spPr/>
    </dgm:pt>
    <dgm:pt modelId="{32D7D365-E6B5-4827-919B-5E5526B88271}" type="pres">
      <dgm:prSet presAssocID="{52CD060A-DFA9-40A5-8E86-EC8A6CEA7130}" presName="vert1" presStyleCnt="0"/>
      <dgm:spPr/>
    </dgm:pt>
    <dgm:pt modelId="{170A9678-A5ED-4DD4-BC30-452AB8BA003B}" type="pres">
      <dgm:prSet presAssocID="{EE617B00-2885-434E-8A6A-5DC9B539A0EF}" presName="thickLine" presStyleLbl="alignNode1" presStyleIdx="3" presStyleCnt="4"/>
      <dgm:spPr/>
    </dgm:pt>
    <dgm:pt modelId="{238EC521-AD72-44C1-844D-B02ADED97ABB}" type="pres">
      <dgm:prSet presAssocID="{EE617B00-2885-434E-8A6A-5DC9B539A0EF}" presName="horz1" presStyleCnt="0"/>
      <dgm:spPr/>
    </dgm:pt>
    <dgm:pt modelId="{833086AE-D7BE-4DD6-8983-DC9565E3C17E}" type="pres">
      <dgm:prSet presAssocID="{EE617B00-2885-434E-8A6A-5DC9B539A0EF}" presName="tx1" presStyleLbl="revTx" presStyleIdx="3" presStyleCnt="4"/>
      <dgm:spPr/>
    </dgm:pt>
    <dgm:pt modelId="{35576EEB-0FC6-4138-8361-9CA1477BEF24}" type="pres">
      <dgm:prSet presAssocID="{EE617B00-2885-434E-8A6A-5DC9B539A0EF}" presName="vert1" presStyleCnt="0"/>
      <dgm:spPr/>
    </dgm:pt>
  </dgm:ptLst>
  <dgm:cxnLst>
    <dgm:cxn modelId="{BB6DFA0F-00D5-40F6-A543-938183115369}" type="presOf" srcId="{46807E19-E142-4084-A04A-50C485B73813}" destId="{86DAAD13-7206-4DFB-A3BB-2F486489EFA9}" srcOrd="0" destOrd="0" presId="urn:microsoft.com/office/officeart/2008/layout/LinedList"/>
    <dgm:cxn modelId="{969D9017-0EFA-4F9C-84D8-5F8270FFCD8E}" srcId="{71D0753F-9ED8-4A98-83BF-83C9CDA3A954}" destId="{46807E19-E142-4084-A04A-50C485B73813}" srcOrd="0" destOrd="0" parTransId="{CEADF599-C53F-4D22-8980-BAA0A377F223}" sibTransId="{EA0B5493-5654-445F-9C37-22A72B83D48F}"/>
    <dgm:cxn modelId="{34D5972F-B8BC-43B4-8093-7EBE31F847A3}" type="presOf" srcId="{71D0753F-9ED8-4A98-83BF-83C9CDA3A954}" destId="{0D2DC68A-F2CD-4D1C-8935-6219CAAACAD0}" srcOrd="0" destOrd="0" presId="urn:microsoft.com/office/officeart/2008/layout/LinedList"/>
    <dgm:cxn modelId="{6BAB1B46-6E39-4D69-9689-F211758B4944}" type="presOf" srcId="{EE617B00-2885-434E-8A6A-5DC9B539A0EF}" destId="{833086AE-D7BE-4DD6-8983-DC9565E3C17E}" srcOrd="0" destOrd="0" presId="urn:microsoft.com/office/officeart/2008/layout/LinedList"/>
    <dgm:cxn modelId="{132C5B7F-9A54-4F09-8AEF-DC728A55BF95}" type="presOf" srcId="{E6880876-7815-4240-9864-B271BAAB7F5D}" destId="{03966165-29B9-4ADF-A660-A846AA110C52}" srcOrd="0" destOrd="0" presId="urn:microsoft.com/office/officeart/2008/layout/LinedList"/>
    <dgm:cxn modelId="{19E0C5BD-6271-43BF-9752-743C8C4CEE94}" type="presOf" srcId="{52CD060A-DFA9-40A5-8E86-EC8A6CEA7130}" destId="{E909DB14-24CD-48D4-87AD-1CC14F818119}" srcOrd="0" destOrd="0" presId="urn:microsoft.com/office/officeart/2008/layout/LinedList"/>
    <dgm:cxn modelId="{DE1D3BC1-4360-485C-A3A3-DC9E8C315233}" srcId="{71D0753F-9ED8-4A98-83BF-83C9CDA3A954}" destId="{EE617B00-2885-434E-8A6A-5DC9B539A0EF}" srcOrd="3" destOrd="0" parTransId="{678495A5-91FA-49DE-BDF7-2CE5E86CD3D8}" sibTransId="{5A4FB59A-7743-4425-A291-6C6865714AFD}"/>
    <dgm:cxn modelId="{BAD781DB-4AD2-4473-968B-D954EEFCCD45}" srcId="{71D0753F-9ED8-4A98-83BF-83C9CDA3A954}" destId="{52CD060A-DFA9-40A5-8E86-EC8A6CEA7130}" srcOrd="2" destOrd="0" parTransId="{9C1D8EE1-57AC-4E1B-B3E0-D9B75190857A}" sibTransId="{6BFF63DC-FFBC-4F82-9207-D4EB04F753AA}"/>
    <dgm:cxn modelId="{5CF92BDD-94F7-4E19-9552-F669F286F615}" srcId="{71D0753F-9ED8-4A98-83BF-83C9CDA3A954}" destId="{E6880876-7815-4240-9864-B271BAAB7F5D}" srcOrd="1" destOrd="0" parTransId="{EB8FB649-C463-4F6F-955A-2F0B3FC2E0B8}" sibTransId="{A8E79DAD-98D3-4044-AC15-52F14E67D176}"/>
    <dgm:cxn modelId="{40376D0D-77C7-4F63-AB2A-61E06FD6FBFE}" type="presParOf" srcId="{0D2DC68A-F2CD-4D1C-8935-6219CAAACAD0}" destId="{64EAA185-BB69-472E-AFD6-634AE5EFEB1B}" srcOrd="0" destOrd="0" presId="urn:microsoft.com/office/officeart/2008/layout/LinedList"/>
    <dgm:cxn modelId="{D311643A-BB94-488C-ADFB-BBDD2F5F3C90}" type="presParOf" srcId="{0D2DC68A-F2CD-4D1C-8935-6219CAAACAD0}" destId="{30187992-17F1-4081-B03B-27118AD98938}" srcOrd="1" destOrd="0" presId="urn:microsoft.com/office/officeart/2008/layout/LinedList"/>
    <dgm:cxn modelId="{E10DEFDF-19D4-4B30-B4C6-26E1D8547F9C}" type="presParOf" srcId="{30187992-17F1-4081-B03B-27118AD98938}" destId="{86DAAD13-7206-4DFB-A3BB-2F486489EFA9}" srcOrd="0" destOrd="0" presId="urn:microsoft.com/office/officeart/2008/layout/LinedList"/>
    <dgm:cxn modelId="{0E45DB40-F3FA-4F49-A3B6-E9A5E1F2B105}" type="presParOf" srcId="{30187992-17F1-4081-B03B-27118AD98938}" destId="{43BA2A96-7249-4A80-B476-EE24B06F39CA}" srcOrd="1" destOrd="0" presId="urn:microsoft.com/office/officeart/2008/layout/LinedList"/>
    <dgm:cxn modelId="{2816ED9F-AC33-4EA4-A448-B075D2130329}" type="presParOf" srcId="{0D2DC68A-F2CD-4D1C-8935-6219CAAACAD0}" destId="{0AA3F55A-5C2F-4BA2-8410-D1E93575E8C4}" srcOrd="2" destOrd="0" presId="urn:microsoft.com/office/officeart/2008/layout/LinedList"/>
    <dgm:cxn modelId="{B10EC0BE-7447-4F8F-82D4-36F28D6C436F}" type="presParOf" srcId="{0D2DC68A-F2CD-4D1C-8935-6219CAAACAD0}" destId="{DEBCF640-97B8-4198-BFB3-0808B56C2E38}" srcOrd="3" destOrd="0" presId="urn:microsoft.com/office/officeart/2008/layout/LinedList"/>
    <dgm:cxn modelId="{930EE77C-30EB-4D2B-9A29-265C314B1EA3}" type="presParOf" srcId="{DEBCF640-97B8-4198-BFB3-0808B56C2E38}" destId="{03966165-29B9-4ADF-A660-A846AA110C52}" srcOrd="0" destOrd="0" presId="urn:microsoft.com/office/officeart/2008/layout/LinedList"/>
    <dgm:cxn modelId="{9802468E-16A9-4CE6-87B3-A1A64F36D9A1}" type="presParOf" srcId="{DEBCF640-97B8-4198-BFB3-0808B56C2E38}" destId="{5D05018D-7D50-418D-9CFD-C1625765E95A}" srcOrd="1" destOrd="0" presId="urn:microsoft.com/office/officeart/2008/layout/LinedList"/>
    <dgm:cxn modelId="{B735A128-3E8F-48CD-98DE-96F2D5E04304}" type="presParOf" srcId="{0D2DC68A-F2CD-4D1C-8935-6219CAAACAD0}" destId="{2A9F6DC0-2DA1-4573-8E47-D0B43A59B808}" srcOrd="4" destOrd="0" presId="urn:microsoft.com/office/officeart/2008/layout/LinedList"/>
    <dgm:cxn modelId="{9856EE5C-6322-4AE5-80B4-2D29815B1E4E}" type="presParOf" srcId="{0D2DC68A-F2CD-4D1C-8935-6219CAAACAD0}" destId="{D222706A-2A39-47B5-8CD0-C62811AC4C78}" srcOrd="5" destOrd="0" presId="urn:microsoft.com/office/officeart/2008/layout/LinedList"/>
    <dgm:cxn modelId="{F729F41C-C630-4EB0-8449-1567E3ADBFAF}" type="presParOf" srcId="{D222706A-2A39-47B5-8CD0-C62811AC4C78}" destId="{E909DB14-24CD-48D4-87AD-1CC14F818119}" srcOrd="0" destOrd="0" presId="urn:microsoft.com/office/officeart/2008/layout/LinedList"/>
    <dgm:cxn modelId="{206C2C6A-B678-44F9-AFA2-737542DB3488}" type="presParOf" srcId="{D222706A-2A39-47B5-8CD0-C62811AC4C78}" destId="{32D7D365-E6B5-4827-919B-5E5526B88271}" srcOrd="1" destOrd="0" presId="urn:microsoft.com/office/officeart/2008/layout/LinedList"/>
    <dgm:cxn modelId="{47C308ED-AA7D-4D06-8B13-D33CF685DA89}" type="presParOf" srcId="{0D2DC68A-F2CD-4D1C-8935-6219CAAACAD0}" destId="{170A9678-A5ED-4DD4-BC30-452AB8BA003B}" srcOrd="6" destOrd="0" presId="urn:microsoft.com/office/officeart/2008/layout/LinedList"/>
    <dgm:cxn modelId="{09B9EDE7-8499-4141-B180-0F4287ED559C}" type="presParOf" srcId="{0D2DC68A-F2CD-4D1C-8935-6219CAAACAD0}" destId="{238EC521-AD72-44C1-844D-B02ADED97ABB}" srcOrd="7" destOrd="0" presId="urn:microsoft.com/office/officeart/2008/layout/LinedList"/>
    <dgm:cxn modelId="{5288BD9C-D3E8-4215-A98C-780ADE4EFF12}" type="presParOf" srcId="{238EC521-AD72-44C1-844D-B02ADED97ABB}" destId="{833086AE-D7BE-4DD6-8983-DC9565E3C17E}" srcOrd="0" destOrd="0" presId="urn:microsoft.com/office/officeart/2008/layout/LinedList"/>
    <dgm:cxn modelId="{A7995009-42B9-433B-B514-AC6954964733}" type="presParOf" srcId="{238EC521-AD72-44C1-844D-B02ADED97ABB}" destId="{35576EEB-0FC6-4138-8361-9CA1477BEF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48923-1E9A-41F3-BA78-C6752B902C8B}">
      <dsp:nvSpPr>
        <dsp:cNvPr id="0" name=""/>
        <dsp:cNvSpPr/>
      </dsp:nvSpPr>
      <dsp:spPr>
        <a:xfrm>
          <a:off x="0" y="0"/>
          <a:ext cx="8333512" cy="3859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SELECT datetime(energy_burned_goal_date+978307200,'unixepoch','utc') as "Energy Burned Goal Date",</a:t>
          </a:r>
        </a:p>
      </dsp:txBody>
      <dsp:txXfrm>
        <a:off x="11304" y="11304"/>
        <a:ext cx="7884428" cy="363343"/>
      </dsp:txXfrm>
    </dsp:sp>
    <dsp:sp modelId="{19DEB6C3-A20E-42A7-B76F-6BBCBB89D99B}">
      <dsp:nvSpPr>
        <dsp:cNvPr id="0" name=""/>
        <dsp:cNvSpPr/>
      </dsp:nvSpPr>
      <dsp:spPr>
        <a:xfrm>
          <a:off x="697931" y="456124"/>
          <a:ext cx="8333512" cy="3859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datetime(cache_index+978307200,'unixepoch','utc') as "cache_index", energy_burned, energy_burned_goal,</a:t>
          </a:r>
        </a:p>
      </dsp:txBody>
      <dsp:txXfrm>
        <a:off x="709235" y="467428"/>
        <a:ext cx="7362104" cy="363343"/>
      </dsp:txXfrm>
    </dsp:sp>
    <dsp:sp modelId="{9D79ABB3-3B70-40BE-AC47-E8775561D52E}">
      <dsp:nvSpPr>
        <dsp:cNvPr id="0" name=""/>
        <dsp:cNvSpPr/>
      </dsp:nvSpPr>
      <dsp:spPr>
        <a:xfrm>
          <a:off x="1385446" y="912249"/>
          <a:ext cx="8333512" cy="3859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active_hours, active_hours_goal, brisk_minutes, brisk_minutes_goal, steps, walk_distance</a:t>
          </a:r>
        </a:p>
      </dsp:txBody>
      <dsp:txXfrm>
        <a:off x="1396750" y="923553"/>
        <a:ext cx="7372521" cy="363343"/>
      </dsp:txXfrm>
    </dsp:sp>
    <dsp:sp modelId="{2F0DB50D-001E-40E6-9162-F7A986B122EC}">
      <dsp:nvSpPr>
        <dsp:cNvPr id="0" name=""/>
        <dsp:cNvSpPr/>
      </dsp:nvSpPr>
      <dsp:spPr>
        <a:xfrm>
          <a:off x="2083378" y="1368374"/>
          <a:ext cx="8333512" cy="3859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from activity_caches</a:t>
          </a:r>
        </a:p>
      </dsp:txBody>
      <dsp:txXfrm>
        <a:off x="2094682" y="1379678"/>
        <a:ext cx="7362104" cy="363343"/>
      </dsp:txXfrm>
    </dsp:sp>
    <dsp:sp modelId="{D070CB01-338B-4BC6-9595-FD105A5B833C}">
      <dsp:nvSpPr>
        <dsp:cNvPr id="0" name=""/>
        <dsp:cNvSpPr/>
      </dsp:nvSpPr>
      <dsp:spPr>
        <a:xfrm>
          <a:off x="8082644" y="295603"/>
          <a:ext cx="250868" cy="250868"/>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139089" y="295603"/>
        <a:ext cx="137978" cy="188778"/>
      </dsp:txXfrm>
    </dsp:sp>
    <dsp:sp modelId="{ACB71BFA-7527-457E-9030-68E8DB886EDA}">
      <dsp:nvSpPr>
        <dsp:cNvPr id="0" name=""/>
        <dsp:cNvSpPr/>
      </dsp:nvSpPr>
      <dsp:spPr>
        <a:xfrm>
          <a:off x="8780575" y="751728"/>
          <a:ext cx="250868" cy="250868"/>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837020" y="751728"/>
        <a:ext cx="137978" cy="188778"/>
      </dsp:txXfrm>
    </dsp:sp>
    <dsp:sp modelId="{FE6F268E-B0DA-43B4-8210-CA2F78BBF970}">
      <dsp:nvSpPr>
        <dsp:cNvPr id="0" name=""/>
        <dsp:cNvSpPr/>
      </dsp:nvSpPr>
      <dsp:spPr>
        <a:xfrm>
          <a:off x="9468090" y="1207853"/>
          <a:ext cx="250868" cy="250868"/>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524535" y="1207853"/>
        <a:ext cx="137978" cy="188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AA185-BB69-472E-AFD6-634AE5EFEB1B}">
      <dsp:nvSpPr>
        <dsp:cNvPr id="0" name=""/>
        <dsp:cNvSpPr/>
      </dsp:nvSpPr>
      <dsp:spPr>
        <a:xfrm>
          <a:off x="0" y="0"/>
          <a:ext cx="1005518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AAD13-7206-4DFB-A3BB-2F486489EFA9}">
      <dsp:nvSpPr>
        <dsp:cNvPr id="0" name=""/>
        <dsp:cNvSpPr/>
      </dsp:nvSpPr>
      <dsp:spPr>
        <a:xfrm>
          <a:off x="0" y="0"/>
          <a:ext cx="10055188" cy="43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select samples.data_id, datetime(samples.start_date+978307200,'unixepoch','localtime') as "Start Date",</a:t>
          </a:r>
        </a:p>
      </dsp:txBody>
      <dsp:txXfrm>
        <a:off x="0" y="0"/>
        <a:ext cx="10055188" cy="438581"/>
      </dsp:txXfrm>
    </dsp:sp>
    <dsp:sp modelId="{0AA3F55A-5C2F-4BA2-8410-D1E93575E8C4}">
      <dsp:nvSpPr>
        <dsp:cNvPr id="0" name=""/>
        <dsp:cNvSpPr/>
      </dsp:nvSpPr>
      <dsp:spPr>
        <a:xfrm>
          <a:off x="0" y="438581"/>
          <a:ext cx="1005518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66165-29B9-4ADF-A660-A846AA110C52}">
      <dsp:nvSpPr>
        <dsp:cNvPr id="0" name=""/>
        <dsp:cNvSpPr/>
      </dsp:nvSpPr>
      <dsp:spPr>
        <a:xfrm>
          <a:off x="0" y="438581"/>
          <a:ext cx="10055188" cy="43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datetime(samples.end_date+978307200,'unixepoch','localtime') as "End_Date", data_type, activity_type,</a:t>
          </a:r>
        </a:p>
      </dsp:txBody>
      <dsp:txXfrm>
        <a:off x="0" y="438581"/>
        <a:ext cx="10055188" cy="438581"/>
      </dsp:txXfrm>
    </dsp:sp>
    <dsp:sp modelId="{2A9F6DC0-2DA1-4573-8E47-D0B43A59B808}">
      <dsp:nvSpPr>
        <dsp:cNvPr id="0" name=""/>
        <dsp:cNvSpPr/>
      </dsp:nvSpPr>
      <dsp:spPr>
        <a:xfrm>
          <a:off x="0" y="877162"/>
          <a:ext cx="1005518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9DB14-24CD-48D4-87AD-1CC14F818119}">
      <dsp:nvSpPr>
        <dsp:cNvPr id="0" name=""/>
        <dsp:cNvSpPr/>
      </dsp:nvSpPr>
      <dsp:spPr>
        <a:xfrm>
          <a:off x="0" y="877162"/>
          <a:ext cx="10055188" cy="43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total_energy_burned, total_basal_energy_burned, total_distance, goal_type, goal FROM workouts</a:t>
          </a:r>
        </a:p>
      </dsp:txBody>
      <dsp:txXfrm>
        <a:off x="0" y="877162"/>
        <a:ext cx="10055188" cy="438581"/>
      </dsp:txXfrm>
    </dsp:sp>
    <dsp:sp modelId="{170A9678-A5ED-4DD4-BC30-452AB8BA003B}">
      <dsp:nvSpPr>
        <dsp:cNvPr id="0" name=""/>
        <dsp:cNvSpPr/>
      </dsp:nvSpPr>
      <dsp:spPr>
        <a:xfrm>
          <a:off x="0" y="1315744"/>
          <a:ext cx="1005518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086AE-D7BE-4DD6-8983-DC9565E3C17E}">
      <dsp:nvSpPr>
        <dsp:cNvPr id="0" name=""/>
        <dsp:cNvSpPr/>
      </dsp:nvSpPr>
      <dsp:spPr>
        <a:xfrm>
          <a:off x="0" y="1315744"/>
          <a:ext cx="10055188" cy="43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join samples on workouts.data_id = samples.data_id</a:t>
          </a:r>
        </a:p>
      </dsp:txBody>
      <dsp:txXfrm>
        <a:off x="0" y="1315744"/>
        <a:ext cx="10055188" cy="4385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developer.apple.com</a:t>
            </a:r>
            <a:r>
              <a:rPr lang="en-US" dirty="0"/>
              <a:t>/health-fitness/</a:t>
            </a:r>
          </a:p>
        </p:txBody>
      </p:sp>
      <p:sp>
        <p:nvSpPr>
          <p:cNvPr id="4" name="Slide Number Placeholder 3"/>
          <p:cNvSpPr>
            <a:spLocks noGrp="1"/>
          </p:cNvSpPr>
          <p:nvPr>
            <p:ph type="sldNum" sz="quarter" idx="5"/>
          </p:nvPr>
        </p:nvSpPr>
        <p:spPr/>
        <p:txBody>
          <a:bodyPr/>
          <a:lstStyle/>
          <a:p>
            <a:fld id="{DDBF98C7-164A-4723-84F0-B1E4B080DDEC}" type="slidenum">
              <a:rPr lang="en-US" smtClean="0"/>
              <a:t>4</a:t>
            </a:fld>
            <a:endParaRPr lang="en-US"/>
          </a:p>
        </p:txBody>
      </p:sp>
    </p:spTree>
    <p:extLst>
      <p:ext uri="{BB962C8B-B14F-4D97-AF65-F5344CB8AC3E}">
        <p14:creationId xmlns:p14="http://schemas.microsoft.com/office/powerpoint/2010/main" val="423011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sqlite3 -header -csv </a:t>
            </a:r>
            <a:r>
              <a:rPr lang="en-US" sz="1200" b="0" i="0" u="none" strike="noStrike" kern="1200" dirty="0" err="1">
                <a:solidFill>
                  <a:schemeClr val="tx1"/>
                </a:solidFill>
                <a:effectLst/>
                <a:latin typeface="+mn-lt"/>
                <a:ea typeface="+mn-ea"/>
                <a:cs typeface="+mn-cs"/>
              </a:rPr>
              <a:t>healthdb_secure.sqlite</a:t>
            </a:r>
            <a:r>
              <a:rPr lang="en-US" sz="1200" b="0" i="0" u="none" strike="noStrike" kern="1200" dirty="0">
                <a:solidFill>
                  <a:schemeClr val="tx1"/>
                </a:solidFill>
                <a:effectLst/>
                <a:latin typeface="+mn-lt"/>
                <a:ea typeface="+mn-ea"/>
                <a:cs typeface="+mn-cs"/>
              </a:rPr>
              <a:t> "select datetime(cache_index+978307200,'unixepoch','utc') as Date, </a:t>
            </a:r>
            <a:r>
              <a:rPr lang="en-US" sz="1200" b="0" i="0" u="none" strike="noStrike" kern="1200" dirty="0" err="1">
                <a:solidFill>
                  <a:schemeClr val="tx1"/>
                </a:solidFill>
                <a:effectLst/>
                <a:latin typeface="+mn-lt"/>
                <a:ea typeface="+mn-ea"/>
                <a:cs typeface="+mn-cs"/>
              </a:rPr>
              <a:t>walk_distance</a:t>
            </a:r>
            <a:r>
              <a:rPr lang="en-US" sz="1200" b="0" i="0" u="none" strike="noStrike" kern="1200" dirty="0">
                <a:solidFill>
                  <a:schemeClr val="tx1"/>
                </a:solidFill>
                <a:effectLst/>
                <a:latin typeface="+mn-lt"/>
                <a:ea typeface="+mn-ea"/>
                <a:cs typeface="+mn-cs"/>
              </a:rPr>
              <a:t> as Distance from </a:t>
            </a:r>
            <a:r>
              <a:rPr lang="en-US" sz="1200" b="0" i="0" u="none" strike="noStrike" kern="1200" dirty="0" err="1">
                <a:solidFill>
                  <a:schemeClr val="tx1"/>
                </a:solidFill>
                <a:effectLst/>
                <a:latin typeface="+mn-lt"/>
                <a:ea typeface="+mn-ea"/>
                <a:cs typeface="+mn-cs"/>
              </a:rPr>
              <a:t>activity_caches</a:t>
            </a:r>
            <a:r>
              <a:rPr lang="en-US" sz="1200" b="0" i="0" u="none" strike="noStrike" kern="1200" dirty="0">
                <a:solidFill>
                  <a:schemeClr val="tx1"/>
                </a:solidFill>
                <a:effectLst/>
                <a:latin typeface="+mn-lt"/>
                <a:ea typeface="+mn-ea"/>
                <a:cs typeface="+mn-cs"/>
              </a:rPr>
              <a:t>;" &gt; ~/Documents/</a:t>
            </a:r>
            <a:r>
              <a:rPr lang="en-US" sz="1200" b="0" i="0" u="none" strike="noStrike" kern="1200" dirty="0" err="1">
                <a:solidFill>
                  <a:schemeClr val="tx1"/>
                </a:solidFill>
                <a:effectLst/>
                <a:latin typeface="+mn-lt"/>
                <a:ea typeface="+mn-ea"/>
                <a:cs typeface="+mn-cs"/>
              </a:rPr>
              <a:t>Activity.csv</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28</a:t>
            </a:fld>
            <a:endParaRPr lang="en-US"/>
          </a:p>
        </p:txBody>
      </p:sp>
    </p:spTree>
    <p:extLst>
      <p:ext uri="{BB962C8B-B14F-4D97-AF65-F5344CB8AC3E}">
        <p14:creationId xmlns:p14="http://schemas.microsoft.com/office/powerpoint/2010/main" val="86641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sqlite3 -header -csv </a:t>
            </a:r>
            <a:r>
              <a:rPr lang="en-US" sz="1200" b="0" i="0" u="none" strike="noStrike" kern="1200" dirty="0" err="1">
                <a:solidFill>
                  <a:schemeClr val="tx1"/>
                </a:solidFill>
                <a:effectLst/>
                <a:latin typeface="+mn-lt"/>
                <a:ea typeface="+mn-ea"/>
                <a:cs typeface="+mn-cs"/>
              </a:rPr>
              <a:t>healthdb_secure.sqlite</a:t>
            </a:r>
            <a:r>
              <a:rPr lang="en-US" sz="1200" b="0" i="0" u="none" strike="noStrike" kern="1200" dirty="0">
                <a:solidFill>
                  <a:schemeClr val="tx1"/>
                </a:solidFill>
                <a:effectLst/>
                <a:latin typeface="+mn-lt"/>
                <a:ea typeface="+mn-ea"/>
                <a:cs typeface="+mn-cs"/>
              </a:rPr>
              <a:t> "select datetime(cache_index+978307200,'unixepoch','utc') as Date, </a:t>
            </a:r>
            <a:r>
              <a:rPr lang="en-US" sz="1200" b="0" i="0" u="none" strike="noStrike" kern="1200" dirty="0" err="1">
                <a:solidFill>
                  <a:schemeClr val="tx1"/>
                </a:solidFill>
                <a:effectLst/>
                <a:latin typeface="+mn-lt"/>
                <a:ea typeface="+mn-ea"/>
                <a:cs typeface="+mn-cs"/>
              </a:rPr>
              <a:t>energy_burned</a:t>
            </a:r>
            <a:r>
              <a:rPr lang="en-US" sz="1200" b="0" i="0" u="none" strike="noStrike" kern="1200" dirty="0">
                <a:solidFill>
                  <a:schemeClr val="tx1"/>
                </a:solidFill>
                <a:effectLst/>
                <a:latin typeface="+mn-lt"/>
                <a:ea typeface="+mn-ea"/>
                <a:cs typeface="+mn-cs"/>
              </a:rPr>
              <a:t> as Calories from </a:t>
            </a:r>
            <a:r>
              <a:rPr lang="en-US" sz="1200" b="0" i="0" u="none" strike="noStrike" kern="1200" dirty="0" err="1">
                <a:solidFill>
                  <a:schemeClr val="tx1"/>
                </a:solidFill>
                <a:effectLst/>
                <a:latin typeface="+mn-lt"/>
                <a:ea typeface="+mn-ea"/>
                <a:cs typeface="+mn-cs"/>
              </a:rPr>
              <a:t>activity_caches</a:t>
            </a:r>
            <a:r>
              <a:rPr lang="en-US" sz="1200" b="0" i="0" u="none" strike="noStrike" kern="1200" dirty="0">
                <a:solidFill>
                  <a:schemeClr val="tx1"/>
                </a:solidFill>
                <a:effectLst/>
                <a:latin typeface="+mn-lt"/>
                <a:ea typeface="+mn-ea"/>
                <a:cs typeface="+mn-cs"/>
              </a:rPr>
              <a:t>;" &gt; ~/Documents/</a:t>
            </a:r>
            <a:r>
              <a:rPr lang="en-US" sz="1200" b="0" i="0" u="none" strike="noStrike" kern="1200" dirty="0" err="1">
                <a:solidFill>
                  <a:schemeClr val="tx1"/>
                </a:solidFill>
                <a:effectLst/>
                <a:latin typeface="+mn-lt"/>
                <a:ea typeface="+mn-ea"/>
                <a:cs typeface="+mn-cs"/>
              </a:rPr>
              <a:t>Calories.csv</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35</a:t>
            </a:fld>
            <a:endParaRPr lang="en-US"/>
          </a:p>
        </p:txBody>
      </p:sp>
    </p:spTree>
    <p:extLst>
      <p:ext uri="{BB962C8B-B14F-4D97-AF65-F5344CB8AC3E}">
        <p14:creationId xmlns:p14="http://schemas.microsoft.com/office/powerpoint/2010/main" val="114238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4903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15967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6385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18655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187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11216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423167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75812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13468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28470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1165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3717A-E3C1-4BED-ABE0-B7069385E023}"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5928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3717A-E3C1-4BED-ABE0-B7069385E023}"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5407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1124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14727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7405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E6F5B0-BCF1-4291-802C-4ED5F9057036}" type="slidenum">
              <a:rPr lang="en-US" smtClean="0"/>
              <a:t>‹#›</a:t>
            </a:fld>
            <a:endParaRPr lang="en-US"/>
          </a:p>
        </p:txBody>
      </p:sp>
      <p:pic>
        <p:nvPicPr>
          <p:cNvPr id="8" name="Picture 7" descr="Shape&#10;&#10;Description automatically generated with low confidence">
            <a:extLst>
              <a:ext uri="{FF2B5EF4-FFF2-40B4-BE49-F238E27FC236}">
                <a16:creationId xmlns:a16="http://schemas.microsoft.com/office/drawing/2014/main" id="{89899FC2-B873-8B55-CB51-07E4D660272E}"/>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956470" y="5893904"/>
            <a:ext cx="964189" cy="964096"/>
          </a:xfrm>
          <a:prstGeom prst="rect">
            <a:avLst/>
          </a:prstGeom>
        </p:spPr>
      </p:pic>
    </p:spTree>
    <p:extLst>
      <p:ext uri="{BB962C8B-B14F-4D97-AF65-F5344CB8AC3E}">
        <p14:creationId xmlns:p14="http://schemas.microsoft.com/office/powerpoint/2010/main" val="4012774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a:xfrm>
            <a:off x="1507067" y="1578133"/>
            <a:ext cx="4335468" cy="2875534"/>
          </a:xfrm>
        </p:spPr>
        <p:txBody>
          <a:bodyPr>
            <a:normAutofit/>
          </a:bodyPr>
          <a:lstStyle/>
          <a:p>
            <a:r>
              <a:rPr lang="en-GB" dirty="0"/>
              <a:t>Investigating Health Application </a:t>
            </a:r>
            <a:endParaRPr lang="en-US" dirty="0"/>
          </a:p>
        </p:txBody>
      </p:sp>
      <p:sp>
        <p:nvSpPr>
          <p:cNvPr id="3" name="Subtitle 2">
            <a:extLst>
              <a:ext uri="{FF2B5EF4-FFF2-40B4-BE49-F238E27FC236}">
                <a16:creationId xmlns:a16="http://schemas.microsoft.com/office/drawing/2014/main" id="{58CD3106-2EE0-40F4-8C0B-042135FF9FB4}"/>
              </a:ext>
            </a:extLst>
          </p:cNvPr>
          <p:cNvSpPr>
            <a:spLocks noGrp="1"/>
          </p:cNvSpPr>
          <p:nvPr>
            <p:ph type="subTitle" idx="1"/>
          </p:nvPr>
        </p:nvSpPr>
        <p:spPr>
          <a:xfrm>
            <a:off x="1507067" y="4453667"/>
            <a:ext cx="4335468" cy="1096899"/>
          </a:xfrm>
        </p:spPr>
        <p:txBody>
          <a:bodyPr>
            <a:normAutofit/>
          </a:bodyPr>
          <a:lstStyle/>
          <a:p>
            <a:r>
              <a:rPr lang="en-US" dirty="0"/>
              <a:t>iOS 13</a:t>
            </a:r>
          </a:p>
        </p:txBody>
      </p:sp>
      <p:pic>
        <p:nvPicPr>
          <p:cNvPr id="1028" name="Picture 4" descr="Health Icon PNG Image | Health icon, Health apps iphone, Iphone icon">
            <a:extLst>
              <a:ext uri="{FF2B5EF4-FFF2-40B4-BE49-F238E27FC236}">
                <a16:creationId xmlns:a16="http://schemas.microsoft.com/office/drawing/2014/main" id="{4FA9398D-0EB8-E218-C1A7-820E73EBE0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5998" y="1924043"/>
            <a:ext cx="3280613" cy="328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1" name="Group 615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52" name="Straight Connector 615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53" name="Straight Connector 615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5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5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56" name="Isosceles Triangle 615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5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5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5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60" name="Isosceles Triangle 615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61" name="Isosceles Triangle 616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DBA0B6C-FAB4-796F-99D6-0A156C6E4B16}"/>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Health Sources – Devices - Results</a:t>
            </a:r>
          </a:p>
        </p:txBody>
      </p:sp>
      <p:pic>
        <p:nvPicPr>
          <p:cNvPr id="6146" name="Picture 2">
            <a:extLst>
              <a:ext uri="{FF2B5EF4-FFF2-40B4-BE49-F238E27FC236}">
                <a16:creationId xmlns:a16="http://schemas.microsoft.com/office/drawing/2014/main" id="{2089F1F8-D724-14F0-3182-758C00E95F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474" y="2159331"/>
            <a:ext cx="5283289" cy="35398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C81288-0E6F-9D31-C116-5E6785D7F617}"/>
              </a:ext>
            </a:extLst>
          </p:cNvPr>
          <p:cNvSpPr txBox="1"/>
          <p:nvPr/>
        </p:nvSpPr>
        <p:spPr>
          <a:xfrm>
            <a:off x="6416039" y="2160589"/>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a:solidFill>
                  <a:schemeClr val="tx1">
                    <a:lumMod val="75000"/>
                    <a:lumOff val="25000"/>
                  </a:schemeClr>
                </a:solidFill>
              </a:rPr>
              <a:t>Upon successful execution the SQL will return a list of devices. Many of the devices are duplicates but registered as different devices due to software version.</a:t>
            </a:r>
          </a:p>
        </p:txBody>
      </p:sp>
    </p:spTree>
    <p:extLst>
      <p:ext uri="{BB962C8B-B14F-4D97-AF65-F5344CB8AC3E}">
        <p14:creationId xmlns:p14="http://schemas.microsoft.com/office/powerpoint/2010/main" val="309573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7" name="Group 717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178" name="Straight Connector 717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79" name="Straight Connector 717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18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8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82" name="Isosceles Triangle 718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8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8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8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86" name="Isosceles Triangle 718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87" name="Isosceles Triangle 718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9C828A6-627F-5FAE-8D6D-D7CA1F3D991B}"/>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Health Sources - Applications</a:t>
            </a:r>
          </a:p>
        </p:txBody>
      </p:sp>
      <p:pic>
        <p:nvPicPr>
          <p:cNvPr id="7172" name="Picture 4" descr="Manage Health data on your iPhone, iPod touch, or Apple Watch - Apple  Support">
            <a:extLst>
              <a:ext uri="{FF2B5EF4-FFF2-40B4-BE49-F238E27FC236}">
                <a16:creationId xmlns:a16="http://schemas.microsoft.com/office/drawing/2014/main" id="{AB0B9C28-058F-24A7-2BAF-F630CE2546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499029" y="2159331"/>
            <a:ext cx="1920179" cy="3882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5505A0-BD95-1991-C399-FCA6EC84B892}"/>
              </a:ext>
            </a:extLst>
          </p:cNvPr>
          <p:cNvSpPr txBox="1"/>
          <p:nvPr/>
        </p:nvSpPr>
        <p:spPr>
          <a:xfrm>
            <a:off x="6416039" y="2160589"/>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a:solidFill>
                  <a:schemeClr val="tx1">
                    <a:lumMod val="75000"/>
                    <a:lumOff val="25000"/>
                  </a:schemeClr>
                </a:solidFill>
              </a:rPr>
              <a:t>Health Applications can also be synced to the health app on iOS. Which stores all gathered health data in one place for the user.</a:t>
            </a:r>
          </a:p>
          <a:p>
            <a:pPr>
              <a:spcBef>
                <a:spcPts val="1000"/>
              </a:spcBef>
              <a:buClr>
                <a:schemeClr val="accent1"/>
              </a:buClr>
              <a:buSzPct val="80000"/>
              <a:buFont typeface="Wingdings 3" charset="2"/>
              <a:buChar char=""/>
            </a:pPr>
            <a:endParaRPr lang="en-US" sz="1500">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en-US" sz="1500">
                <a:solidFill>
                  <a:schemeClr val="tx1">
                    <a:lumMod val="75000"/>
                    <a:lumOff val="25000"/>
                  </a:schemeClr>
                </a:solidFill>
              </a:rPr>
              <a:t>Apple supports native applications as well as most third-party exercise apps to be synced to the Health app for the user. </a:t>
            </a:r>
          </a:p>
        </p:txBody>
      </p:sp>
    </p:spTree>
    <p:extLst>
      <p:ext uri="{BB962C8B-B14F-4D97-AF65-F5344CB8AC3E}">
        <p14:creationId xmlns:p14="http://schemas.microsoft.com/office/powerpoint/2010/main" val="230663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3C1E-2298-D9DB-39C9-7CFA38048611}"/>
              </a:ext>
            </a:extLst>
          </p:cNvPr>
          <p:cNvSpPr>
            <a:spLocks noGrp="1"/>
          </p:cNvSpPr>
          <p:nvPr>
            <p:ph type="title"/>
          </p:nvPr>
        </p:nvSpPr>
        <p:spPr/>
        <p:txBody>
          <a:bodyPr/>
          <a:lstStyle/>
          <a:p>
            <a:r>
              <a:rPr lang="en-US" dirty="0"/>
              <a:t>Health Sources – Applications - Statement</a:t>
            </a:r>
          </a:p>
        </p:txBody>
      </p:sp>
      <p:sp>
        <p:nvSpPr>
          <p:cNvPr id="3" name="TextBox 2">
            <a:extLst>
              <a:ext uri="{FF2B5EF4-FFF2-40B4-BE49-F238E27FC236}">
                <a16:creationId xmlns:a16="http://schemas.microsoft.com/office/drawing/2014/main" id="{499EE14D-1F30-6F29-8D33-012ABE344919}"/>
              </a:ext>
            </a:extLst>
          </p:cNvPr>
          <p:cNvSpPr txBox="1"/>
          <p:nvPr/>
        </p:nvSpPr>
        <p:spPr>
          <a:xfrm>
            <a:off x="1196069" y="1889744"/>
            <a:ext cx="9799862" cy="369332"/>
          </a:xfrm>
          <a:prstGeom prst="rect">
            <a:avLst/>
          </a:prstGeom>
          <a:noFill/>
        </p:spPr>
        <p:txBody>
          <a:bodyPr wrap="none" rtlCol="0">
            <a:spAutoFit/>
          </a:bodyPr>
          <a:lstStyle/>
          <a:p>
            <a:pPr marL="285750" indent="-285750">
              <a:buFont typeface="Arial" panose="020B0604020202020204" pitchFamily="34" charset="0"/>
              <a:buChar char="•"/>
            </a:pPr>
            <a:r>
              <a:rPr lang="en-US" dirty="0"/>
              <a:t>Copy and paste the statement below into the Execute SQL tab and press the play button to execute.</a:t>
            </a:r>
          </a:p>
        </p:txBody>
      </p:sp>
      <p:sp>
        <p:nvSpPr>
          <p:cNvPr id="4" name="Rectangle 3">
            <a:extLst>
              <a:ext uri="{FF2B5EF4-FFF2-40B4-BE49-F238E27FC236}">
                <a16:creationId xmlns:a16="http://schemas.microsoft.com/office/drawing/2014/main" id="{5C16B470-7C98-92EA-ECF5-FA279B1F3B0D}"/>
              </a:ext>
            </a:extLst>
          </p:cNvPr>
          <p:cNvSpPr/>
          <p:nvPr/>
        </p:nvSpPr>
        <p:spPr>
          <a:xfrm>
            <a:off x="1799967" y="3039244"/>
            <a:ext cx="8592065" cy="369332"/>
          </a:xfrm>
          <a:prstGeom prst="rect">
            <a:avLst/>
          </a:prstGeom>
        </p:spPr>
        <p:txBody>
          <a:bodyPr wrap="square">
            <a:spAutoFit/>
          </a:bodyPr>
          <a:lstStyle/>
          <a:p>
            <a:r>
              <a:rPr lang="en-US" dirty="0">
                <a:solidFill>
                  <a:srgbClr val="000000"/>
                </a:solidFill>
                <a:latin typeface="Arial" panose="020B0604020202020204" pitchFamily="34" charset="0"/>
              </a:rPr>
              <a:t>select name, </a:t>
            </a:r>
            <a:r>
              <a:rPr lang="en-US" dirty="0" err="1">
                <a:solidFill>
                  <a:srgbClr val="000000"/>
                </a:solidFill>
                <a:latin typeface="Arial" panose="020B0604020202020204" pitchFamily="34" charset="0"/>
              </a:rPr>
              <a:t>bundle_id</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source_options</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local_device</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product_type</a:t>
            </a:r>
            <a:r>
              <a:rPr lang="en-US" dirty="0">
                <a:solidFill>
                  <a:srgbClr val="000000"/>
                </a:solidFill>
                <a:latin typeface="Arial" panose="020B0604020202020204" pitchFamily="34" charset="0"/>
              </a:rPr>
              <a:t> from sources</a:t>
            </a:r>
            <a:endParaRPr lang="en-US" dirty="0"/>
          </a:p>
        </p:txBody>
      </p:sp>
      <p:pic>
        <p:nvPicPr>
          <p:cNvPr id="8194" name="Picture 2">
            <a:extLst>
              <a:ext uri="{FF2B5EF4-FFF2-40B4-BE49-F238E27FC236}">
                <a16:creationId xmlns:a16="http://schemas.microsoft.com/office/drawing/2014/main" id="{0B0DC799-C757-6C4D-00E1-303BBB3AA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3980248"/>
            <a:ext cx="7924800" cy="21844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2396F1F2-7405-75D9-6E44-2BFEBD88E2D8}"/>
              </a:ext>
            </a:extLst>
          </p:cNvPr>
          <p:cNvCxnSpPr>
            <a:cxnSpLocks/>
          </p:cNvCxnSpPr>
          <p:nvPr/>
        </p:nvCxnSpPr>
        <p:spPr>
          <a:xfrm flipH="1" flipV="1">
            <a:off x="4176103" y="4814779"/>
            <a:ext cx="383540" cy="5153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59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23" name="Group 922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224" name="Straight Connector 922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25" name="Straight Connector 922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22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2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28" name="Isosceles Triangle 922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2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3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3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32" name="Isosceles Triangle 923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33" name="Isosceles Triangle 923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96EEA18-2EEC-356E-C9DC-E710B59B9140}"/>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Health Sources – Devices - Results</a:t>
            </a:r>
          </a:p>
        </p:txBody>
      </p:sp>
      <p:pic>
        <p:nvPicPr>
          <p:cNvPr id="9218" name="Picture 2">
            <a:extLst>
              <a:ext uri="{FF2B5EF4-FFF2-40B4-BE49-F238E27FC236}">
                <a16:creationId xmlns:a16="http://schemas.microsoft.com/office/drawing/2014/main" id="{C31E8860-9812-03A0-3C45-F936E633C3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474" y="2159331"/>
            <a:ext cx="5283289" cy="20208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0AE121-DF2E-5218-1706-9860E4C188E1}"/>
              </a:ext>
            </a:extLst>
          </p:cNvPr>
          <p:cNvSpPr txBox="1"/>
          <p:nvPr/>
        </p:nvSpPr>
        <p:spPr>
          <a:xfrm>
            <a:off x="6416039" y="2160589"/>
            <a:ext cx="2927185"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1500">
                <a:solidFill>
                  <a:schemeClr val="tx1">
                    <a:lumMod val="75000"/>
                    <a:lumOff val="25000"/>
                  </a:schemeClr>
                </a:solidFill>
              </a:rPr>
              <a:t>Here we can see the results of the applications synced to the iPhone. Appears mostly to be native apple apps and the Fitbit app are synced.</a:t>
            </a:r>
          </a:p>
        </p:txBody>
      </p:sp>
    </p:spTree>
    <p:extLst>
      <p:ext uri="{BB962C8B-B14F-4D97-AF65-F5344CB8AC3E}">
        <p14:creationId xmlns:p14="http://schemas.microsoft.com/office/powerpoint/2010/main" val="147091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88AC-4F4B-AB05-8648-8A4ADDCBED16}"/>
              </a:ext>
            </a:extLst>
          </p:cNvPr>
          <p:cNvSpPr>
            <a:spLocks noGrp="1"/>
          </p:cNvSpPr>
          <p:nvPr>
            <p:ph type="title"/>
          </p:nvPr>
        </p:nvSpPr>
        <p:spPr/>
        <p:txBody>
          <a:bodyPr/>
          <a:lstStyle/>
          <a:p>
            <a:r>
              <a:rPr lang="en-US" dirty="0" err="1"/>
              <a:t>Healthdb_Secure</a:t>
            </a:r>
            <a:r>
              <a:rPr lang="en-US" dirty="0"/>
              <a:t> – Activity Cache</a:t>
            </a:r>
          </a:p>
        </p:txBody>
      </p:sp>
      <p:pic>
        <p:nvPicPr>
          <p:cNvPr id="10246" name="Picture 6" descr="How to Track Workouts and Activities on Your Apple Watch | PCMag">
            <a:extLst>
              <a:ext uri="{FF2B5EF4-FFF2-40B4-BE49-F238E27FC236}">
                <a16:creationId xmlns:a16="http://schemas.microsoft.com/office/drawing/2014/main" id="{77863FD6-E5CF-705F-D2EF-A607B90A4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293"/>
            <a:ext cx="12192000" cy="36814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A70CD1-EF21-B8BC-0C9E-7EE5AFB51112}"/>
              </a:ext>
            </a:extLst>
          </p:cNvPr>
          <p:cNvSpPr txBox="1"/>
          <p:nvPr/>
        </p:nvSpPr>
        <p:spPr>
          <a:xfrm>
            <a:off x="4216735" y="5807676"/>
            <a:ext cx="4047070" cy="369332"/>
          </a:xfrm>
          <a:prstGeom prst="rect">
            <a:avLst/>
          </a:prstGeom>
          <a:noFill/>
        </p:spPr>
        <p:txBody>
          <a:bodyPr wrap="none" rtlCol="0">
            <a:spAutoFit/>
          </a:bodyPr>
          <a:lstStyle/>
          <a:p>
            <a:pPr marL="285750" indent="-285750">
              <a:buFont typeface="Arial" panose="020B0604020202020204" pitchFamily="34" charset="0"/>
              <a:buChar char="•"/>
            </a:pPr>
            <a:r>
              <a:rPr lang="en-US" dirty="0"/>
              <a:t>Located within </a:t>
            </a:r>
            <a:r>
              <a:rPr lang="en-US" dirty="0" err="1"/>
              <a:t>healthdb_secure.sqlite</a:t>
            </a:r>
            <a:endParaRPr lang="en-US" dirty="0"/>
          </a:p>
        </p:txBody>
      </p:sp>
    </p:spTree>
    <p:extLst>
      <p:ext uri="{BB962C8B-B14F-4D97-AF65-F5344CB8AC3E}">
        <p14:creationId xmlns:p14="http://schemas.microsoft.com/office/powerpoint/2010/main" val="366853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E285-EF06-5553-E3C0-C6E4290615CA}"/>
              </a:ext>
            </a:extLst>
          </p:cNvPr>
          <p:cNvSpPr>
            <a:spLocks noGrp="1"/>
          </p:cNvSpPr>
          <p:nvPr>
            <p:ph type="title"/>
          </p:nvPr>
        </p:nvSpPr>
        <p:spPr/>
        <p:txBody>
          <a:bodyPr/>
          <a:lstStyle/>
          <a:p>
            <a:r>
              <a:rPr lang="en-US" dirty="0" err="1"/>
              <a:t>Healthdb_secure.sqlite</a:t>
            </a:r>
            <a:endParaRPr lang="en-US" dirty="0"/>
          </a:p>
        </p:txBody>
      </p:sp>
      <p:pic>
        <p:nvPicPr>
          <p:cNvPr id="11266" name="Picture 2">
            <a:extLst>
              <a:ext uri="{FF2B5EF4-FFF2-40B4-BE49-F238E27FC236}">
                <a16:creationId xmlns:a16="http://schemas.microsoft.com/office/drawing/2014/main" id="{51EFAF4E-5C17-9F6C-EF73-D00A6463B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89" y="1391508"/>
            <a:ext cx="7924800" cy="44704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452622A-2A92-5B9E-C269-BB6707FB3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300" y="5427791"/>
            <a:ext cx="7632700" cy="14605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A39491AC-793F-24C9-2D77-4F44111DFCC2}"/>
              </a:ext>
            </a:extLst>
          </p:cNvPr>
          <p:cNvCxnSpPr>
            <a:cxnSpLocks/>
          </p:cNvCxnSpPr>
          <p:nvPr/>
        </p:nvCxnSpPr>
        <p:spPr>
          <a:xfrm flipH="1">
            <a:off x="5658914" y="3591460"/>
            <a:ext cx="59360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115B4E8-0FE8-7ADF-C76A-A5DB5162BDA3}"/>
              </a:ext>
            </a:extLst>
          </p:cNvPr>
          <p:cNvCxnSpPr>
            <a:cxnSpLocks/>
          </p:cNvCxnSpPr>
          <p:nvPr/>
        </p:nvCxnSpPr>
        <p:spPr>
          <a:xfrm>
            <a:off x="9526544" y="5112951"/>
            <a:ext cx="419100" cy="7489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4F12091-5E22-E1CB-34EE-C95A3380B6FB}"/>
              </a:ext>
            </a:extLst>
          </p:cNvPr>
          <p:cNvSpPr txBox="1"/>
          <p:nvPr/>
        </p:nvSpPr>
        <p:spPr>
          <a:xfrm>
            <a:off x="8299450" y="1820862"/>
            <a:ext cx="35175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Open </a:t>
            </a:r>
            <a:r>
              <a:rPr lang="en-US" dirty="0" err="1"/>
              <a:t>healthdb_secure.sqlite</a:t>
            </a:r>
            <a:r>
              <a:rPr lang="en-US" dirty="0"/>
              <a:t> with DB Browser for SQLite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Head to Execute SQL tab</a:t>
            </a:r>
          </a:p>
        </p:txBody>
      </p:sp>
    </p:spTree>
    <p:extLst>
      <p:ext uri="{BB962C8B-B14F-4D97-AF65-F5344CB8AC3E}">
        <p14:creationId xmlns:p14="http://schemas.microsoft.com/office/powerpoint/2010/main" val="378016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0606-2B7D-E601-89D0-E245F813E6C4}"/>
              </a:ext>
            </a:extLst>
          </p:cNvPr>
          <p:cNvSpPr>
            <a:spLocks noGrp="1"/>
          </p:cNvSpPr>
          <p:nvPr>
            <p:ph type="title"/>
          </p:nvPr>
        </p:nvSpPr>
        <p:spPr/>
        <p:txBody>
          <a:bodyPr/>
          <a:lstStyle/>
          <a:p>
            <a:r>
              <a:rPr lang="en-US" dirty="0"/>
              <a:t>Activity Cache - Statement</a:t>
            </a:r>
          </a:p>
        </p:txBody>
      </p:sp>
      <p:sp>
        <p:nvSpPr>
          <p:cNvPr id="3" name="TextBox 2">
            <a:extLst>
              <a:ext uri="{FF2B5EF4-FFF2-40B4-BE49-F238E27FC236}">
                <a16:creationId xmlns:a16="http://schemas.microsoft.com/office/drawing/2014/main" id="{3E21258A-C1F4-0A06-021A-D236DBB5B1AC}"/>
              </a:ext>
            </a:extLst>
          </p:cNvPr>
          <p:cNvSpPr txBox="1"/>
          <p:nvPr/>
        </p:nvSpPr>
        <p:spPr>
          <a:xfrm>
            <a:off x="1196069" y="1506022"/>
            <a:ext cx="9799862" cy="369332"/>
          </a:xfrm>
          <a:prstGeom prst="rect">
            <a:avLst/>
          </a:prstGeom>
          <a:noFill/>
        </p:spPr>
        <p:txBody>
          <a:bodyPr wrap="none" rtlCol="0">
            <a:spAutoFit/>
          </a:bodyPr>
          <a:lstStyle/>
          <a:p>
            <a:pPr marL="285750" indent="-285750">
              <a:buFont typeface="Arial" panose="020B0604020202020204" pitchFamily="34" charset="0"/>
              <a:buChar char="•"/>
            </a:pPr>
            <a:r>
              <a:rPr lang="en-US" dirty="0"/>
              <a:t>Copy and paste the statement below into the Execute SQL tab and press the play button to execute.</a:t>
            </a:r>
          </a:p>
        </p:txBody>
      </p:sp>
      <p:pic>
        <p:nvPicPr>
          <p:cNvPr id="12290" name="Picture 2" descr="A screenshot of a computer&#10;&#10;Description automatically generated with medium confidence">
            <a:extLst>
              <a:ext uri="{FF2B5EF4-FFF2-40B4-BE49-F238E27FC236}">
                <a16:creationId xmlns:a16="http://schemas.microsoft.com/office/drawing/2014/main" id="{8C1BB59C-CE78-5B57-FD10-B6A0BFC47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57148"/>
            <a:ext cx="7924800" cy="19812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CC854CE9-2995-7F44-DF83-58D2B8243E83}"/>
              </a:ext>
            </a:extLst>
          </p:cNvPr>
          <p:cNvCxnSpPr>
            <a:cxnSpLocks/>
          </p:cNvCxnSpPr>
          <p:nvPr/>
        </p:nvCxnSpPr>
        <p:spPr>
          <a:xfrm flipH="1" flipV="1">
            <a:off x="3830114" y="4839493"/>
            <a:ext cx="247616" cy="3750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294" name="TextBox 3">
            <a:extLst>
              <a:ext uri="{FF2B5EF4-FFF2-40B4-BE49-F238E27FC236}">
                <a16:creationId xmlns:a16="http://schemas.microsoft.com/office/drawing/2014/main" id="{3858E479-1E57-A6CA-1D10-31F0C4EF7E7B}"/>
              </a:ext>
            </a:extLst>
          </p:cNvPr>
          <p:cNvGraphicFramePr/>
          <p:nvPr/>
        </p:nvGraphicFramePr>
        <p:xfrm>
          <a:off x="1196069" y="2139088"/>
          <a:ext cx="10416891"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660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E74A-E522-4E82-0C76-C0AE9E518E3D}"/>
              </a:ext>
            </a:extLst>
          </p:cNvPr>
          <p:cNvSpPr>
            <a:spLocks noGrp="1"/>
          </p:cNvSpPr>
          <p:nvPr>
            <p:ph type="title"/>
          </p:nvPr>
        </p:nvSpPr>
        <p:spPr>
          <a:xfrm>
            <a:off x="43249" y="54003"/>
            <a:ext cx="10515600" cy="1325563"/>
          </a:xfrm>
        </p:spPr>
        <p:txBody>
          <a:bodyPr/>
          <a:lstStyle/>
          <a:p>
            <a:r>
              <a:rPr lang="en-US" dirty="0"/>
              <a:t>Activity Cache - Results</a:t>
            </a:r>
          </a:p>
        </p:txBody>
      </p:sp>
      <p:pic>
        <p:nvPicPr>
          <p:cNvPr id="13314" name="Picture 2">
            <a:extLst>
              <a:ext uri="{FF2B5EF4-FFF2-40B4-BE49-F238E27FC236}">
                <a16:creationId xmlns:a16="http://schemas.microsoft.com/office/drawing/2014/main" id="{89CA5EFC-7022-6D7E-0E26-3862B8449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052" y="1379566"/>
            <a:ext cx="8925699" cy="54784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650393-C20B-C644-13F3-1D661C95FC39}"/>
              </a:ext>
            </a:extLst>
          </p:cNvPr>
          <p:cNvSpPr txBox="1"/>
          <p:nvPr/>
        </p:nvSpPr>
        <p:spPr>
          <a:xfrm>
            <a:off x="1425447" y="1386995"/>
            <a:ext cx="1326004" cy="646331"/>
          </a:xfrm>
          <a:prstGeom prst="rect">
            <a:avLst/>
          </a:prstGeom>
          <a:noFill/>
        </p:spPr>
        <p:txBody>
          <a:bodyPr wrap="none" rtlCol="0">
            <a:spAutoFit/>
          </a:bodyPr>
          <a:lstStyle/>
          <a:p>
            <a:r>
              <a:rPr lang="en-US" dirty="0"/>
              <a:t>Calories</a:t>
            </a:r>
          </a:p>
          <a:p>
            <a:r>
              <a:rPr lang="en-US" dirty="0"/>
              <a:t>Calorie Goal</a:t>
            </a:r>
          </a:p>
        </p:txBody>
      </p:sp>
      <p:sp>
        <p:nvSpPr>
          <p:cNvPr id="4" name="TextBox 3">
            <a:extLst>
              <a:ext uri="{FF2B5EF4-FFF2-40B4-BE49-F238E27FC236}">
                <a16:creationId xmlns:a16="http://schemas.microsoft.com/office/drawing/2014/main" id="{4CAB75B3-EED4-ABDF-7EC7-E6EA1A1E4ADE}"/>
              </a:ext>
            </a:extLst>
          </p:cNvPr>
          <p:cNvSpPr txBox="1"/>
          <p:nvPr/>
        </p:nvSpPr>
        <p:spPr>
          <a:xfrm>
            <a:off x="10818076" y="716784"/>
            <a:ext cx="1071447" cy="369332"/>
          </a:xfrm>
          <a:prstGeom prst="rect">
            <a:avLst/>
          </a:prstGeom>
          <a:noFill/>
        </p:spPr>
        <p:txBody>
          <a:bodyPr wrap="none" rtlCol="0">
            <a:spAutoFit/>
          </a:bodyPr>
          <a:lstStyle/>
          <a:p>
            <a:r>
              <a:rPr lang="en-US" dirty="0"/>
              <a:t>In meters</a:t>
            </a:r>
          </a:p>
        </p:txBody>
      </p:sp>
      <p:cxnSp>
        <p:nvCxnSpPr>
          <p:cNvPr id="6" name="Straight Arrow Connector 5">
            <a:extLst>
              <a:ext uri="{FF2B5EF4-FFF2-40B4-BE49-F238E27FC236}">
                <a16:creationId xmlns:a16="http://schemas.microsoft.com/office/drawing/2014/main" id="{C5C3808F-2F46-841E-4CCE-C31FA6036477}"/>
              </a:ext>
            </a:extLst>
          </p:cNvPr>
          <p:cNvCxnSpPr>
            <a:cxnSpLocks/>
          </p:cNvCxnSpPr>
          <p:nvPr/>
        </p:nvCxnSpPr>
        <p:spPr>
          <a:xfrm>
            <a:off x="2409568" y="1581665"/>
            <a:ext cx="3534032" cy="1173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2A37394-6966-AE0A-E2E9-780745723C36}"/>
              </a:ext>
            </a:extLst>
          </p:cNvPr>
          <p:cNvCxnSpPr>
            <a:cxnSpLocks/>
          </p:cNvCxnSpPr>
          <p:nvPr/>
        </p:nvCxnSpPr>
        <p:spPr>
          <a:xfrm>
            <a:off x="2808815" y="1920836"/>
            <a:ext cx="4321034" cy="8347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B1E3F4A-4656-31E0-FD8D-729EC5BAA458}"/>
              </a:ext>
            </a:extLst>
          </p:cNvPr>
          <p:cNvCxnSpPr>
            <a:cxnSpLocks/>
            <a:stCxn id="4" idx="2"/>
          </p:cNvCxnSpPr>
          <p:nvPr/>
        </p:nvCxnSpPr>
        <p:spPr>
          <a:xfrm>
            <a:off x="11353800" y="1086116"/>
            <a:ext cx="286265" cy="16694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B6DD71A-B533-96DA-34B5-6B82B2314BEC}"/>
              </a:ext>
            </a:extLst>
          </p:cNvPr>
          <p:cNvSpPr txBox="1"/>
          <p:nvPr/>
        </p:nvSpPr>
        <p:spPr>
          <a:xfrm>
            <a:off x="335691" y="3459892"/>
            <a:ext cx="25949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Activity Cache stores a log of activity captured by the Health App</a:t>
            </a:r>
          </a:p>
        </p:txBody>
      </p:sp>
    </p:spTree>
    <p:extLst>
      <p:ext uri="{BB962C8B-B14F-4D97-AF65-F5344CB8AC3E}">
        <p14:creationId xmlns:p14="http://schemas.microsoft.com/office/powerpoint/2010/main" val="94480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5" name="Group 103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6" name="Straight Connector 103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4" name="Isosceles Triangle 104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5" name="Isosceles Triangle 104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86B2A4-91A1-BB3C-0981-98C01029C29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a:solidFill>
                  <a:schemeClr val="accent1"/>
                </a:solidFill>
                <a:latin typeface="+mj-lt"/>
                <a:ea typeface="+mj-ea"/>
                <a:cs typeface="+mj-cs"/>
              </a:rPr>
              <a:t>Activity Cache Results – Visualized - Distance </a:t>
            </a:r>
          </a:p>
        </p:txBody>
      </p:sp>
      <p:pic>
        <p:nvPicPr>
          <p:cNvPr id="1030" name="Picture 6">
            <a:extLst>
              <a:ext uri="{FF2B5EF4-FFF2-40B4-BE49-F238E27FC236}">
                <a16:creationId xmlns:a16="http://schemas.microsoft.com/office/drawing/2014/main" id="{AD65665A-95CB-26ED-4246-FE38783394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54859" y="934222"/>
            <a:ext cx="4150251" cy="329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251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0" name="Isosceles Triangle 205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Isosceles Triangle 206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Isosceles Triangle 206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9A7E63C-9433-5D8F-A24D-AADDF1453CD3}"/>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kern="1200">
                <a:solidFill>
                  <a:schemeClr val="accent1"/>
                </a:solidFill>
                <a:latin typeface="+mj-lt"/>
                <a:ea typeface="+mj-ea"/>
                <a:cs typeface="+mj-cs"/>
              </a:rPr>
              <a:t>Activity Cache Results – Visualized - Calories</a:t>
            </a:r>
          </a:p>
        </p:txBody>
      </p:sp>
      <p:pic>
        <p:nvPicPr>
          <p:cNvPr id="2050" name="Picture 2">
            <a:extLst>
              <a:ext uri="{FF2B5EF4-FFF2-40B4-BE49-F238E27FC236}">
                <a16:creationId xmlns:a16="http://schemas.microsoft.com/office/drawing/2014/main" id="{9C4593B5-A696-DEE2-A775-AE0E685285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0201" y="609600"/>
            <a:ext cx="4538762" cy="364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20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10523486-6158-4358-8A36-0D225161D9A8}"/>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Introduction to Health App</a:t>
            </a:r>
          </a:p>
        </p:txBody>
      </p:sp>
      <p:sp>
        <p:nvSpPr>
          <p:cNvPr id="2" name="TextBox 1">
            <a:extLst>
              <a:ext uri="{FF2B5EF4-FFF2-40B4-BE49-F238E27FC236}">
                <a16:creationId xmlns:a16="http://schemas.microsoft.com/office/drawing/2014/main" id="{74ECA57A-5685-42D4-7D3D-9728423F73D3}"/>
              </a:ext>
            </a:extLst>
          </p:cNvPr>
          <p:cNvSpPr txBox="1"/>
          <p:nvPr/>
        </p:nvSpPr>
        <p:spPr>
          <a:xfrm>
            <a:off x="6336287" y="2160589"/>
            <a:ext cx="2934714"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a:solidFill>
                  <a:schemeClr val="tx1">
                    <a:lumMod val="75000"/>
                    <a:lumOff val="25000"/>
                  </a:schemeClr>
                </a:solidFill>
              </a:rPr>
              <a:t>The iPhone Health App automatically collects data on daily activities for health purposes. Detailed information on the number of steps taken and distances travelled is stored in a database together with timestamps with a time granularity of a couple of minutes. While such information can potentially be very valuable in a forensic investigation.</a:t>
            </a:r>
          </a:p>
        </p:txBody>
      </p:sp>
      <p:pic>
        <p:nvPicPr>
          <p:cNvPr id="1026" name="Picture 2" descr="Apple advances personal health by introducing secure sharing and new  insights - Apple">
            <a:extLst>
              <a:ext uri="{FF2B5EF4-FFF2-40B4-BE49-F238E27FC236}">
                <a16:creationId xmlns:a16="http://schemas.microsoft.com/office/drawing/2014/main" id="{9273A24F-F360-0D29-69E1-5EF0F3D82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16" r="3340" b="2"/>
          <a:stretch/>
        </p:blipFill>
        <p:spPr bwMode="auto">
          <a:xfrm>
            <a:off x="677334" y="2159331"/>
            <a:ext cx="542342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69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43" name="Group 1434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344" name="Straight Connector 1434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45" name="Straight Connector 1434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34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4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48" name="Isosceles Triangle 1434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4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5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5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52" name="Isosceles Triangle 1435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53" name="Isosceles Triangle 1435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D19E087-97AF-B1B2-428A-431F5D1CEEC3}"/>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400" kern="1200">
                <a:solidFill>
                  <a:schemeClr val="accent1"/>
                </a:solidFill>
                <a:latin typeface="+mj-lt"/>
                <a:ea typeface="+mj-ea"/>
                <a:cs typeface="+mj-cs"/>
              </a:rPr>
              <a:t>Healthdb_Secure – Workouts</a:t>
            </a:r>
          </a:p>
        </p:txBody>
      </p:sp>
      <p:pic>
        <p:nvPicPr>
          <p:cNvPr id="14338" name="Picture 2">
            <a:extLst>
              <a:ext uri="{FF2B5EF4-FFF2-40B4-BE49-F238E27FC236}">
                <a16:creationId xmlns:a16="http://schemas.microsoft.com/office/drawing/2014/main" id="{D68388F4-11BF-5C54-4999-CF87CBDDAC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600201" y="609600"/>
            <a:ext cx="7395648" cy="364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488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7DF2-897B-51C3-6D72-99ECB7EF919E}"/>
              </a:ext>
            </a:extLst>
          </p:cNvPr>
          <p:cNvSpPr>
            <a:spLocks noGrp="1"/>
          </p:cNvSpPr>
          <p:nvPr>
            <p:ph type="title"/>
          </p:nvPr>
        </p:nvSpPr>
        <p:spPr/>
        <p:txBody>
          <a:bodyPr/>
          <a:lstStyle/>
          <a:p>
            <a:r>
              <a:rPr lang="en-US" dirty="0"/>
              <a:t>Workouts - Statement</a:t>
            </a:r>
          </a:p>
        </p:txBody>
      </p:sp>
      <p:sp>
        <p:nvSpPr>
          <p:cNvPr id="3" name="TextBox 2">
            <a:extLst>
              <a:ext uri="{FF2B5EF4-FFF2-40B4-BE49-F238E27FC236}">
                <a16:creationId xmlns:a16="http://schemas.microsoft.com/office/drawing/2014/main" id="{4F992C38-C7D5-0CE5-A5FD-5C7496F5D6BC}"/>
              </a:ext>
            </a:extLst>
          </p:cNvPr>
          <p:cNvSpPr txBox="1"/>
          <p:nvPr/>
        </p:nvSpPr>
        <p:spPr>
          <a:xfrm>
            <a:off x="1196069" y="1506022"/>
            <a:ext cx="9799862" cy="369332"/>
          </a:xfrm>
          <a:prstGeom prst="rect">
            <a:avLst/>
          </a:prstGeom>
          <a:noFill/>
        </p:spPr>
        <p:txBody>
          <a:bodyPr wrap="none" rtlCol="0">
            <a:spAutoFit/>
          </a:bodyPr>
          <a:lstStyle/>
          <a:p>
            <a:pPr marL="285750" indent="-285750">
              <a:buFont typeface="Arial" panose="020B0604020202020204" pitchFamily="34" charset="0"/>
              <a:buChar char="•"/>
            </a:pPr>
            <a:r>
              <a:rPr lang="en-US" dirty="0"/>
              <a:t>Copy and paste the statement below into the Execute SQL tab and press the play button to execute.</a:t>
            </a:r>
          </a:p>
        </p:txBody>
      </p:sp>
      <p:pic>
        <p:nvPicPr>
          <p:cNvPr id="15362" name="Picture 2">
            <a:extLst>
              <a:ext uri="{FF2B5EF4-FFF2-40B4-BE49-F238E27FC236}">
                <a16:creationId xmlns:a16="http://schemas.microsoft.com/office/drawing/2014/main" id="{C612622D-9449-C126-A422-DE6EBF8C2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717496"/>
            <a:ext cx="7924800" cy="1968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CD433A6B-DB83-6DF4-4E76-5BB1F8ED0C3B}"/>
              </a:ext>
            </a:extLst>
          </p:cNvPr>
          <p:cNvCxnSpPr>
            <a:cxnSpLocks/>
          </p:cNvCxnSpPr>
          <p:nvPr/>
        </p:nvCxnSpPr>
        <p:spPr>
          <a:xfrm flipH="1" flipV="1">
            <a:off x="3780687" y="4414647"/>
            <a:ext cx="247616" cy="3750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364" name="TextBox 3">
            <a:extLst>
              <a:ext uri="{FF2B5EF4-FFF2-40B4-BE49-F238E27FC236}">
                <a16:creationId xmlns:a16="http://schemas.microsoft.com/office/drawing/2014/main" id="{9EED47DC-AB86-BA05-A753-40CC18B213C4}"/>
              </a:ext>
            </a:extLst>
          </p:cNvPr>
          <p:cNvGraphicFramePr/>
          <p:nvPr/>
        </p:nvGraphicFramePr>
        <p:xfrm>
          <a:off x="1298611" y="2139088"/>
          <a:ext cx="10055189"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16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403" name="Group 1639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392" name="Straight Connector 1639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393" name="Straight Connector 1639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39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9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96" name="Isosceles Triangle 1639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9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9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9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00" name="Isosceles Triangle 1639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01" name="Isosceles Triangle 1640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FDAB59C-BD44-AE65-CB7B-E8B2306E068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Workouts - Results</a:t>
            </a:r>
          </a:p>
        </p:txBody>
      </p:sp>
      <p:pic>
        <p:nvPicPr>
          <p:cNvPr id="16386" name="Picture 2">
            <a:extLst>
              <a:ext uri="{FF2B5EF4-FFF2-40B4-BE49-F238E27FC236}">
                <a16:creationId xmlns:a16="http://schemas.microsoft.com/office/drawing/2014/main" id="{25285040-0FC3-D93D-B019-0739D4F3EB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5968" y="1353580"/>
            <a:ext cx="8288033" cy="288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45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5" name="Group 410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06" name="Straight Connector 410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7" name="Straight Connector 410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0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0" name="Isosceles Triangle 410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4" name="Isosceles Triangle 411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5" name="Isosceles Triangle 411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A2971FE-631D-4E80-3CC3-5C91D4DDC01D}"/>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kern="1200">
                <a:solidFill>
                  <a:schemeClr val="accent1"/>
                </a:solidFill>
                <a:latin typeface="+mj-lt"/>
                <a:ea typeface="+mj-ea"/>
                <a:cs typeface="+mj-cs"/>
              </a:rPr>
              <a:t>Workouts Results – Visualized - Distance</a:t>
            </a:r>
          </a:p>
        </p:txBody>
      </p:sp>
      <p:pic>
        <p:nvPicPr>
          <p:cNvPr id="4100" name="Picture 4">
            <a:extLst>
              <a:ext uri="{FF2B5EF4-FFF2-40B4-BE49-F238E27FC236}">
                <a16:creationId xmlns:a16="http://schemas.microsoft.com/office/drawing/2014/main" id="{D8B0D59D-D2C4-95E5-6F9D-64139C0F54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0201" y="609600"/>
            <a:ext cx="4496736" cy="364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204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E9C8-B7F3-CA83-E9AE-9A368C87FBC7}"/>
              </a:ext>
            </a:extLst>
          </p:cNvPr>
          <p:cNvSpPr>
            <a:spLocks noGrp="1"/>
          </p:cNvSpPr>
          <p:nvPr>
            <p:ph type="title"/>
          </p:nvPr>
        </p:nvSpPr>
        <p:spPr/>
        <p:txBody>
          <a:bodyPr/>
          <a:lstStyle/>
          <a:p>
            <a:r>
              <a:rPr lang="en-US" dirty="0"/>
              <a:t>Workouts Results – Visualized – Calories </a:t>
            </a:r>
          </a:p>
        </p:txBody>
      </p:sp>
      <p:pic>
        <p:nvPicPr>
          <p:cNvPr id="3074" name="Picture 2">
            <a:extLst>
              <a:ext uri="{FF2B5EF4-FFF2-40B4-BE49-F238E27FC236}">
                <a16:creationId xmlns:a16="http://schemas.microsoft.com/office/drawing/2014/main" id="{C803CDFB-7545-5649-F868-974C59E15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164" y="1579124"/>
            <a:ext cx="6275672" cy="501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482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27" name="Straight Connector 26">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B1BB019-2EAE-38EE-483B-23A10A7180AD}"/>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a:t>Creating Simple Graphs with Python</a:t>
            </a:r>
          </a:p>
        </p:txBody>
      </p:sp>
    </p:spTree>
    <p:extLst>
      <p:ext uri="{BB962C8B-B14F-4D97-AF65-F5344CB8AC3E}">
        <p14:creationId xmlns:p14="http://schemas.microsoft.com/office/powerpoint/2010/main" val="1922841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A507-0F26-E617-FA0A-03D10154845D}"/>
              </a:ext>
            </a:extLst>
          </p:cNvPr>
          <p:cNvSpPr>
            <a:spLocks noGrp="1"/>
          </p:cNvSpPr>
          <p:nvPr>
            <p:ph type="title"/>
          </p:nvPr>
        </p:nvSpPr>
        <p:spPr/>
        <p:txBody>
          <a:bodyPr/>
          <a:lstStyle/>
          <a:p>
            <a:r>
              <a:rPr lang="en-US" dirty="0"/>
              <a:t>Visit Google </a:t>
            </a:r>
            <a:r>
              <a:rPr lang="en-US" dirty="0" err="1"/>
              <a:t>Colab</a:t>
            </a:r>
            <a:endParaRPr lang="en-US" dirty="0"/>
          </a:p>
        </p:txBody>
      </p:sp>
      <p:pic>
        <p:nvPicPr>
          <p:cNvPr id="5122" name="Picture 2">
            <a:extLst>
              <a:ext uri="{FF2B5EF4-FFF2-40B4-BE49-F238E27FC236}">
                <a16:creationId xmlns:a16="http://schemas.microsoft.com/office/drawing/2014/main" id="{4C634AB6-1F2C-91F9-2E87-6E7FC71DB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03174"/>
            <a:ext cx="7924800" cy="3822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2020F9-988A-F7D2-5134-27C250B311DC}"/>
              </a:ext>
            </a:extLst>
          </p:cNvPr>
          <p:cNvSpPr txBox="1"/>
          <p:nvPr/>
        </p:nvSpPr>
        <p:spPr>
          <a:xfrm>
            <a:off x="4342571" y="1801155"/>
            <a:ext cx="3506857" cy="369332"/>
          </a:xfrm>
          <a:prstGeom prst="rect">
            <a:avLst/>
          </a:prstGeom>
          <a:noFill/>
        </p:spPr>
        <p:txBody>
          <a:bodyPr wrap="none" rtlCol="0">
            <a:spAutoFit/>
          </a:bodyPr>
          <a:lstStyle/>
          <a:p>
            <a:r>
              <a:rPr lang="en-US" u="sng" dirty="0">
                <a:hlinkClick r:id="rId3"/>
              </a:rPr>
              <a:t>https://colab.research.google.com/</a:t>
            </a:r>
            <a:endParaRPr lang="en-US" dirty="0"/>
          </a:p>
        </p:txBody>
      </p:sp>
    </p:spTree>
    <p:extLst>
      <p:ext uri="{BB962C8B-B14F-4D97-AF65-F5344CB8AC3E}">
        <p14:creationId xmlns:p14="http://schemas.microsoft.com/office/powerpoint/2010/main" val="3885537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A485-CF20-C661-09D3-E4A49F0E19E3}"/>
              </a:ext>
            </a:extLst>
          </p:cNvPr>
          <p:cNvSpPr>
            <a:spLocks noGrp="1"/>
          </p:cNvSpPr>
          <p:nvPr>
            <p:ph type="title"/>
          </p:nvPr>
        </p:nvSpPr>
        <p:spPr/>
        <p:txBody>
          <a:bodyPr/>
          <a:lstStyle/>
          <a:p>
            <a:r>
              <a:rPr lang="en-US" dirty="0"/>
              <a:t>Create a new notebook under File tab</a:t>
            </a:r>
          </a:p>
        </p:txBody>
      </p:sp>
      <p:pic>
        <p:nvPicPr>
          <p:cNvPr id="6146" name="Picture 2">
            <a:extLst>
              <a:ext uri="{FF2B5EF4-FFF2-40B4-BE49-F238E27FC236}">
                <a16:creationId xmlns:a16="http://schemas.microsoft.com/office/drawing/2014/main" id="{27693BAB-31BB-69A2-61E9-B8C24A009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122" y="1690688"/>
            <a:ext cx="79248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6BEFCE74-1F8D-D35D-9A5F-4E5A84F008E0}"/>
              </a:ext>
            </a:extLst>
          </p:cNvPr>
          <p:cNvCxnSpPr>
            <a:cxnSpLocks/>
          </p:cNvCxnSpPr>
          <p:nvPr/>
        </p:nvCxnSpPr>
        <p:spPr>
          <a:xfrm flipH="1">
            <a:off x="4743213" y="2499218"/>
            <a:ext cx="6276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953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548-4BBE-A6D9-F5DB-87D43C84C0E4}"/>
              </a:ext>
            </a:extLst>
          </p:cNvPr>
          <p:cNvSpPr>
            <a:spLocks noGrp="1"/>
          </p:cNvSpPr>
          <p:nvPr>
            <p:ph type="title"/>
          </p:nvPr>
        </p:nvSpPr>
        <p:spPr/>
        <p:txBody>
          <a:bodyPr/>
          <a:lstStyle/>
          <a:p>
            <a:r>
              <a:rPr lang="en-US" dirty="0"/>
              <a:t>Prepare data by converting to CSV</a:t>
            </a:r>
          </a:p>
        </p:txBody>
      </p:sp>
      <p:pic>
        <p:nvPicPr>
          <p:cNvPr id="7170" name="Picture 2">
            <a:extLst>
              <a:ext uri="{FF2B5EF4-FFF2-40B4-BE49-F238E27FC236}">
                <a16:creationId xmlns:a16="http://schemas.microsoft.com/office/drawing/2014/main" id="{8D2683B4-4307-4094-2926-D203BC5C2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79" y="1690688"/>
            <a:ext cx="4918323" cy="271138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17F2A341-968A-F13C-CC6D-4318952038A5}"/>
              </a:ext>
            </a:extLst>
          </p:cNvPr>
          <p:cNvCxnSpPr>
            <a:cxnSpLocks/>
          </p:cNvCxnSpPr>
          <p:nvPr/>
        </p:nvCxnSpPr>
        <p:spPr>
          <a:xfrm flipH="1">
            <a:off x="3925066" y="3269239"/>
            <a:ext cx="6276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07347F5-A38C-A3FB-E27F-865AD6BD39B7}"/>
              </a:ext>
            </a:extLst>
          </p:cNvPr>
          <p:cNvSpPr txBox="1"/>
          <p:nvPr/>
        </p:nvSpPr>
        <p:spPr>
          <a:xfrm>
            <a:off x="5909912" y="1819175"/>
            <a:ext cx="6083166" cy="646331"/>
          </a:xfrm>
          <a:prstGeom prst="rect">
            <a:avLst/>
          </a:prstGeom>
          <a:noFill/>
        </p:spPr>
        <p:txBody>
          <a:bodyPr wrap="square" rtlCol="0">
            <a:spAutoFit/>
          </a:bodyPr>
          <a:lstStyle/>
          <a:p>
            <a:pPr marL="285750" indent="-285750">
              <a:buFont typeface="Arial" panose="020B0604020202020204" pitchFamily="34" charset="0"/>
              <a:buChar char="•"/>
            </a:pPr>
            <a:r>
              <a:rPr lang="en-US" dirty="0"/>
              <a:t>Open a Terminal instance inside the ~/var/Mobile/Library/Health folder.</a:t>
            </a:r>
          </a:p>
        </p:txBody>
      </p:sp>
      <p:pic>
        <p:nvPicPr>
          <p:cNvPr id="7172" name="Picture 4">
            <a:extLst>
              <a:ext uri="{FF2B5EF4-FFF2-40B4-BE49-F238E27FC236}">
                <a16:creationId xmlns:a16="http://schemas.microsoft.com/office/drawing/2014/main" id="{3D87DBE9-4D3D-E0AB-58DB-839B6930D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695436"/>
            <a:ext cx="7924800" cy="546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1FBFEF-4DD1-FA8B-445C-A87C0F880EA6}"/>
              </a:ext>
            </a:extLst>
          </p:cNvPr>
          <p:cNvSpPr txBox="1"/>
          <p:nvPr/>
        </p:nvSpPr>
        <p:spPr>
          <a:xfrm>
            <a:off x="6824500" y="3765366"/>
            <a:ext cx="47163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Use sqlite3 command to convert to CSV and place in Documents</a:t>
            </a:r>
          </a:p>
        </p:txBody>
      </p:sp>
      <p:sp>
        <p:nvSpPr>
          <p:cNvPr id="6" name="TextBox 5">
            <a:extLst>
              <a:ext uri="{FF2B5EF4-FFF2-40B4-BE49-F238E27FC236}">
                <a16:creationId xmlns:a16="http://schemas.microsoft.com/office/drawing/2014/main" id="{0E95616B-314B-54E5-252B-0218A12F03FB}"/>
              </a:ext>
            </a:extLst>
          </p:cNvPr>
          <p:cNvSpPr txBox="1"/>
          <p:nvPr/>
        </p:nvSpPr>
        <p:spPr>
          <a:xfrm>
            <a:off x="1039732" y="5470254"/>
            <a:ext cx="9740359" cy="369332"/>
          </a:xfrm>
          <a:prstGeom prst="rect">
            <a:avLst/>
          </a:prstGeom>
          <a:noFill/>
        </p:spPr>
        <p:txBody>
          <a:bodyPr wrap="none" rtlCol="0">
            <a:spAutoFit/>
          </a:bodyPr>
          <a:lstStyle/>
          <a:p>
            <a:pPr marL="285750" indent="-285750">
              <a:buFont typeface="Arial" panose="020B0604020202020204" pitchFamily="34" charset="0"/>
              <a:buChar char="•"/>
            </a:pPr>
            <a:r>
              <a:rPr lang="en-US" dirty="0"/>
              <a:t>In this instance we will create a graph that shows date and walking distance from the activity cache</a:t>
            </a:r>
          </a:p>
        </p:txBody>
      </p:sp>
    </p:spTree>
    <p:extLst>
      <p:ext uri="{BB962C8B-B14F-4D97-AF65-F5344CB8AC3E}">
        <p14:creationId xmlns:p14="http://schemas.microsoft.com/office/powerpoint/2010/main" val="2174248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87BAFA-9C05-3DC2-24A4-0B7B0A88D3D4}"/>
              </a:ext>
            </a:extLst>
          </p:cNvPr>
          <p:cNvSpPr txBox="1"/>
          <p:nvPr/>
        </p:nvSpPr>
        <p:spPr>
          <a:xfrm>
            <a:off x="1434164" y="914401"/>
            <a:ext cx="3496406" cy="369332"/>
          </a:xfrm>
          <a:prstGeom prst="rect">
            <a:avLst/>
          </a:prstGeom>
          <a:noFill/>
        </p:spPr>
        <p:txBody>
          <a:bodyPr wrap="none" rtlCol="0">
            <a:spAutoFit/>
          </a:bodyPr>
          <a:lstStyle/>
          <a:p>
            <a:r>
              <a:rPr lang="en-US" dirty="0"/>
              <a:t>Upload </a:t>
            </a:r>
            <a:r>
              <a:rPr lang="en-US" dirty="0" err="1"/>
              <a:t>Activity.csv</a:t>
            </a:r>
            <a:r>
              <a:rPr lang="en-US" dirty="0"/>
              <a:t> to Google </a:t>
            </a:r>
            <a:r>
              <a:rPr lang="en-US" dirty="0" err="1"/>
              <a:t>Colab</a:t>
            </a:r>
            <a:endParaRPr lang="en-US" dirty="0"/>
          </a:p>
        </p:txBody>
      </p:sp>
      <p:pic>
        <p:nvPicPr>
          <p:cNvPr id="8198" name="Picture 6">
            <a:extLst>
              <a:ext uri="{FF2B5EF4-FFF2-40B4-BE49-F238E27FC236}">
                <a16:creationId xmlns:a16="http://schemas.microsoft.com/office/drawing/2014/main" id="{B79023C7-5A3D-9DC1-F3D5-B01A6CA16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43" y="1907674"/>
            <a:ext cx="10143314" cy="37712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6377B680-17C4-FDB1-D310-5A7C4BE8AE23}"/>
              </a:ext>
            </a:extLst>
          </p:cNvPr>
          <p:cNvCxnSpPr>
            <a:cxnSpLocks/>
            <a:stCxn id="3" idx="2"/>
          </p:cNvCxnSpPr>
          <p:nvPr/>
        </p:nvCxnSpPr>
        <p:spPr>
          <a:xfrm flipH="1">
            <a:off x="1549668" y="1283733"/>
            <a:ext cx="1632699" cy="1430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9551C84-4B9E-19A5-9852-15C99F7442C8}"/>
              </a:ext>
            </a:extLst>
          </p:cNvPr>
          <p:cNvSpPr txBox="1"/>
          <p:nvPr/>
        </p:nvSpPr>
        <p:spPr>
          <a:xfrm>
            <a:off x="2708438" y="5933515"/>
            <a:ext cx="6775124" cy="369332"/>
          </a:xfrm>
          <a:prstGeom prst="rect">
            <a:avLst/>
          </a:prstGeom>
          <a:noFill/>
        </p:spPr>
        <p:txBody>
          <a:bodyPr wrap="none" rtlCol="0">
            <a:spAutoFit/>
          </a:bodyPr>
          <a:lstStyle/>
          <a:p>
            <a:r>
              <a:rPr lang="en-US" dirty="0"/>
              <a:t>The code needs to read the data from the source file provided to work</a:t>
            </a:r>
          </a:p>
        </p:txBody>
      </p:sp>
    </p:spTree>
    <p:extLst>
      <p:ext uri="{BB962C8B-B14F-4D97-AF65-F5344CB8AC3E}">
        <p14:creationId xmlns:p14="http://schemas.microsoft.com/office/powerpoint/2010/main" val="60263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8427-4067-9A38-B4A3-D4BF32F6977A}"/>
              </a:ext>
            </a:extLst>
          </p:cNvPr>
          <p:cNvSpPr>
            <a:spLocks noGrp="1"/>
          </p:cNvSpPr>
          <p:nvPr>
            <p:ph type="title"/>
          </p:nvPr>
        </p:nvSpPr>
        <p:spPr/>
        <p:txBody>
          <a:bodyPr/>
          <a:lstStyle/>
          <a:p>
            <a:r>
              <a:rPr lang="en-US"/>
              <a:t>About Apple Health App</a:t>
            </a:r>
            <a:br>
              <a:rPr lang="en-US"/>
            </a:br>
            <a:endParaRPr lang="en-US" dirty="0"/>
          </a:p>
        </p:txBody>
      </p:sp>
      <p:sp>
        <p:nvSpPr>
          <p:cNvPr id="3" name="TextBox 2">
            <a:extLst>
              <a:ext uri="{FF2B5EF4-FFF2-40B4-BE49-F238E27FC236}">
                <a16:creationId xmlns:a16="http://schemas.microsoft.com/office/drawing/2014/main" id="{689A91E4-7BB7-7FA7-EC68-ACCBEC7CEEC9}"/>
              </a:ext>
            </a:extLst>
          </p:cNvPr>
          <p:cNvSpPr txBox="1"/>
          <p:nvPr/>
        </p:nvSpPr>
        <p:spPr>
          <a:xfrm>
            <a:off x="838200" y="1367522"/>
            <a:ext cx="9904491" cy="646331"/>
          </a:xfrm>
          <a:prstGeom prst="rect">
            <a:avLst/>
          </a:prstGeom>
          <a:noFill/>
        </p:spPr>
        <p:txBody>
          <a:bodyPr wrap="square" rtlCol="0">
            <a:spAutoFit/>
          </a:bodyPr>
          <a:lstStyle/>
          <a:p>
            <a:pPr marL="285750" indent="-285750">
              <a:buFont typeface="Arial" panose="020B0604020202020204" pitchFamily="34" charset="0"/>
              <a:buChar char="•"/>
            </a:pPr>
            <a:r>
              <a:rPr lang="en-US"/>
              <a:t>The Health app was created to help organize your important health information and make it easy to access in a central and secure place.</a:t>
            </a:r>
            <a:endParaRPr lang="en-US" dirty="0"/>
          </a:p>
        </p:txBody>
      </p:sp>
      <p:pic>
        <p:nvPicPr>
          <p:cNvPr id="4" name="Picture 4" descr="Health Icon PNG Image | Health icon, Health apps iphone, Iphone icon">
            <a:extLst>
              <a:ext uri="{FF2B5EF4-FFF2-40B4-BE49-F238E27FC236}">
                <a16:creationId xmlns:a16="http://schemas.microsoft.com/office/drawing/2014/main" id="{785FEF08-B878-2AD5-37DF-E249AF1F9F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4756" y="2117756"/>
            <a:ext cx="2622487" cy="26224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911,822 Steps Stock Photos, Pictures &amp; Royalty-Free Images - iStock">
            <a:extLst>
              <a:ext uri="{FF2B5EF4-FFF2-40B4-BE49-F238E27FC236}">
                <a16:creationId xmlns:a16="http://schemas.microsoft.com/office/drawing/2014/main" id="{D3D1A45F-9F74-BD98-37CB-5F56BCDF30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4844145"/>
            <a:ext cx="1158240" cy="11582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eart Rate Svg Png Icon Free Download (#492378) - OnlineWebFonts.COM">
            <a:extLst>
              <a:ext uri="{FF2B5EF4-FFF2-40B4-BE49-F238E27FC236}">
                <a16:creationId xmlns:a16="http://schemas.microsoft.com/office/drawing/2014/main" id="{41131C83-0894-1375-27C1-2139562478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1960" y="4974190"/>
            <a:ext cx="1158240" cy="8981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con&#10;&#10;Description automatically generated with low confidence">
            <a:extLst>
              <a:ext uri="{FF2B5EF4-FFF2-40B4-BE49-F238E27FC236}">
                <a16:creationId xmlns:a16="http://schemas.microsoft.com/office/drawing/2014/main" id="{8479B133-1B19-46DD-D8D9-57FF8B9683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3131" y="5046621"/>
            <a:ext cx="1665737" cy="1158240"/>
          </a:xfrm>
          <a:prstGeom prst="rect">
            <a:avLst/>
          </a:prstGeom>
        </p:spPr>
      </p:pic>
      <p:cxnSp>
        <p:nvCxnSpPr>
          <p:cNvPr id="15" name="Straight Arrow Connector 14">
            <a:extLst>
              <a:ext uri="{FF2B5EF4-FFF2-40B4-BE49-F238E27FC236}">
                <a16:creationId xmlns:a16="http://schemas.microsoft.com/office/drawing/2014/main" id="{66DC8E4F-02B9-00F4-2BF5-2517997672DF}"/>
              </a:ext>
            </a:extLst>
          </p:cNvPr>
          <p:cNvCxnSpPr>
            <a:cxnSpLocks/>
          </p:cNvCxnSpPr>
          <p:nvPr/>
        </p:nvCxnSpPr>
        <p:spPr>
          <a:xfrm flipV="1">
            <a:off x="3937706" y="4590107"/>
            <a:ext cx="942112" cy="6463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793BF2-1D6D-0719-CB02-8F71ED62B4EB}"/>
              </a:ext>
            </a:extLst>
          </p:cNvPr>
          <p:cNvCxnSpPr>
            <a:cxnSpLocks/>
          </p:cNvCxnSpPr>
          <p:nvPr/>
        </p:nvCxnSpPr>
        <p:spPr>
          <a:xfrm flipV="1">
            <a:off x="6096000" y="4625900"/>
            <a:ext cx="0" cy="800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3EDD81-5998-682C-6CE3-2AE51E05841B}"/>
              </a:ext>
            </a:extLst>
          </p:cNvPr>
          <p:cNvCxnSpPr>
            <a:cxnSpLocks/>
          </p:cNvCxnSpPr>
          <p:nvPr/>
        </p:nvCxnSpPr>
        <p:spPr>
          <a:xfrm flipH="1" flipV="1">
            <a:off x="7288040" y="4472412"/>
            <a:ext cx="913848" cy="5978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phone Icons Vector Art, Icons, and Graphics for Free Download">
            <a:extLst>
              <a:ext uri="{FF2B5EF4-FFF2-40B4-BE49-F238E27FC236}">
                <a16:creationId xmlns:a16="http://schemas.microsoft.com/office/drawing/2014/main" id="{5BFE8E0A-4825-A849-E9AA-154C4D1DB3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9651" y="2632811"/>
            <a:ext cx="1390460" cy="11132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ple watch Icon - Download apple watch Icon 638886 | Noun Project">
            <a:extLst>
              <a:ext uri="{FF2B5EF4-FFF2-40B4-BE49-F238E27FC236}">
                <a16:creationId xmlns:a16="http://schemas.microsoft.com/office/drawing/2014/main" id="{DF92D558-AE08-2B04-6662-6B5C8BCBBF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2912" y="2609390"/>
            <a:ext cx="1267485" cy="126748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ED2F2E55-84BD-632C-8C8A-D42AF0B8F099}"/>
              </a:ext>
            </a:extLst>
          </p:cNvPr>
          <p:cNvCxnSpPr>
            <a:cxnSpLocks/>
          </p:cNvCxnSpPr>
          <p:nvPr/>
        </p:nvCxnSpPr>
        <p:spPr>
          <a:xfrm>
            <a:off x="3784349" y="3189450"/>
            <a:ext cx="100040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CD11D76-DD2E-D7D3-7D4B-8645B18CB40D}"/>
              </a:ext>
            </a:extLst>
          </p:cNvPr>
          <p:cNvCxnSpPr>
            <a:cxnSpLocks/>
            <a:stCxn id="1028" idx="1"/>
          </p:cNvCxnSpPr>
          <p:nvPr/>
        </p:nvCxnSpPr>
        <p:spPr>
          <a:xfrm flipH="1" flipV="1">
            <a:off x="7385664" y="3243132"/>
            <a:ext cx="1227248"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130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F142-382F-C3F5-48E7-B8225BB97C96}"/>
              </a:ext>
            </a:extLst>
          </p:cNvPr>
          <p:cNvSpPr>
            <a:spLocks noGrp="1"/>
          </p:cNvSpPr>
          <p:nvPr>
            <p:ph type="title"/>
          </p:nvPr>
        </p:nvSpPr>
        <p:spPr>
          <a:xfrm>
            <a:off x="838200" y="230372"/>
            <a:ext cx="10515600" cy="1325563"/>
          </a:xfrm>
        </p:spPr>
        <p:txBody>
          <a:bodyPr/>
          <a:lstStyle/>
          <a:p>
            <a:r>
              <a:rPr lang="en-US" dirty="0"/>
              <a:t>Input Code and Press Play Button to Run</a:t>
            </a:r>
          </a:p>
        </p:txBody>
      </p:sp>
      <p:pic>
        <p:nvPicPr>
          <p:cNvPr id="9218" name="Picture 2">
            <a:extLst>
              <a:ext uri="{FF2B5EF4-FFF2-40B4-BE49-F238E27FC236}">
                <a16:creationId xmlns:a16="http://schemas.microsoft.com/office/drawing/2014/main" id="{DB42845A-5CD7-1BBA-BD25-167C977C7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714" y="1347536"/>
            <a:ext cx="7394686" cy="551046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042AED07-7087-2DB2-6104-599731C3750E}"/>
              </a:ext>
            </a:extLst>
          </p:cNvPr>
          <p:cNvCxnSpPr>
            <a:cxnSpLocks/>
          </p:cNvCxnSpPr>
          <p:nvPr/>
        </p:nvCxnSpPr>
        <p:spPr>
          <a:xfrm flipH="1">
            <a:off x="6096000" y="2069432"/>
            <a:ext cx="1190324" cy="4812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859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 name="Straight Connector 6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72" name="Straight Connector 71">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982299B-828B-57CC-6559-EDD3E8CA19C2}"/>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dirty="0"/>
              <a:t>Code</a:t>
            </a:r>
          </a:p>
        </p:txBody>
      </p:sp>
      <p:sp>
        <p:nvSpPr>
          <p:cNvPr id="4" name="TextBox 3">
            <a:extLst>
              <a:ext uri="{FF2B5EF4-FFF2-40B4-BE49-F238E27FC236}">
                <a16:creationId xmlns:a16="http://schemas.microsoft.com/office/drawing/2014/main" id="{382EDCF2-AA29-803E-FEE8-C62D9B49B0DC}"/>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import pandas as pd</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from datetime import datetime, timedelta</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from matplotlib import pyplot as plt</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from matplotlib import dates as mpl_dates</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data = pd.read_csv('Activity.csv')</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data['date'] = pd.to_datetime(data['Date'])</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Date = data['Date']</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Distance = data['Distance']</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plt.figure(figsize=(12,10))</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plt.plot_date(Date, Distance, linestyle='solid')</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br>
              <a:rPr lang="en-US" sz="700">
                <a:solidFill>
                  <a:schemeClr val="tx1">
                    <a:lumMod val="75000"/>
                    <a:lumOff val="25000"/>
                  </a:schemeClr>
                </a:solidFill>
              </a:rPr>
            </a:br>
            <a:r>
              <a:rPr lang="en-US" sz="700">
                <a:solidFill>
                  <a:schemeClr val="tx1">
                    <a:lumMod val="75000"/>
                    <a:lumOff val="25000"/>
                  </a:schemeClr>
                </a:solidFill>
              </a:rPr>
              <a:t>plt.gcf().autofmt_xdate()</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plt.title('Activity')</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plt.xlabel('Date')</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plt.ylabel('Distance')</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plt.savefig("Activity.png")</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plt.show()</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endParaRPr lang="en-US" sz="700">
              <a:solidFill>
                <a:schemeClr val="tx1">
                  <a:lumMod val="75000"/>
                  <a:lumOff val="25000"/>
                </a:schemeClr>
              </a:solidFill>
            </a:endParaRPr>
          </a:p>
        </p:txBody>
      </p:sp>
    </p:spTree>
    <p:extLst>
      <p:ext uri="{BB962C8B-B14F-4D97-AF65-F5344CB8AC3E}">
        <p14:creationId xmlns:p14="http://schemas.microsoft.com/office/powerpoint/2010/main" val="4274599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7" name="Group 1024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248" name="Straight Connector 1024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49" name="Straight Connector 1024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25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5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52" name="Isosceles Triangle 1025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5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5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5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56" name="Isosceles Triangle 1025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57" name="Isosceles Triangle 1025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C376FA3-ABAE-87CD-FFA8-A6AAFBC5ECDD}"/>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lnSpc>
                <a:spcPct val="90000"/>
              </a:lnSpc>
            </a:pPr>
            <a:r>
              <a:rPr lang="en-US" sz="4200" kern="1200" dirty="0">
                <a:solidFill>
                  <a:schemeClr val="accent1"/>
                </a:solidFill>
                <a:latin typeface="+mj-lt"/>
                <a:ea typeface="+mj-ea"/>
                <a:cs typeface="+mj-cs"/>
              </a:rPr>
              <a:t>Upon Successful Execution a Graph will Display Below</a:t>
            </a:r>
          </a:p>
        </p:txBody>
      </p:sp>
      <p:pic>
        <p:nvPicPr>
          <p:cNvPr id="10242" name="Picture 2">
            <a:extLst>
              <a:ext uri="{FF2B5EF4-FFF2-40B4-BE49-F238E27FC236}">
                <a16:creationId xmlns:a16="http://schemas.microsoft.com/office/drawing/2014/main" id="{A3B43168-1A5C-F869-8F6A-2B37FD8038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211883" y="1578133"/>
            <a:ext cx="3048842" cy="39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01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C2F435F-C2A8-D856-2701-A5DE249A4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477" y="353086"/>
            <a:ext cx="7463487" cy="59923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6BD1B4-4A75-DCA5-FC58-DEF923A1CE0F}"/>
              </a:ext>
            </a:extLst>
          </p:cNvPr>
          <p:cNvSpPr txBox="1"/>
          <p:nvPr/>
        </p:nvSpPr>
        <p:spPr>
          <a:xfrm>
            <a:off x="863523" y="2195083"/>
            <a:ext cx="3289954" cy="2308324"/>
          </a:xfrm>
          <a:prstGeom prst="rect">
            <a:avLst/>
          </a:prstGeom>
          <a:noFill/>
        </p:spPr>
        <p:txBody>
          <a:bodyPr wrap="square" rtlCol="0">
            <a:spAutoFit/>
          </a:bodyPr>
          <a:lstStyle/>
          <a:p>
            <a:r>
              <a:rPr lang="en-US" dirty="0"/>
              <a:t>From the activity graph we can see the Phone owner was generally active in his steps daily.</a:t>
            </a:r>
          </a:p>
          <a:p>
            <a:endParaRPr lang="en-US" dirty="0"/>
          </a:p>
          <a:p>
            <a:r>
              <a:rPr lang="en-US" dirty="0"/>
              <a:t>We can see a fall off in activity between 4/3/2020 and 4/11/2020 where no steps were recorded.</a:t>
            </a:r>
          </a:p>
        </p:txBody>
      </p:sp>
    </p:spTree>
    <p:extLst>
      <p:ext uri="{BB962C8B-B14F-4D97-AF65-F5344CB8AC3E}">
        <p14:creationId xmlns:p14="http://schemas.microsoft.com/office/powerpoint/2010/main" val="64304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50BD-0DAC-3298-2F4B-60167371646C}"/>
              </a:ext>
            </a:extLst>
          </p:cNvPr>
          <p:cNvSpPr>
            <a:spLocks noGrp="1"/>
          </p:cNvSpPr>
          <p:nvPr>
            <p:ph type="title"/>
          </p:nvPr>
        </p:nvSpPr>
        <p:spPr/>
        <p:txBody>
          <a:bodyPr/>
          <a:lstStyle/>
          <a:p>
            <a:r>
              <a:rPr lang="en-US" dirty="0"/>
              <a:t>Plotting Calories Burned per Day</a:t>
            </a:r>
          </a:p>
        </p:txBody>
      </p:sp>
      <p:pic>
        <p:nvPicPr>
          <p:cNvPr id="3" name="Picture 2">
            <a:extLst>
              <a:ext uri="{FF2B5EF4-FFF2-40B4-BE49-F238E27FC236}">
                <a16:creationId xmlns:a16="http://schemas.microsoft.com/office/drawing/2014/main" id="{CF25AE7B-0B5A-AA45-066B-0DABA9396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175" y="1690688"/>
            <a:ext cx="79248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DD1919-079F-CCBB-DF0F-B288196BCBEF}"/>
              </a:ext>
            </a:extLst>
          </p:cNvPr>
          <p:cNvSpPr txBox="1"/>
          <p:nvPr/>
        </p:nvSpPr>
        <p:spPr>
          <a:xfrm>
            <a:off x="298765" y="2236205"/>
            <a:ext cx="2471595" cy="923330"/>
          </a:xfrm>
          <a:prstGeom prst="rect">
            <a:avLst/>
          </a:prstGeom>
          <a:noFill/>
        </p:spPr>
        <p:txBody>
          <a:bodyPr wrap="square" rtlCol="0">
            <a:spAutoFit/>
          </a:bodyPr>
          <a:lstStyle/>
          <a:p>
            <a:pPr marL="285750" indent="-285750">
              <a:buFont typeface="Arial" panose="020B0604020202020204" pitchFamily="34" charset="0"/>
              <a:buChar char="•"/>
            </a:pPr>
            <a:r>
              <a:rPr lang="en-US" dirty="0"/>
              <a:t>Create a new Notebook under Files tab </a:t>
            </a:r>
          </a:p>
        </p:txBody>
      </p:sp>
    </p:spTree>
    <p:extLst>
      <p:ext uri="{BB962C8B-B14F-4D97-AF65-F5344CB8AC3E}">
        <p14:creationId xmlns:p14="http://schemas.microsoft.com/office/powerpoint/2010/main" val="4077052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548-4BBE-A6D9-F5DB-87D43C84C0E4}"/>
              </a:ext>
            </a:extLst>
          </p:cNvPr>
          <p:cNvSpPr>
            <a:spLocks noGrp="1"/>
          </p:cNvSpPr>
          <p:nvPr>
            <p:ph type="title"/>
          </p:nvPr>
        </p:nvSpPr>
        <p:spPr/>
        <p:txBody>
          <a:bodyPr/>
          <a:lstStyle/>
          <a:p>
            <a:r>
              <a:rPr lang="en-US" dirty="0"/>
              <a:t>Prepare data by converting to CSV</a:t>
            </a:r>
          </a:p>
        </p:txBody>
      </p:sp>
      <p:pic>
        <p:nvPicPr>
          <p:cNvPr id="7170" name="Picture 2">
            <a:extLst>
              <a:ext uri="{FF2B5EF4-FFF2-40B4-BE49-F238E27FC236}">
                <a16:creationId xmlns:a16="http://schemas.microsoft.com/office/drawing/2014/main" id="{8D2683B4-4307-4094-2926-D203BC5C2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79" y="1690688"/>
            <a:ext cx="4918323" cy="271138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17F2A341-968A-F13C-CC6D-4318952038A5}"/>
              </a:ext>
            </a:extLst>
          </p:cNvPr>
          <p:cNvCxnSpPr>
            <a:cxnSpLocks/>
          </p:cNvCxnSpPr>
          <p:nvPr/>
        </p:nvCxnSpPr>
        <p:spPr>
          <a:xfrm flipH="1">
            <a:off x="3925066" y="3269239"/>
            <a:ext cx="6276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07347F5-A38C-A3FB-E27F-865AD6BD39B7}"/>
              </a:ext>
            </a:extLst>
          </p:cNvPr>
          <p:cNvSpPr txBox="1"/>
          <p:nvPr/>
        </p:nvSpPr>
        <p:spPr>
          <a:xfrm>
            <a:off x="5909912" y="1819175"/>
            <a:ext cx="6083166" cy="646331"/>
          </a:xfrm>
          <a:prstGeom prst="rect">
            <a:avLst/>
          </a:prstGeom>
          <a:noFill/>
        </p:spPr>
        <p:txBody>
          <a:bodyPr wrap="square" rtlCol="0">
            <a:spAutoFit/>
          </a:bodyPr>
          <a:lstStyle/>
          <a:p>
            <a:pPr marL="285750" indent="-285750">
              <a:buFont typeface="Arial" panose="020B0604020202020204" pitchFamily="34" charset="0"/>
              <a:buChar char="•"/>
            </a:pPr>
            <a:r>
              <a:rPr lang="en-US" dirty="0"/>
              <a:t>Open a Terminal instance inside the ~/var/Mobile/Library/Health folder.</a:t>
            </a:r>
          </a:p>
        </p:txBody>
      </p:sp>
      <p:sp>
        <p:nvSpPr>
          <p:cNvPr id="5" name="TextBox 4">
            <a:extLst>
              <a:ext uri="{FF2B5EF4-FFF2-40B4-BE49-F238E27FC236}">
                <a16:creationId xmlns:a16="http://schemas.microsoft.com/office/drawing/2014/main" id="{5E1FBFEF-4DD1-FA8B-445C-A87C0F880EA6}"/>
              </a:ext>
            </a:extLst>
          </p:cNvPr>
          <p:cNvSpPr txBox="1"/>
          <p:nvPr/>
        </p:nvSpPr>
        <p:spPr>
          <a:xfrm>
            <a:off x="6824500" y="3458816"/>
            <a:ext cx="47163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Use sqlite3 command to convert to CSV and place in Documents</a:t>
            </a:r>
          </a:p>
        </p:txBody>
      </p:sp>
      <p:sp>
        <p:nvSpPr>
          <p:cNvPr id="6" name="TextBox 5">
            <a:extLst>
              <a:ext uri="{FF2B5EF4-FFF2-40B4-BE49-F238E27FC236}">
                <a16:creationId xmlns:a16="http://schemas.microsoft.com/office/drawing/2014/main" id="{0E95616B-314B-54E5-252B-0218A12F03FB}"/>
              </a:ext>
            </a:extLst>
          </p:cNvPr>
          <p:cNvSpPr txBox="1"/>
          <p:nvPr/>
        </p:nvSpPr>
        <p:spPr>
          <a:xfrm>
            <a:off x="1039732" y="5924372"/>
            <a:ext cx="9594101" cy="369332"/>
          </a:xfrm>
          <a:prstGeom prst="rect">
            <a:avLst/>
          </a:prstGeom>
          <a:noFill/>
        </p:spPr>
        <p:txBody>
          <a:bodyPr wrap="none" rtlCol="0">
            <a:spAutoFit/>
          </a:bodyPr>
          <a:lstStyle/>
          <a:p>
            <a:pPr marL="285750" indent="-285750">
              <a:buFont typeface="Arial" panose="020B0604020202020204" pitchFamily="34" charset="0"/>
              <a:buChar char="•"/>
            </a:pPr>
            <a:r>
              <a:rPr lang="en-US" dirty="0"/>
              <a:t>In this instance we will create a graph that shows date and calories burned from the activity cache</a:t>
            </a:r>
          </a:p>
        </p:txBody>
      </p:sp>
      <p:pic>
        <p:nvPicPr>
          <p:cNvPr id="1028" name="Picture 4">
            <a:extLst>
              <a:ext uri="{FF2B5EF4-FFF2-40B4-BE49-F238E27FC236}">
                <a16:creationId xmlns:a16="http://schemas.microsoft.com/office/drawing/2014/main" id="{4F27E1DC-EC8C-9726-BBFE-806BF04979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354" y="4561822"/>
            <a:ext cx="10793291" cy="115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91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BD18-06B8-7C8F-A4DA-BC86FFCF0B3A}"/>
              </a:ext>
            </a:extLst>
          </p:cNvPr>
          <p:cNvSpPr>
            <a:spLocks noGrp="1"/>
          </p:cNvSpPr>
          <p:nvPr>
            <p:ph type="title"/>
          </p:nvPr>
        </p:nvSpPr>
        <p:spPr/>
        <p:txBody>
          <a:bodyPr/>
          <a:lstStyle/>
          <a:p>
            <a:r>
              <a:rPr lang="en-US" dirty="0"/>
              <a:t>Upload data to </a:t>
            </a:r>
            <a:r>
              <a:rPr lang="en-US" dirty="0" err="1"/>
              <a:t>Colab</a:t>
            </a:r>
            <a:endParaRPr lang="en-US" dirty="0"/>
          </a:p>
        </p:txBody>
      </p:sp>
      <p:pic>
        <p:nvPicPr>
          <p:cNvPr id="2050" name="Picture 2">
            <a:extLst>
              <a:ext uri="{FF2B5EF4-FFF2-40B4-BE49-F238E27FC236}">
                <a16:creationId xmlns:a16="http://schemas.microsoft.com/office/drawing/2014/main" id="{ECD55B77-C3E0-2BEB-6F9F-B9D2A939E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794" y="2343542"/>
            <a:ext cx="9346412" cy="247140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F4904B12-8B7D-B477-0A9C-48873AEC8189}"/>
              </a:ext>
            </a:extLst>
          </p:cNvPr>
          <p:cNvCxnSpPr>
            <a:cxnSpLocks/>
          </p:cNvCxnSpPr>
          <p:nvPr/>
        </p:nvCxnSpPr>
        <p:spPr>
          <a:xfrm flipH="1">
            <a:off x="2002154" y="1690688"/>
            <a:ext cx="1632699" cy="1430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8C6835-49D6-4BCE-01A4-2E6DCE9AC852}"/>
              </a:ext>
            </a:extLst>
          </p:cNvPr>
          <p:cNvSpPr txBox="1"/>
          <p:nvPr/>
        </p:nvSpPr>
        <p:spPr>
          <a:xfrm>
            <a:off x="2818503" y="5283137"/>
            <a:ext cx="7063665" cy="369332"/>
          </a:xfrm>
          <a:prstGeom prst="rect">
            <a:avLst/>
          </a:prstGeom>
          <a:noFill/>
        </p:spPr>
        <p:txBody>
          <a:bodyPr wrap="none" rtlCol="0">
            <a:spAutoFit/>
          </a:bodyPr>
          <a:lstStyle/>
          <a:p>
            <a:pPr marL="285750" indent="-285750">
              <a:buFont typeface="Arial" panose="020B0604020202020204" pitchFamily="34" charset="0"/>
              <a:buChar char="•"/>
            </a:pPr>
            <a:r>
              <a:rPr lang="en-US" dirty="0"/>
              <a:t>The code needs to read the data from the source file provided to work</a:t>
            </a:r>
          </a:p>
        </p:txBody>
      </p:sp>
    </p:spTree>
    <p:extLst>
      <p:ext uri="{BB962C8B-B14F-4D97-AF65-F5344CB8AC3E}">
        <p14:creationId xmlns:p14="http://schemas.microsoft.com/office/powerpoint/2010/main" val="711131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A7E4-04DD-5FD0-8F74-B881DB5FA7A4}"/>
              </a:ext>
            </a:extLst>
          </p:cNvPr>
          <p:cNvSpPr>
            <a:spLocks noGrp="1"/>
          </p:cNvSpPr>
          <p:nvPr>
            <p:ph type="title"/>
          </p:nvPr>
        </p:nvSpPr>
        <p:spPr/>
        <p:txBody>
          <a:bodyPr/>
          <a:lstStyle/>
          <a:p>
            <a:r>
              <a:rPr lang="en-US" dirty="0"/>
              <a:t>Input Code and Press Play Button to Run</a:t>
            </a:r>
          </a:p>
        </p:txBody>
      </p:sp>
      <p:pic>
        <p:nvPicPr>
          <p:cNvPr id="3074" name="Picture 2">
            <a:extLst>
              <a:ext uri="{FF2B5EF4-FFF2-40B4-BE49-F238E27FC236}">
                <a16:creationId xmlns:a16="http://schemas.microsoft.com/office/drawing/2014/main" id="{B440F355-8720-2A28-D506-EB794B092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798" y="1466034"/>
            <a:ext cx="7362334" cy="539196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EE94BBE-DD5D-2007-1B23-7854C131353A}"/>
              </a:ext>
            </a:extLst>
          </p:cNvPr>
          <p:cNvCxnSpPr>
            <a:cxnSpLocks/>
          </p:cNvCxnSpPr>
          <p:nvPr/>
        </p:nvCxnSpPr>
        <p:spPr>
          <a:xfrm flipH="1">
            <a:off x="6001732" y="2116566"/>
            <a:ext cx="1190324" cy="4812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930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84E025-7504-F060-AE82-0285EA7DE1D5}"/>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dirty="0"/>
              <a:t>Code</a:t>
            </a:r>
          </a:p>
        </p:txBody>
      </p:sp>
      <p:sp>
        <p:nvSpPr>
          <p:cNvPr id="3" name="TextBox 2">
            <a:extLst>
              <a:ext uri="{FF2B5EF4-FFF2-40B4-BE49-F238E27FC236}">
                <a16:creationId xmlns:a16="http://schemas.microsoft.com/office/drawing/2014/main" id="{3BABECE4-B90B-F0C8-B1FB-7FCF4EAC592F}"/>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import pandas as pd</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from datetime import datetime, timedelta</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from matplotlib import pyplot as plt</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from matplotlib import dates as mpl_dates</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data = pd.read_csv('Calories.csv')</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data['date'] = pd.to_datetime(data['Date'])</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Date = data['Date']</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Calories = data['Calories']</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plt.figure(figsize=(12,10))</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plt.plot_date(Date, Calories, linestyle='solid')</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plt.gcf().autofmt_xdate()</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plt.title('Calories Burned')</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plt.xlabel('Date')</a:t>
            </a:r>
          </a:p>
          <a:p>
            <a:pPr>
              <a:lnSpc>
                <a:spcPct val="90000"/>
              </a:lnSpc>
              <a:spcBef>
                <a:spcPts val="1000"/>
              </a:spcBef>
              <a:buClr>
                <a:schemeClr val="accent1"/>
              </a:buClr>
              <a:buSzPct val="80000"/>
              <a:buFont typeface="Wingdings 3" charset="2"/>
              <a:buChar char=""/>
            </a:pPr>
            <a:r>
              <a:rPr lang="en-US" sz="700">
                <a:solidFill>
                  <a:schemeClr val="tx1">
                    <a:lumMod val="75000"/>
                    <a:lumOff val="25000"/>
                  </a:schemeClr>
                </a:solidFill>
              </a:rPr>
              <a:t>plt.ylabel('Calories')</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plt.savefig("Calories.png")</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r>
              <a:rPr lang="en-US" sz="700">
                <a:solidFill>
                  <a:schemeClr val="tx1">
                    <a:lumMod val="75000"/>
                    <a:lumOff val="25000"/>
                  </a:schemeClr>
                </a:solidFill>
              </a:rPr>
              <a:t>plt.show()</a:t>
            </a:r>
          </a:p>
          <a:p>
            <a:pPr>
              <a:lnSpc>
                <a:spcPct val="90000"/>
              </a:lnSpc>
              <a:spcBef>
                <a:spcPts val="1000"/>
              </a:spcBef>
              <a:buClr>
                <a:schemeClr val="accent1"/>
              </a:buClr>
              <a:buSzPct val="80000"/>
              <a:buFont typeface="Wingdings 3" charset="2"/>
              <a:buChar char=""/>
            </a:pPr>
            <a:br>
              <a:rPr lang="en-US" sz="700">
                <a:solidFill>
                  <a:schemeClr val="tx1">
                    <a:lumMod val="75000"/>
                    <a:lumOff val="25000"/>
                  </a:schemeClr>
                </a:solidFill>
              </a:rPr>
            </a:br>
            <a:endParaRPr lang="en-US" sz="700">
              <a:solidFill>
                <a:schemeClr val="tx1">
                  <a:lumMod val="75000"/>
                  <a:lumOff val="25000"/>
                </a:schemeClr>
              </a:solidFill>
            </a:endParaRPr>
          </a:p>
        </p:txBody>
      </p:sp>
    </p:spTree>
    <p:extLst>
      <p:ext uri="{BB962C8B-B14F-4D97-AF65-F5344CB8AC3E}">
        <p14:creationId xmlns:p14="http://schemas.microsoft.com/office/powerpoint/2010/main" val="533304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04" name="Straight Connector 410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0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8" name="Isosceles Triangle 410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2" name="Isosceles Triangle 411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3" name="Isosceles Triangle 411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D4184FE-FC16-B56B-F8D2-AA85238AB5FA}"/>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lnSpc>
                <a:spcPct val="90000"/>
              </a:lnSpc>
            </a:pPr>
            <a:r>
              <a:rPr lang="en-US" sz="4200" kern="1200" dirty="0">
                <a:solidFill>
                  <a:schemeClr val="accent1"/>
                </a:solidFill>
                <a:latin typeface="+mj-lt"/>
                <a:ea typeface="+mj-ea"/>
                <a:cs typeface="+mj-cs"/>
              </a:rPr>
              <a:t>Upon Successful Execution a Graph will Display Below</a:t>
            </a:r>
          </a:p>
        </p:txBody>
      </p:sp>
      <p:pic>
        <p:nvPicPr>
          <p:cNvPr id="4098" name="Picture 2">
            <a:extLst>
              <a:ext uri="{FF2B5EF4-FFF2-40B4-BE49-F238E27FC236}">
                <a16:creationId xmlns:a16="http://schemas.microsoft.com/office/drawing/2014/main" id="{79687FE2-5B37-54E4-CA68-42633369B9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95998" y="1833155"/>
            <a:ext cx="3280613" cy="346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01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597C554-E958-9EBF-9235-EB8F2A3DB0DC}"/>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How Devices and Applications Sync to Health</a:t>
            </a:r>
          </a:p>
        </p:txBody>
      </p:sp>
      <p:sp>
        <p:nvSpPr>
          <p:cNvPr id="5" name="TextBox 4">
            <a:extLst>
              <a:ext uri="{FF2B5EF4-FFF2-40B4-BE49-F238E27FC236}">
                <a16:creationId xmlns:a16="http://schemas.microsoft.com/office/drawing/2014/main" id="{1271109E-EA71-5CB6-23D0-56F072450B6D}"/>
              </a:ext>
            </a:extLst>
          </p:cNvPr>
          <p:cNvSpPr txBox="1"/>
          <p:nvPr/>
        </p:nvSpPr>
        <p:spPr>
          <a:xfrm>
            <a:off x="6336287" y="2160589"/>
            <a:ext cx="2934714"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HealthKit is a set of Developer tools which allow third party products and applications to be able to sync to Apple’s Health app</a:t>
            </a:r>
          </a:p>
        </p:txBody>
      </p:sp>
      <p:pic>
        <p:nvPicPr>
          <p:cNvPr id="4" name="Picture 3" descr="Graphical user interface, application&#10;&#10;Description automatically generated">
            <a:extLst>
              <a:ext uri="{FF2B5EF4-FFF2-40B4-BE49-F238E27FC236}">
                <a16:creationId xmlns:a16="http://schemas.microsoft.com/office/drawing/2014/main" id="{DB6C50B4-2A19-80C3-12BC-DDAC232D2D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66" r="3" b="3"/>
          <a:stretch/>
        </p:blipFill>
        <p:spPr>
          <a:xfrm>
            <a:off x="677334" y="2159331"/>
            <a:ext cx="5423429" cy="3882362"/>
          </a:xfrm>
          <a:prstGeom prst="rect">
            <a:avLst/>
          </a:prstGeom>
        </p:spPr>
      </p:pic>
    </p:spTree>
    <p:extLst>
      <p:ext uri="{BB962C8B-B14F-4D97-AF65-F5344CB8AC3E}">
        <p14:creationId xmlns:p14="http://schemas.microsoft.com/office/powerpoint/2010/main" val="2849416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8AED35-D280-AA59-1A79-ABD5A4D48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7434" y="466629"/>
            <a:ext cx="7261387" cy="5830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3C8711-36F9-E154-DCA8-ED7F5E86C76D}"/>
              </a:ext>
            </a:extLst>
          </p:cNvPr>
          <p:cNvSpPr txBox="1"/>
          <p:nvPr/>
        </p:nvSpPr>
        <p:spPr>
          <a:xfrm>
            <a:off x="616684" y="1960688"/>
            <a:ext cx="3289954" cy="3139321"/>
          </a:xfrm>
          <a:prstGeom prst="rect">
            <a:avLst/>
          </a:prstGeom>
          <a:noFill/>
        </p:spPr>
        <p:txBody>
          <a:bodyPr wrap="square" rtlCol="0">
            <a:spAutoFit/>
          </a:bodyPr>
          <a:lstStyle/>
          <a:p>
            <a:r>
              <a:rPr lang="en-US" dirty="0"/>
              <a:t>From the activity graph we can see the graph is generally identical to the activity graph. We can see the number of steps directly correlates with how many calories are burned.</a:t>
            </a:r>
          </a:p>
          <a:p>
            <a:endParaRPr lang="en-US" dirty="0"/>
          </a:p>
          <a:p>
            <a:r>
              <a:rPr lang="en-US" dirty="0"/>
              <a:t>We can see a fall off in activity between 4/3/2020 and 4/11/2020 where no calories were recorded.</a:t>
            </a:r>
          </a:p>
        </p:txBody>
      </p:sp>
    </p:spTree>
    <p:extLst>
      <p:ext uri="{BB962C8B-B14F-4D97-AF65-F5344CB8AC3E}">
        <p14:creationId xmlns:p14="http://schemas.microsoft.com/office/powerpoint/2010/main" val="1246635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AAA3326-4E04-E677-58A6-FDBDD1A586D1}"/>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dirty="0"/>
              <a:t>Summary</a:t>
            </a:r>
          </a:p>
        </p:txBody>
      </p:sp>
      <p:sp>
        <p:nvSpPr>
          <p:cNvPr id="3" name="TextBox 2">
            <a:extLst>
              <a:ext uri="{FF2B5EF4-FFF2-40B4-BE49-F238E27FC236}">
                <a16:creationId xmlns:a16="http://schemas.microsoft.com/office/drawing/2014/main" id="{3662871F-6F87-E6F6-EA14-C2FB184E1B07}"/>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Health DB stores useful information that is helpful to forensic investigations.</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Synced Devices</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Synced Applications</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Workout Information</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Data Visualization and creating Graphs with Python</a:t>
            </a:r>
          </a:p>
          <a:p>
            <a:pPr marL="285750" indent="-285750">
              <a:spcBef>
                <a:spcPts val="1000"/>
              </a:spcBef>
              <a:buClr>
                <a:schemeClr val="accent1"/>
              </a:buClr>
              <a:buSzPct val="80000"/>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428099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5AF5-ECBC-467B-635E-2BA5C605312C}"/>
              </a:ext>
            </a:extLst>
          </p:cNvPr>
          <p:cNvSpPr>
            <a:spLocks noGrp="1"/>
          </p:cNvSpPr>
          <p:nvPr>
            <p:ph type="title"/>
          </p:nvPr>
        </p:nvSpPr>
        <p:spPr/>
        <p:txBody>
          <a:bodyPr/>
          <a:lstStyle/>
          <a:p>
            <a:r>
              <a:rPr lang="en-US" dirty="0"/>
              <a:t>Location of Health Folder &amp; Databases</a:t>
            </a:r>
          </a:p>
        </p:txBody>
      </p:sp>
      <p:pic>
        <p:nvPicPr>
          <p:cNvPr id="2050" name="Picture 2">
            <a:extLst>
              <a:ext uri="{FF2B5EF4-FFF2-40B4-BE49-F238E27FC236}">
                <a16:creationId xmlns:a16="http://schemas.microsoft.com/office/drawing/2014/main" id="{920299E4-95CB-52DC-F46F-D7085D14C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745" y="2397896"/>
            <a:ext cx="9775055" cy="2584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4F93A7-67D0-08CA-6C5D-04312126E4DA}"/>
              </a:ext>
            </a:extLst>
          </p:cNvPr>
          <p:cNvSpPr txBox="1"/>
          <p:nvPr/>
        </p:nvSpPr>
        <p:spPr>
          <a:xfrm>
            <a:off x="4005331" y="1674960"/>
            <a:ext cx="4181337" cy="369332"/>
          </a:xfrm>
          <a:prstGeom prst="rect">
            <a:avLst/>
          </a:prstGeom>
          <a:noFill/>
        </p:spPr>
        <p:txBody>
          <a:bodyPr wrap="none" rtlCol="0">
            <a:spAutoFit/>
          </a:bodyPr>
          <a:lstStyle/>
          <a:p>
            <a:pPr marL="285750" indent="-285750">
              <a:buFont typeface="Arial" panose="020B0604020202020204" pitchFamily="34" charset="0"/>
              <a:buChar char="•"/>
            </a:pPr>
            <a:r>
              <a:rPr lang="en-US" dirty="0"/>
              <a:t>Located at ~/var/mobile/Library/Health</a:t>
            </a:r>
          </a:p>
        </p:txBody>
      </p:sp>
      <p:cxnSp>
        <p:nvCxnSpPr>
          <p:cNvPr id="6" name="Straight Arrow Connector 5">
            <a:extLst>
              <a:ext uri="{FF2B5EF4-FFF2-40B4-BE49-F238E27FC236}">
                <a16:creationId xmlns:a16="http://schemas.microsoft.com/office/drawing/2014/main" id="{005243BE-5F14-3B67-CCF3-80D243A393FA}"/>
              </a:ext>
            </a:extLst>
          </p:cNvPr>
          <p:cNvCxnSpPr>
            <a:cxnSpLocks/>
          </p:cNvCxnSpPr>
          <p:nvPr/>
        </p:nvCxnSpPr>
        <p:spPr>
          <a:xfrm flipV="1">
            <a:off x="2369050" y="4982646"/>
            <a:ext cx="0" cy="800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37FB96-604C-578E-182F-177BE3AD2B4D}"/>
              </a:ext>
            </a:extLst>
          </p:cNvPr>
          <p:cNvCxnSpPr>
            <a:cxnSpLocks/>
          </p:cNvCxnSpPr>
          <p:nvPr/>
        </p:nvCxnSpPr>
        <p:spPr>
          <a:xfrm flipV="1">
            <a:off x="7794482" y="3690271"/>
            <a:ext cx="0" cy="10924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97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3" name="Group 103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EF97AAA-B86B-49DD-6636-9E98B8F7A58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What's the difference between HealthDB and HealthDB_Secure?</a:t>
            </a:r>
            <a:endParaRPr lang="en-US" dirty="0"/>
          </a:p>
        </p:txBody>
      </p:sp>
      <p:sp>
        <p:nvSpPr>
          <p:cNvPr id="3" name="TextBox 2">
            <a:extLst>
              <a:ext uri="{FF2B5EF4-FFF2-40B4-BE49-F238E27FC236}">
                <a16:creationId xmlns:a16="http://schemas.microsoft.com/office/drawing/2014/main" id="{4E55661E-BB8F-00E8-7216-2303673BC026}"/>
              </a:ext>
            </a:extLst>
          </p:cNvPr>
          <p:cNvSpPr txBox="1"/>
          <p:nvPr/>
        </p:nvSpPr>
        <p:spPr>
          <a:xfrm>
            <a:off x="6336287" y="2160589"/>
            <a:ext cx="2934714"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The two databases contain all information collected or received by the Health app with one exception. There is also a separate encrypted database healthdb_secure.sql. It stores the user’s GPS coordinates collected during workouts.</a:t>
            </a:r>
          </a:p>
        </p:txBody>
      </p:sp>
      <p:pic>
        <p:nvPicPr>
          <p:cNvPr id="1026" name="Picture 2">
            <a:extLst>
              <a:ext uri="{FF2B5EF4-FFF2-40B4-BE49-F238E27FC236}">
                <a16:creationId xmlns:a16="http://schemas.microsoft.com/office/drawing/2014/main" id="{D64D0A3D-0967-7525-240E-083402F56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216"/>
          <a:stretch/>
        </p:blipFill>
        <p:spPr bwMode="auto">
          <a:xfrm>
            <a:off x="677334" y="2159331"/>
            <a:ext cx="542342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25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F863-241A-7BE1-F503-25695C548B7E}"/>
              </a:ext>
            </a:extLst>
          </p:cNvPr>
          <p:cNvSpPr>
            <a:spLocks noGrp="1"/>
          </p:cNvSpPr>
          <p:nvPr>
            <p:ph type="title"/>
          </p:nvPr>
        </p:nvSpPr>
        <p:spPr>
          <a:xfrm>
            <a:off x="131805" y="0"/>
            <a:ext cx="10515600" cy="1325563"/>
          </a:xfrm>
        </p:spPr>
        <p:txBody>
          <a:bodyPr/>
          <a:lstStyle/>
          <a:p>
            <a:r>
              <a:rPr lang="en-US" dirty="0"/>
              <a:t>Querying within </a:t>
            </a:r>
            <a:r>
              <a:rPr lang="en-US" dirty="0" err="1"/>
              <a:t>Healthdb.sqlite</a:t>
            </a:r>
            <a:endParaRPr lang="en-US" dirty="0"/>
          </a:p>
        </p:txBody>
      </p:sp>
      <p:pic>
        <p:nvPicPr>
          <p:cNvPr id="3074" name="Picture 2">
            <a:extLst>
              <a:ext uri="{FF2B5EF4-FFF2-40B4-BE49-F238E27FC236}">
                <a16:creationId xmlns:a16="http://schemas.microsoft.com/office/drawing/2014/main" id="{B6DA840E-2556-0BE9-642D-00C3E5014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05" y="1199635"/>
            <a:ext cx="7924800" cy="355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8B9F4B-ACA5-E7B3-C4AE-73CCFEF8ED36}"/>
              </a:ext>
            </a:extLst>
          </p:cNvPr>
          <p:cNvSpPr txBox="1"/>
          <p:nvPr/>
        </p:nvSpPr>
        <p:spPr>
          <a:xfrm>
            <a:off x="8204887" y="2040621"/>
            <a:ext cx="3052119" cy="646331"/>
          </a:xfrm>
          <a:prstGeom prst="rect">
            <a:avLst/>
          </a:prstGeom>
          <a:noFill/>
        </p:spPr>
        <p:txBody>
          <a:bodyPr wrap="square" rtlCol="0">
            <a:spAutoFit/>
          </a:bodyPr>
          <a:lstStyle/>
          <a:p>
            <a:pPr marL="285750" indent="-285750">
              <a:buFont typeface="Arial" panose="020B0604020202020204" pitchFamily="34" charset="0"/>
              <a:buChar char="•"/>
            </a:pPr>
            <a:r>
              <a:rPr lang="en-US" dirty="0"/>
              <a:t>Open </a:t>
            </a:r>
            <a:r>
              <a:rPr lang="en-US" dirty="0" err="1"/>
              <a:t>healthdb.sqlite</a:t>
            </a:r>
            <a:r>
              <a:rPr lang="en-US" dirty="0"/>
              <a:t> with DB Browser for SQLite.</a:t>
            </a:r>
          </a:p>
        </p:txBody>
      </p:sp>
      <p:cxnSp>
        <p:nvCxnSpPr>
          <p:cNvPr id="5" name="Straight Arrow Connector 4">
            <a:extLst>
              <a:ext uri="{FF2B5EF4-FFF2-40B4-BE49-F238E27FC236}">
                <a16:creationId xmlns:a16="http://schemas.microsoft.com/office/drawing/2014/main" id="{A31286D1-02D5-FB56-BCCA-E6F328491C77}"/>
              </a:ext>
            </a:extLst>
          </p:cNvPr>
          <p:cNvCxnSpPr>
            <a:cxnSpLocks/>
          </p:cNvCxnSpPr>
          <p:nvPr/>
        </p:nvCxnSpPr>
        <p:spPr>
          <a:xfrm flipH="1">
            <a:off x="7759563" y="2363787"/>
            <a:ext cx="69705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76" name="Picture 4">
            <a:extLst>
              <a:ext uri="{FF2B5EF4-FFF2-40B4-BE49-F238E27FC236}">
                <a16:creationId xmlns:a16="http://schemas.microsoft.com/office/drawing/2014/main" id="{1679DE15-5D88-C2F9-2A16-1322DAA13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476" y="4737100"/>
            <a:ext cx="6553200" cy="21209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CFE9B5FB-EBB9-C9F5-A4B9-DAE398F1AC00}"/>
              </a:ext>
            </a:extLst>
          </p:cNvPr>
          <p:cNvCxnSpPr>
            <a:cxnSpLocks/>
          </p:cNvCxnSpPr>
          <p:nvPr/>
        </p:nvCxnSpPr>
        <p:spPr>
          <a:xfrm>
            <a:off x="10981517" y="4650195"/>
            <a:ext cx="275489" cy="8201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4D064E-F28A-C282-7E04-2F9B4A14B815}"/>
              </a:ext>
            </a:extLst>
          </p:cNvPr>
          <p:cNvSpPr txBox="1"/>
          <p:nvPr/>
        </p:nvSpPr>
        <p:spPr>
          <a:xfrm>
            <a:off x="9008076" y="4223284"/>
            <a:ext cx="2826928" cy="369332"/>
          </a:xfrm>
          <a:prstGeom prst="rect">
            <a:avLst/>
          </a:prstGeom>
          <a:noFill/>
        </p:spPr>
        <p:txBody>
          <a:bodyPr wrap="none" rtlCol="0">
            <a:spAutoFit/>
          </a:bodyPr>
          <a:lstStyle/>
          <a:p>
            <a:pPr marL="285750" indent="-285750">
              <a:buFont typeface="Arial" panose="020B0604020202020204" pitchFamily="34" charset="0"/>
              <a:buChar char="•"/>
            </a:pPr>
            <a:r>
              <a:rPr lang="en-US" dirty="0"/>
              <a:t>Head to execute SQL tab.</a:t>
            </a:r>
          </a:p>
        </p:txBody>
      </p:sp>
    </p:spTree>
    <p:extLst>
      <p:ext uri="{BB962C8B-B14F-4D97-AF65-F5344CB8AC3E}">
        <p14:creationId xmlns:p14="http://schemas.microsoft.com/office/powerpoint/2010/main" val="129310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5A0034E-0DDE-F250-EF4C-C31BE8B106A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Health Sources - Devices</a:t>
            </a:r>
          </a:p>
        </p:txBody>
      </p:sp>
      <p:pic>
        <p:nvPicPr>
          <p:cNvPr id="6" name="Picture 5" descr="Graphical user interface, application&#10;&#10;Description automatically generated">
            <a:extLst>
              <a:ext uri="{FF2B5EF4-FFF2-40B4-BE49-F238E27FC236}">
                <a16:creationId xmlns:a16="http://schemas.microsoft.com/office/drawing/2014/main" id="{45A5FD80-325C-0E88-9682-BFFB75EA8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876" y="2159331"/>
            <a:ext cx="4462484" cy="3882362"/>
          </a:xfrm>
          <a:prstGeom prst="rect">
            <a:avLst/>
          </a:prstGeom>
        </p:spPr>
      </p:pic>
      <p:sp>
        <p:nvSpPr>
          <p:cNvPr id="4" name="TextBox 3">
            <a:extLst>
              <a:ext uri="{FF2B5EF4-FFF2-40B4-BE49-F238E27FC236}">
                <a16:creationId xmlns:a16="http://schemas.microsoft.com/office/drawing/2014/main" id="{777C8850-6B6A-5000-3AAB-759023DB59B2}"/>
              </a:ext>
            </a:extLst>
          </p:cNvPr>
          <p:cNvSpPr txBox="1"/>
          <p:nvPr/>
        </p:nvSpPr>
        <p:spPr>
          <a:xfrm>
            <a:off x="6416039" y="2160589"/>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a:solidFill>
                  <a:schemeClr val="tx1">
                    <a:lumMod val="75000"/>
                    <a:lumOff val="25000"/>
                  </a:schemeClr>
                </a:solidFill>
              </a:rPr>
              <a:t>Data Sources in the Health app can be Apple Devices or third-party products (i.E Fitbits) that are synced to the Health app to log steps and exercise, etc.</a:t>
            </a:r>
          </a:p>
          <a:p>
            <a:pPr>
              <a:spcBef>
                <a:spcPts val="1000"/>
              </a:spcBef>
              <a:buClr>
                <a:schemeClr val="accent1"/>
              </a:buClr>
              <a:buSzPct val="80000"/>
              <a:buFont typeface="Wingdings 3" charset="2"/>
              <a:buChar char=""/>
            </a:pPr>
            <a:endParaRPr lang="en-US" sz="1500">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en-US" sz="1500">
                <a:solidFill>
                  <a:schemeClr val="tx1">
                    <a:lumMod val="75000"/>
                    <a:lumOff val="25000"/>
                  </a:schemeClr>
                </a:solidFill>
              </a:rPr>
              <a:t>We can set up a simple statement to extract the synced devices from healthdb.sqlite</a:t>
            </a:r>
          </a:p>
        </p:txBody>
      </p:sp>
    </p:spTree>
    <p:extLst>
      <p:ext uri="{BB962C8B-B14F-4D97-AF65-F5344CB8AC3E}">
        <p14:creationId xmlns:p14="http://schemas.microsoft.com/office/powerpoint/2010/main" val="71876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9E56-57C8-9663-C912-57A5EFE5ADAA}"/>
              </a:ext>
            </a:extLst>
          </p:cNvPr>
          <p:cNvSpPr>
            <a:spLocks noGrp="1"/>
          </p:cNvSpPr>
          <p:nvPr>
            <p:ph type="title"/>
          </p:nvPr>
        </p:nvSpPr>
        <p:spPr/>
        <p:txBody>
          <a:bodyPr/>
          <a:lstStyle/>
          <a:p>
            <a:r>
              <a:rPr lang="en-US" dirty="0"/>
              <a:t>Health Sources – Devices - Statement</a:t>
            </a:r>
          </a:p>
        </p:txBody>
      </p:sp>
      <p:sp>
        <p:nvSpPr>
          <p:cNvPr id="3" name="TextBox 2">
            <a:extLst>
              <a:ext uri="{FF2B5EF4-FFF2-40B4-BE49-F238E27FC236}">
                <a16:creationId xmlns:a16="http://schemas.microsoft.com/office/drawing/2014/main" id="{1BD007B9-2F72-21EE-DC0A-4DBD2B9352D5}"/>
              </a:ext>
            </a:extLst>
          </p:cNvPr>
          <p:cNvSpPr txBox="1"/>
          <p:nvPr/>
        </p:nvSpPr>
        <p:spPr>
          <a:xfrm>
            <a:off x="2154921" y="2828834"/>
            <a:ext cx="7882158" cy="1200329"/>
          </a:xfrm>
          <a:prstGeom prst="rect">
            <a:avLst/>
          </a:prstGeom>
          <a:noFill/>
        </p:spPr>
        <p:txBody>
          <a:bodyPr wrap="none" rtlCol="0">
            <a:spAutoFit/>
          </a:bodyPr>
          <a:lstStyle/>
          <a:p>
            <a:r>
              <a:rPr lang="en-US" dirty="0"/>
              <a:t>select datetime (creation_date+978307200, '</a:t>
            </a:r>
            <a:r>
              <a:rPr lang="en-US" dirty="0" err="1"/>
              <a:t>unixepoch</a:t>
            </a:r>
            <a:r>
              <a:rPr lang="en-US" dirty="0"/>
              <a:t>','</a:t>
            </a:r>
            <a:r>
              <a:rPr lang="en-US" dirty="0" err="1"/>
              <a:t>localtime</a:t>
            </a:r>
            <a:r>
              <a:rPr lang="en-US" dirty="0"/>
              <a:t>') as timestamp,</a:t>
            </a:r>
          </a:p>
          <a:p>
            <a:r>
              <a:rPr lang="en-US" dirty="0"/>
              <a:t>name, manufacturer, model, hardware, software from </a:t>
            </a:r>
            <a:r>
              <a:rPr lang="en-US" dirty="0" err="1"/>
              <a:t>source_devices</a:t>
            </a:r>
            <a:endParaRPr lang="en-US" dirty="0"/>
          </a:p>
          <a:p>
            <a:br>
              <a:rPr lang="en-US" dirty="0"/>
            </a:br>
            <a:endParaRPr lang="en-US" dirty="0"/>
          </a:p>
        </p:txBody>
      </p:sp>
      <p:sp>
        <p:nvSpPr>
          <p:cNvPr id="4" name="TextBox 3">
            <a:extLst>
              <a:ext uri="{FF2B5EF4-FFF2-40B4-BE49-F238E27FC236}">
                <a16:creationId xmlns:a16="http://schemas.microsoft.com/office/drawing/2014/main" id="{AB73FEDA-F6CC-7DCE-0B86-1DFF25818C83}"/>
              </a:ext>
            </a:extLst>
          </p:cNvPr>
          <p:cNvSpPr txBox="1"/>
          <p:nvPr/>
        </p:nvSpPr>
        <p:spPr>
          <a:xfrm>
            <a:off x="838200" y="2075095"/>
            <a:ext cx="9799862" cy="369332"/>
          </a:xfrm>
          <a:prstGeom prst="rect">
            <a:avLst/>
          </a:prstGeom>
          <a:noFill/>
        </p:spPr>
        <p:txBody>
          <a:bodyPr wrap="none" rtlCol="0">
            <a:spAutoFit/>
          </a:bodyPr>
          <a:lstStyle/>
          <a:p>
            <a:pPr marL="285750" indent="-285750">
              <a:buFont typeface="Arial" panose="020B0604020202020204" pitchFamily="34" charset="0"/>
              <a:buChar char="•"/>
            </a:pPr>
            <a:r>
              <a:rPr lang="en-US" dirty="0"/>
              <a:t>Copy and paste the statement below into the Execute SQL tab and press the play button to execute.</a:t>
            </a:r>
          </a:p>
        </p:txBody>
      </p:sp>
      <p:pic>
        <p:nvPicPr>
          <p:cNvPr id="5122" name="Picture 2">
            <a:extLst>
              <a:ext uri="{FF2B5EF4-FFF2-40B4-BE49-F238E27FC236}">
                <a16:creationId xmlns:a16="http://schemas.microsoft.com/office/drawing/2014/main" id="{5BB42721-A2A6-F2C0-7B1F-136BCFAE1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731" y="3907481"/>
            <a:ext cx="7924800" cy="20828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B07E697B-92F4-11C3-82EE-9C5E8BCF01D4}"/>
              </a:ext>
            </a:extLst>
          </p:cNvPr>
          <p:cNvCxnSpPr>
            <a:cxnSpLocks/>
          </p:cNvCxnSpPr>
          <p:nvPr/>
        </p:nvCxnSpPr>
        <p:spPr>
          <a:xfrm flipH="1" flipV="1">
            <a:off x="3830114" y="4662144"/>
            <a:ext cx="383540" cy="5153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366955"/>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3038</TotalTime>
  <Words>1488</Words>
  <Application>Microsoft Office PowerPoint</Application>
  <PresentationFormat>Widescreen</PresentationFormat>
  <Paragraphs>141</Paragraphs>
  <Slides>41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Trebuchet MS</vt:lpstr>
      <vt:lpstr>Wingdings 3</vt:lpstr>
      <vt:lpstr>Facet</vt:lpstr>
      <vt:lpstr>Investigating Health Application </vt:lpstr>
      <vt:lpstr>Introduction to Health App</vt:lpstr>
      <vt:lpstr>About Apple Health App </vt:lpstr>
      <vt:lpstr>How Devices and Applications Sync to Health</vt:lpstr>
      <vt:lpstr>Location of Health Folder &amp; Databases</vt:lpstr>
      <vt:lpstr>What's the difference between HealthDB and HealthDB_Secure?</vt:lpstr>
      <vt:lpstr>Querying within Healthdb.sqlite</vt:lpstr>
      <vt:lpstr>Health Sources - Devices</vt:lpstr>
      <vt:lpstr>Health Sources – Devices - Statement</vt:lpstr>
      <vt:lpstr>Health Sources – Devices - Results</vt:lpstr>
      <vt:lpstr>Health Sources - Applications</vt:lpstr>
      <vt:lpstr>Health Sources – Applications - Statement</vt:lpstr>
      <vt:lpstr>Health Sources – Devices - Results</vt:lpstr>
      <vt:lpstr>Healthdb_Secure – Activity Cache</vt:lpstr>
      <vt:lpstr>Healthdb_secure.sqlite</vt:lpstr>
      <vt:lpstr>Activity Cache - Statement</vt:lpstr>
      <vt:lpstr>Activity Cache - Results</vt:lpstr>
      <vt:lpstr>Activity Cache Results – Visualized - Distance </vt:lpstr>
      <vt:lpstr>Activity Cache Results – Visualized - Calories</vt:lpstr>
      <vt:lpstr>Healthdb_Secure – Workouts</vt:lpstr>
      <vt:lpstr>Workouts - Statement</vt:lpstr>
      <vt:lpstr>Workouts - Results</vt:lpstr>
      <vt:lpstr>Workouts Results – Visualized - Distance</vt:lpstr>
      <vt:lpstr>Workouts Results – Visualized – Calories </vt:lpstr>
      <vt:lpstr>Creating Simple Graphs with Python</vt:lpstr>
      <vt:lpstr>Visit Google Colab</vt:lpstr>
      <vt:lpstr>Create a new notebook under File tab</vt:lpstr>
      <vt:lpstr>Prepare data by converting to CSV</vt:lpstr>
      <vt:lpstr>PowerPoint Presentation</vt:lpstr>
      <vt:lpstr>Input Code and Press Play Button to Run</vt:lpstr>
      <vt:lpstr>Code</vt:lpstr>
      <vt:lpstr>Upon Successful Execution a Graph will Display Below</vt:lpstr>
      <vt:lpstr>PowerPoint Presentation</vt:lpstr>
      <vt:lpstr>Plotting Calories Burned per Day</vt:lpstr>
      <vt:lpstr>Prepare data by converting to CSV</vt:lpstr>
      <vt:lpstr>Upload data to Colab</vt:lpstr>
      <vt:lpstr>Input Code and Press Play Button to Run</vt:lpstr>
      <vt:lpstr>Code</vt:lpstr>
      <vt:lpstr>Upon Successful Execution a Graph will Display Below</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Sajin.Shivdas@fdf.gov.ae</dc:creator>
  <cp:lastModifiedBy>Sajin Shivdas Sivadasan Shridharan</cp:lastModifiedBy>
  <cp:revision>1381</cp:revision>
  <dcterms:created xsi:type="dcterms:W3CDTF">2021-01-18T02:02:41Z</dcterms:created>
  <dcterms:modified xsi:type="dcterms:W3CDTF">2022-11-05T17:43:20Z</dcterms:modified>
</cp:coreProperties>
</file>