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87" r:id="rId2"/>
    <p:sldId id="333" r:id="rId3"/>
    <p:sldId id="334" r:id="rId4"/>
    <p:sldId id="341" r:id="rId5"/>
    <p:sldId id="293" r:id="rId6"/>
    <p:sldId id="344" r:id="rId7"/>
    <p:sldId id="345" r:id="rId8"/>
    <p:sldId id="346" r:id="rId9"/>
    <p:sldId id="361" r:id="rId10"/>
    <p:sldId id="347" r:id="rId11"/>
    <p:sldId id="348" r:id="rId12"/>
    <p:sldId id="349" r:id="rId13"/>
    <p:sldId id="359" r:id="rId14"/>
    <p:sldId id="335" r:id="rId15"/>
    <p:sldId id="338" r:id="rId16"/>
    <p:sldId id="350" r:id="rId17"/>
    <p:sldId id="351" r:id="rId18"/>
    <p:sldId id="352" r:id="rId19"/>
    <p:sldId id="353" r:id="rId20"/>
    <p:sldId id="354" r:id="rId21"/>
    <p:sldId id="360" r:id="rId22"/>
    <p:sldId id="355" r:id="rId23"/>
    <p:sldId id="356" r:id="rId24"/>
    <p:sldId id="357" r:id="rId25"/>
    <p:sldId id="3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E68EE-F3AB-4B36-8ED6-A010D3954A11}" v="1" dt="2022-04-15T01:23:57.7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7" autoAdjust="0"/>
    <p:restoredTop sz="83333" autoAdjust="0"/>
  </p:normalViewPr>
  <p:slideViewPr>
    <p:cSldViewPr snapToGrid="0">
      <p:cViewPr varScale="1">
        <p:scale>
          <a:sx n="52" d="100"/>
          <a:sy n="52" d="100"/>
        </p:scale>
        <p:origin x="10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FB6E68EE-F3AB-4B36-8ED6-A010D3954A11}"/>
    <pc:docChg chg="custSel addSld modSld">
      <pc:chgData name="Weifeng Xu" userId="e7aed605-a3dd-4d5a-a692-a87037af107b" providerId="ADAL" clId="{FB6E68EE-F3AB-4B36-8ED6-A010D3954A11}" dt="2022-04-15T01:37:35.533" v="37" actId="20577"/>
      <pc:docMkLst>
        <pc:docMk/>
      </pc:docMkLst>
      <pc:sldChg chg="modSp mod">
        <pc:chgData name="Weifeng Xu" userId="e7aed605-a3dd-4d5a-a692-a87037af107b" providerId="ADAL" clId="{FB6E68EE-F3AB-4B36-8ED6-A010D3954A11}" dt="2022-04-15T01:37:35.533" v="37" actId="20577"/>
        <pc:sldMkLst>
          <pc:docMk/>
          <pc:sldMk cId="3919675356" sldId="346"/>
        </pc:sldMkLst>
        <pc:spChg chg="mod">
          <ac:chgData name="Weifeng Xu" userId="e7aed605-a3dd-4d5a-a692-a87037af107b" providerId="ADAL" clId="{FB6E68EE-F3AB-4B36-8ED6-A010D3954A11}" dt="2022-04-15T01:37:35.533" v="37" actId="20577"/>
          <ac:spMkLst>
            <pc:docMk/>
            <pc:sldMk cId="3919675356" sldId="346"/>
            <ac:spMk id="3" creationId="{37A0E209-250A-8344-8D93-0A1D43BB0339}"/>
          </ac:spMkLst>
        </pc:spChg>
      </pc:sldChg>
      <pc:sldChg chg="modSp mod">
        <pc:chgData name="Weifeng Xu" userId="e7aed605-a3dd-4d5a-a692-a87037af107b" providerId="ADAL" clId="{FB6E68EE-F3AB-4B36-8ED6-A010D3954A11}" dt="2022-04-15T01:28:49.188" v="23" actId="20577"/>
        <pc:sldMkLst>
          <pc:docMk/>
          <pc:sldMk cId="760036889" sldId="347"/>
        </pc:sldMkLst>
        <pc:spChg chg="mod">
          <ac:chgData name="Weifeng Xu" userId="e7aed605-a3dd-4d5a-a692-a87037af107b" providerId="ADAL" clId="{FB6E68EE-F3AB-4B36-8ED6-A010D3954A11}" dt="2022-04-15T01:28:34.412" v="8" actId="20577"/>
          <ac:spMkLst>
            <pc:docMk/>
            <pc:sldMk cId="760036889" sldId="347"/>
            <ac:spMk id="5" creationId="{17CF9E75-79F9-C744-A789-1A37B0C530EE}"/>
          </ac:spMkLst>
        </pc:spChg>
        <pc:spChg chg="mod">
          <ac:chgData name="Weifeng Xu" userId="e7aed605-a3dd-4d5a-a692-a87037af107b" providerId="ADAL" clId="{FB6E68EE-F3AB-4B36-8ED6-A010D3954A11}" dt="2022-04-15T01:28:49.188" v="23" actId="20577"/>
          <ac:spMkLst>
            <pc:docMk/>
            <pc:sldMk cId="760036889" sldId="347"/>
            <ac:spMk id="6" creationId="{B0A56DF2-776A-454F-BD29-CB19B4B6ED7D}"/>
          </ac:spMkLst>
        </pc:spChg>
        <pc:cxnChg chg="mod">
          <ac:chgData name="Weifeng Xu" userId="e7aed605-a3dd-4d5a-a692-a87037af107b" providerId="ADAL" clId="{FB6E68EE-F3AB-4B36-8ED6-A010D3954A11}" dt="2022-04-15T01:28:49.188" v="23" actId="20577"/>
          <ac:cxnSpMkLst>
            <pc:docMk/>
            <pc:sldMk cId="760036889" sldId="347"/>
            <ac:cxnSpMk id="22" creationId="{8C13B8A1-0E43-A34B-8ECA-52C63D8C8EDD}"/>
          </ac:cxnSpMkLst>
        </pc:cxnChg>
        <pc:cxnChg chg="mod">
          <ac:chgData name="Weifeng Xu" userId="e7aed605-a3dd-4d5a-a692-a87037af107b" providerId="ADAL" clId="{FB6E68EE-F3AB-4B36-8ED6-A010D3954A11}" dt="2022-04-15T01:28:34.412" v="8" actId="20577"/>
          <ac:cxnSpMkLst>
            <pc:docMk/>
            <pc:sldMk cId="760036889" sldId="347"/>
            <ac:cxnSpMk id="25" creationId="{685CCEA0-527F-A343-9B0F-6C930DE1E08F}"/>
          </ac:cxnSpMkLst>
        </pc:cxnChg>
      </pc:sldChg>
      <pc:sldChg chg="addSp delSp new mod modClrScheme chgLayout modNotesTx">
        <pc:chgData name="Weifeng Xu" userId="e7aed605-a3dd-4d5a-a692-a87037af107b" providerId="ADAL" clId="{FB6E68EE-F3AB-4B36-8ED6-A010D3954A11}" dt="2022-04-15T01:24:03.919" v="3"/>
        <pc:sldMkLst>
          <pc:docMk/>
          <pc:sldMk cId="3612884566" sldId="361"/>
        </pc:sldMkLst>
        <pc:spChg chg="del">
          <ac:chgData name="Weifeng Xu" userId="e7aed605-a3dd-4d5a-a692-a87037af107b" providerId="ADAL" clId="{FB6E68EE-F3AB-4B36-8ED6-A010D3954A11}" dt="2022-04-15T01:23:54.462" v="1" actId="700"/>
          <ac:spMkLst>
            <pc:docMk/>
            <pc:sldMk cId="3612884566" sldId="361"/>
            <ac:spMk id="2" creationId="{38CB4B7B-3DF7-4990-89FF-B1CF7FD118AE}"/>
          </ac:spMkLst>
        </pc:spChg>
        <pc:picChg chg="add">
          <ac:chgData name="Weifeng Xu" userId="e7aed605-a3dd-4d5a-a692-a87037af107b" providerId="ADAL" clId="{FB6E68EE-F3AB-4B36-8ED6-A010D3954A11}" dt="2022-04-15T01:23:57.776" v="2"/>
          <ac:picMkLst>
            <pc:docMk/>
            <pc:sldMk cId="3612884566" sldId="361"/>
            <ac:picMk id="1026" creationId="{EDA2C62E-DD1B-4D5A-B4A3-A73C35763FA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83919-5D51-4EDD-B28A-17FCDEC3E45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61C740B-19E5-4B09-9828-92BFC3E101B0}">
      <dgm:prSet/>
      <dgm:spPr/>
      <dgm:t>
        <a:bodyPr/>
        <a:lstStyle/>
        <a:p>
          <a:r>
            <a:rPr lang="en-US"/>
            <a:t>iPhone Device information</a:t>
          </a:r>
        </a:p>
      </dgm:t>
    </dgm:pt>
    <dgm:pt modelId="{2EFB0552-34FB-4157-B28E-E8E1ABEF2655}" type="parTrans" cxnId="{36A1EEA3-7B0D-4DD6-BA64-485BAA41D060}">
      <dgm:prSet/>
      <dgm:spPr/>
      <dgm:t>
        <a:bodyPr/>
        <a:lstStyle/>
        <a:p>
          <a:endParaRPr lang="en-US"/>
        </a:p>
      </dgm:t>
    </dgm:pt>
    <dgm:pt modelId="{027FAF2C-2BEB-4F2D-BB06-C9DA6F5E3624}" type="sibTrans" cxnId="{36A1EEA3-7B0D-4DD6-BA64-485BAA41D060}">
      <dgm:prSet/>
      <dgm:spPr/>
      <dgm:t>
        <a:bodyPr/>
        <a:lstStyle/>
        <a:p>
          <a:endParaRPr lang="en-US"/>
        </a:p>
      </dgm:t>
    </dgm:pt>
    <dgm:pt modelId="{62C43AC7-5BA2-4E3D-9BAF-1035E616ACB4}">
      <dgm:prSet/>
      <dgm:spPr/>
      <dgm:t>
        <a:bodyPr/>
        <a:lstStyle/>
        <a:p>
          <a:r>
            <a:rPr lang="en-US"/>
            <a:t>Account information</a:t>
          </a:r>
        </a:p>
      </dgm:t>
    </dgm:pt>
    <dgm:pt modelId="{A350C0F7-7CAE-4D0D-A2BB-6F34C1EF5F77}" type="parTrans" cxnId="{A2D34A05-7703-43DC-AD1F-78AE716540DB}">
      <dgm:prSet/>
      <dgm:spPr/>
      <dgm:t>
        <a:bodyPr/>
        <a:lstStyle/>
        <a:p>
          <a:endParaRPr lang="en-US"/>
        </a:p>
      </dgm:t>
    </dgm:pt>
    <dgm:pt modelId="{B23F000F-F2B0-4392-AD57-1064C135D686}" type="sibTrans" cxnId="{A2D34A05-7703-43DC-AD1F-78AE716540DB}">
      <dgm:prSet/>
      <dgm:spPr/>
      <dgm:t>
        <a:bodyPr/>
        <a:lstStyle/>
        <a:p>
          <a:endParaRPr lang="en-US"/>
        </a:p>
      </dgm:t>
    </dgm:pt>
    <dgm:pt modelId="{C4F488EE-47F5-4C89-83BA-D438438E735F}">
      <dgm:prSet/>
      <dgm:spPr/>
      <dgm:t>
        <a:bodyPr/>
        <a:lstStyle/>
        <a:p>
          <a:r>
            <a:rPr lang="en-US"/>
            <a:t>Jailbreaking</a:t>
          </a:r>
        </a:p>
      </dgm:t>
    </dgm:pt>
    <dgm:pt modelId="{29B0EB48-1B05-4963-A63D-BB00FD147628}" type="parTrans" cxnId="{2FCEE2FC-0623-49E3-A5CE-009F5AE78992}">
      <dgm:prSet/>
      <dgm:spPr/>
      <dgm:t>
        <a:bodyPr/>
        <a:lstStyle/>
        <a:p>
          <a:endParaRPr lang="en-US"/>
        </a:p>
      </dgm:t>
    </dgm:pt>
    <dgm:pt modelId="{329EDA75-BCD1-4EBE-92E3-1FD17AEB30A4}" type="sibTrans" cxnId="{2FCEE2FC-0623-49E3-A5CE-009F5AE78992}">
      <dgm:prSet/>
      <dgm:spPr/>
      <dgm:t>
        <a:bodyPr/>
        <a:lstStyle/>
        <a:p>
          <a:endParaRPr lang="en-US"/>
        </a:p>
      </dgm:t>
    </dgm:pt>
    <dgm:pt modelId="{2C9FC815-1FF7-48A5-B796-42BC8F8B9E57}" type="pres">
      <dgm:prSet presAssocID="{76B83919-5D51-4EDD-B28A-17FCDEC3E450}" presName="hierChild1" presStyleCnt="0">
        <dgm:presLayoutVars>
          <dgm:chPref val="1"/>
          <dgm:dir/>
          <dgm:animOne val="branch"/>
          <dgm:animLvl val="lvl"/>
          <dgm:resizeHandles/>
        </dgm:presLayoutVars>
      </dgm:prSet>
      <dgm:spPr/>
    </dgm:pt>
    <dgm:pt modelId="{10B9055C-D652-478C-8933-ED37E4E404AC}" type="pres">
      <dgm:prSet presAssocID="{A61C740B-19E5-4B09-9828-92BFC3E101B0}" presName="hierRoot1" presStyleCnt="0"/>
      <dgm:spPr/>
    </dgm:pt>
    <dgm:pt modelId="{C62B632E-CE8F-4D47-9161-57368DCA4345}" type="pres">
      <dgm:prSet presAssocID="{A61C740B-19E5-4B09-9828-92BFC3E101B0}" presName="composite" presStyleCnt="0"/>
      <dgm:spPr/>
    </dgm:pt>
    <dgm:pt modelId="{CB70196B-ED7D-4DB3-B7F2-12FD2C93DF16}" type="pres">
      <dgm:prSet presAssocID="{A61C740B-19E5-4B09-9828-92BFC3E101B0}" presName="background" presStyleLbl="node0" presStyleIdx="0" presStyleCnt="3"/>
      <dgm:spPr/>
    </dgm:pt>
    <dgm:pt modelId="{7FD6B493-F41F-48D7-B4D8-67C3F0C57473}" type="pres">
      <dgm:prSet presAssocID="{A61C740B-19E5-4B09-9828-92BFC3E101B0}" presName="text" presStyleLbl="fgAcc0" presStyleIdx="0" presStyleCnt="3">
        <dgm:presLayoutVars>
          <dgm:chPref val="3"/>
        </dgm:presLayoutVars>
      </dgm:prSet>
      <dgm:spPr/>
    </dgm:pt>
    <dgm:pt modelId="{FF98A583-CD42-421D-B7FC-9FF014FC0F04}" type="pres">
      <dgm:prSet presAssocID="{A61C740B-19E5-4B09-9828-92BFC3E101B0}" presName="hierChild2" presStyleCnt="0"/>
      <dgm:spPr/>
    </dgm:pt>
    <dgm:pt modelId="{B93C9281-E4A6-447C-A831-60FD6620FF69}" type="pres">
      <dgm:prSet presAssocID="{62C43AC7-5BA2-4E3D-9BAF-1035E616ACB4}" presName="hierRoot1" presStyleCnt="0"/>
      <dgm:spPr/>
    </dgm:pt>
    <dgm:pt modelId="{C7E9564B-9033-4892-A458-6C72E9C00EAB}" type="pres">
      <dgm:prSet presAssocID="{62C43AC7-5BA2-4E3D-9BAF-1035E616ACB4}" presName="composite" presStyleCnt="0"/>
      <dgm:spPr/>
    </dgm:pt>
    <dgm:pt modelId="{8CEDE8B5-4FC5-44BF-B291-CF2AF0DCA1C7}" type="pres">
      <dgm:prSet presAssocID="{62C43AC7-5BA2-4E3D-9BAF-1035E616ACB4}" presName="background" presStyleLbl="node0" presStyleIdx="1" presStyleCnt="3"/>
      <dgm:spPr/>
    </dgm:pt>
    <dgm:pt modelId="{179F81C7-6C1B-4D28-A85C-576E4AE29716}" type="pres">
      <dgm:prSet presAssocID="{62C43AC7-5BA2-4E3D-9BAF-1035E616ACB4}" presName="text" presStyleLbl="fgAcc0" presStyleIdx="1" presStyleCnt="3">
        <dgm:presLayoutVars>
          <dgm:chPref val="3"/>
        </dgm:presLayoutVars>
      </dgm:prSet>
      <dgm:spPr/>
    </dgm:pt>
    <dgm:pt modelId="{C7AB4052-ED0B-4B3C-B7AF-BDC7275F1DDC}" type="pres">
      <dgm:prSet presAssocID="{62C43AC7-5BA2-4E3D-9BAF-1035E616ACB4}" presName="hierChild2" presStyleCnt="0"/>
      <dgm:spPr/>
    </dgm:pt>
    <dgm:pt modelId="{9E68BEDA-8548-462C-9C69-62C65ADC5BCD}" type="pres">
      <dgm:prSet presAssocID="{C4F488EE-47F5-4C89-83BA-D438438E735F}" presName="hierRoot1" presStyleCnt="0"/>
      <dgm:spPr/>
    </dgm:pt>
    <dgm:pt modelId="{82EA39E8-3ABC-474C-9D05-DA1B07F6F551}" type="pres">
      <dgm:prSet presAssocID="{C4F488EE-47F5-4C89-83BA-D438438E735F}" presName="composite" presStyleCnt="0"/>
      <dgm:spPr/>
    </dgm:pt>
    <dgm:pt modelId="{F7D11175-0466-4728-B14A-4D360AF968DD}" type="pres">
      <dgm:prSet presAssocID="{C4F488EE-47F5-4C89-83BA-D438438E735F}" presName="background" presStyleLbl="node0" presStyleIdx="2" presStyleCnt="3"/>
      <dgm:spPr/>
    </dgm:pt>
    <dgm:pt modelId="{F858976C-4B8B-4EFA-A1B1-F8725F6072E8}" type="pres">
      <dgm:prSet presAssocID="{C4F488EE-47F5-4C89-83BA-D438438E735F}" presName="text" presStyleLbl="fgAcc0" presStyleIdx="2" presStyleCnt="3">
        <dgm:presLayoutVars>
          <dgm:chPref val="3"/>
        </dgm:presLayoutVars>
      </dgm:prSet>
      <dgm:spPr/>
    </dgm:pt>
    <dgm:pt modelId="{08AB0665-6323-42B4-8310-BECC1FBC8B8A}" type="pres">
      <dgm:prSet presAssocID="{C4F488EE-47F5-4C89-83BA-D438438E735F}" presName="hierChild2" presStyleCnt="0"/>
      <dgm:spPr/>
    </dgm:pt>
  </dgm:ptLst>
  <dgm:cxnLst>
    <dgm:cxn modelId="{A2D34A05-7703-43DC-AD1F-78AE716540DB}" srcId="{76B83919-5D51-4EDD-B28A-17FCDEC3E450}" destId="{62C43AC7-5BA2-4E3D-9BAF-1035E616ACB4}" srcOrd="1" destOrd="0" parTransId="{A350C0F7-7CAE-4D0D-A2BB-6F34C1EF5F77}" sibTransId="{B23F000F-F2B0-4392-AD57-1064C135D686}"/>
    <dgm:cxn modelId="{DE886B14-8D90-4968-9717-5437953805D8}" type="presOf" srcId="{A61C740B-19E5-4B09-9828-92BFC3E101B0}" destId="{7FD6B493-F41F-48D7-B4D8-67C3F0C57473}" srcOrd="0" destOrd="0" presId="urn:microsoft.com/office/officeart/2005/8/layout/hierarchy1"/>
    <dgm:cxn modelId="{BD454278-A63B-4060-94B6-C0E6EBE1597F}" type="presOf" srcId="{76B83919-5D51-4EDD-B28A-17FCDEC3E450}" destId="{2C9FC815-1FF7-48A5-B796-42BC8F8B9E57}" srcOrd="0" destOrd="0" presId="urn:microsoft.com/office/officeart/2005/8/layout/hierarchy1"/>
    <dgm:cxn modelId="{6EC5F19F-E0C9-4ED8-8CDE-A4A0EACDAA97}" type="presOf" srcId="{62C43AC7-5BA2-4E3D-9BAF-1035E616ACB4}" destId="{179F81C7-6C1B-4D28-A85C-576E4AE29716}" srcOrd="0" destOrd="0" presId="urn:microsoft.com/office/officeart/2005/8/layout/hierarchy1"/>
    <dgm:cxn modelId="{36A1EEA3-7B0D-4DD6-BA64-485BAA41D060}" srcId="{76B83919-5D51-4EDD-B28A-17FCDEC3E450}" destId="{A61C740B-19E5-4B09-9828-92BFC3E101B0}" srcOrd="0" destOrd="0" parTransId="{2EFB0552-34FB-4157-B28E-E8E1ABEF2655}" sibTransId="{027FAF2C-2BEB-4F2D-BB06-C9DA6F5E3624}"/>
    <dgm:cxn modelId="{32B303B5-45FC-4130-AC66-952CAEE35108}" type="presOf" srcId="{C4F488EE-47F5-4C89-83BA-D438438E735F}" destId="{F858976C-4B8B-4EFA-A1B1-F8725F6072E8}" srcOrd="0" destOrd="0" presId="urn:microsoft.com/office/officeart/2005/8/layout/hierarchy1"/>
    <dgm:cxn modelId="{2FCEE2FC-0623-49E3-A5CE-009F5AE78992}" srcId="{76B83919-5D51-4EDD-B28A-17FCDEC3E450}" destId="{C4F488EE-47F5-4C89-83BA-D438438E735F}" srcOrd="2" destOrd="0" parTransId="{29B0EB48-1B05-4963-A63D-BB00FD147628}" sibTransId="{329EDA75-BCD1-4EBE-92E3-1FD17AEB30A4}"/>
    <dgm:cxn modelId="{9CCB0E9A-5708-4D54-932D-79325AD38F75}" type="presParOf" srcId="{2C9FC815-1FF7-48A5-B796-42BC8F8B9E57}" destId="{10B9055C-D652-478C-8933-ED37E4E404AC}" srcOrd="0" destOrd="0" presId="urn:microsoft.com/office/officeart/2005/8/layout/hierarchy1"/>
    <dgm:cxn modelId="{6FDBDFB0-E5B4-43E0-9F4C-E713E8A5BC8E}" type="presParOf" srcId="{10B9055C-D652-478C-8933-ED37E4E404AC}" destId="{C62B632E-CE8F-4D47-9161-57368DCA4345}" srcOrd="0" destOrd="0" presId="urn:microsoft.com/office/officeart/2005/8/layout/hierarchy1"/>
    <dgm:cxn modelId="{F34DABC0-F1E7-4F5A-8266-0E242374F4C9}" type="presParOf" srcId="{C62B632E-CE8F-4D47-9161-57368DCA4345}" destId="{CB70196B-ED7D-4DB3-B7F2-12FD2C93DF16}" srcOrd="0" destOrd="0" presId="urn:microsoft.com/office/officeart/2005/8/layout/hierarchy1"/>
    <dgm:cxn modelId="{803BC43F-51CF-4CDB-BC65-D4B7E58F4A9E}" type="presParOf" srcId="{C62B632E-CE8F-4D47-9161-57368DCA4345}" destId="{7FD6B493-F41F-48D7-B4D8-67C3F0C57473}" srcOrd="1" destOrd="0" presId="urn:microsoft.com/office/officeart/2005/8/layout/hierarchy1"/>
    <dgm:cxn modelId="{3C076906-0246-4711-AC97-0AD1E24D5172}" type="presParOf" srcId="{10B9055C-D652-478C-8933-ED37E4E404AC}" destId="{FF98A583-CD42-421D-B7FC-9FF014FC0F04}" srcOrd="1" destOrd="0" presId="urn:microsoft.com/office/officeart/2005/8/layout/hierarchy1"/>
    <dgm:cxn modelId="{2C33C27B-1322-4997-8239-14BDF2E6F5A3}" type="presParOf" srcId="{2C9FC815-1FF7-48A5-B796-42BC8F8B9E57}" destId="{B93C9281-E4A6-447C-A831-60FD6620FF69}" srcOrd="1" destOrd="0" presId="urn:microsoft.com/office/officeart/2005/8/layout/hierarchy1"/>
    <dgm:cxn modelId="{AA9DC035-7C23-4003-8766-CA77B5858116}" type="presParOf" srcId="{B93C9281-E4A6-447C-A831-60FD6620FF69}" destId="{C7E9564B-9033-4892-A458-6C72E9C00EAB}" srcOrd="0" destOrd="0" presId="urn:microsoft.com/office/officeart/2005/8/layout/hierarchy1"/>
    <dgm:cxn modelId="{ACAD3084-98D4-451C-9C3F-51E8AE36B9A1}" type="presParOf" srcId="{C7E9564B-9033-4892-A458-6C72E9C00EAB}" destId="{8CEDE8B5-4FC5-44BF-B291-CF2AF0DCA1C7}" srcOrd="0" destOrd="0" presId="urn:microsoft.com/office/officeart/2005/8/layout/hierarchy1"/>
    <dgm:cxn modelId="{F4BF1293-9796-4271-858D-FE9E6793EE68}" type="presParOf" srcId="{C7E9564B-9033-4892-A458-6C72E9C00EAB}" destId="{179F81C7-6C1B-4D28-A85C-576E4AE29716}" srcOrd="1" destOrd="0" presId="urn:microsoft.com/office/officeart/2005/8/layout/hierarchy1"/>
    <dgm:cxn modelId="{49197599-A42F-40D8-8495-829EC81B2C21}" type="presParOf" srcId="{B93C9281-E4A6-447C-A831-60FD6620FF69}" destId="{C7AB4052-ED0B-4B3C-B7AF-BDC7275F1DDC}" srcOrd="1" destOrd="0" presId="urn:microsoft.com/office/officeart/2005/8/layout/hierarchy1"/>
    <dgm:cxn modelId="{022A0A87-F3C7-448D-95A5-6B9181EE3891}" type="presParOf" srcId="{2C9FC815-1FF7-48A5-B796-42BC8F8B9E57}" destId="{9E68BEDA-8548-462C-9C69-62C65ADC5BCD}" srcOrd="2" destOrd="0" presId="urn:microsoft.com/office/officeart/2005/8/layout/hierarchy1"/>
    <dgm:cxn modelId="{5FA85E94-0F3C-4F43-A726-FF75A675AD44}" type="presParOf" srcId="{9E68BEDA-8548-462C-9C69-62C65ADC5BCD}" destId="{82EA39E8-3ABC-474C-9D05-DA1B07F6F551}" srcOrd="0" destOrd="0" presId="urn:microsoft.com/office/officeart/2005/8/layout/hierarchy1"/>
    <dgm:cxn modelId="{06E4BB53-7A8A-40CC-8B99-132348B95D44}" type="presParOf" srcId="{82EA39E8-3ABC-474C-9D05-DA1B07F6F551}" destId="{F7D11175-0466-4728-B14A-4D360AF968DD}" srcOrd="0" destOrd="0" presId="urn:microsoft.com/office/officeart/2005/8/layout/hierarchy1"/>
    <dgm:cxn modelId="{BBC35711-58EA-4BA0-B102-CE5413E39B15}" type="presParOf" srcId="{82EA39E8-3ABC-474C-9D05-DA1B07F6F551}" destId="{F858976C-4B8B-4EFA-A1B1-F8725F6072E8}" srcOrd="1" destOrd="0" presId="urn:microsoft.com/office/officeart/2005/8/layout/hierarchy1"/>
    <dgm:cxn modelId="{1EAF43E0-9125-4FDD-BC5A-BE101C2BBCFF}" type="presParOf" srcId="{9E68BEDA-8548-462C-9C69-62C65ADC5BCD}" destId="{08AB0665-6323-42B4-8310-BECC1FBC8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0196B-ED7D-4DB3-B7F2-12FD2C93DF16}">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6B493-F41F-48D7-B4D8-67C3F0C57473}">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iPhone Device information</a:t>
          </a:r>
        </a:p>
      </dsp:txBody>
      <dsp:txXfrm>
        <a:off x="350877" y="1380951"/>
        <a:ext cx="2604477" cy="1617116"/>
      </dsp:txXfrm>
    </dsp:sp>
    <dsp:sp modelId="{8CEDE8B5-4FC5-44BF-B291-CF2AF0DCA1C7}">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F81C7-6C1B-4D28-A85C-576E4AE29716}">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Account information</a:t>
          </a:r>
        </a:p>
      </dsp:txBody>
      <dsp:txXfrm>
        <a:off x="3657110" y="1380951"/>
        <a:ext cx="2604477" cy="1617116"/>
      </dsp:txXfrm>
    </dsp:sp>
    <dsp:sp modelId="{F7D11175-0466-4728-B14A-4D360AF968DD}">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58976C-4B8B-4EFA-A1B1-F8725F6072E8}">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Jailbreaking</a:t>
          </a:r>
        </a:p>
      </dsp:txBody>
      <dsp:txXfrm>
        <a:off x="6963344" y="1380951"/>
        <a:ext cx="2604477" cy="16171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into /var/</a:t>
            </a:r>
            <a:r>
              <a:rPr lang="en-US" dirty="0" err="1"/>
              <a:t>installd</a:t>
            </a:r>
            <a:r>
              <a:rPr lang="en-US" dirty="0"/>
              <a:t>/Library/</a:t>
            </a:r>
            <a:r>
              <a:rPr lang="en-US" dirty="0" err="1"/>
              <a:t>MobileInstallation</a:t>
            </a:r>
            <a:endParaRPr lang="en-US" dirty="0"/>
          </a:p>
          <a:p>
            <a:r>
              <a:rPr lang="en-US" dirty="0" err="1"/>
              <a:t>Plistutil</a:t>
            </a:r>
            <a:r>
              <a:rPr lang="en-US" dirty="0"/>
              <a:t> -</a:t>
            </a:r>
            <a:r>
              <a:rPr lang="en-US" dirty="0" err="1"/>
              <a:t>i</a:t>
            </a:r>
            <a:r>
              <a:rPr lang="en-US" dirty="0"/>
              <a:t> </a:t>
            </a:r>
            <a:r>
              <a:rPr lang="en-US" dirty="0" err="1"/>
              <a:t>LastBuildInfo.plist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5</a:t>
            </a:fld>
            <a:endParaRPr lang="en-US"/>
          </a:p>
        </p:txBody>
      </p:sp>
    </p:spTree>
    <p:extLst>
      <p:ext uri="{BB962C8B-B14F-4D97-AF65-F5344CB8AC3E}">
        <p14:creationId xmlns:p14="http://schemas.microsoft.com/office/powerpoint/2010/main" val="333210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~/private/var/wireless/Library/Preferences</a:t>
            </a:r>
          </a:p>
          <a:p>
            <a:r>
              <a:rPr lang="en-US" dirty="0" err="1"/>
              <a:t>Plistutil</a:t>
            </a:r>
            <a:r>
              <a:rPr lang="en-US" dirty="0"/>
              <a:t> –I </a:t>
            </a:r>
            <a:r>
              <a:rPr lang="en-US" dirty="0" err="1"/>
              <a:t>com.apple.commcenter.plist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404013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59683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https://www.hologram.io/blog/imsi</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173966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https://</a:t>
            </a:r>
            <a:r>
              <a:rPr lang="en-US" sz="1200" b="0" i="0" u="none" strike="noStrike" kern="1200" dirty="0" err="1">
                <a:solidFill>
                  <a:schemeClr val="tx1"/>
                </a:solidFill>
                <a:effectLst/>
                <a:latin typeface="+mn-lt"/>
                <a:ea typeface="+mn-ea"/>
                <a:cs typeface="+mn-cs"/>
              </a:rPr>
              <a:t>en.wikipedia.org</a:t>
            </a:r>
            <a:r>
              <a:rPr lang="en-US" sz="1200" b="0" i="0" u="none" strike="noStrike" kern="1200" dirty="0">
                <a:solidFill>
                  <a:schemeClr val="tx1"/>
                </a:solidFill>
                <a:effectLst/>
                <a:latin typeface="+mn-lt"/>
                <a:ea typeface="+mn-ea"/>
                <a:cs typeface="+mn-cs"/>
              </a:rPr>
              <a:t>/wiki/Mobile_network_codes_in_ITU_region_3xx_(</a:t>
            </a:r>
            <a:r>
              <a:rPr lang="en-US" sz="1200" b="0" i="0" u="none" strike="noStrike" kern="1200" dirty="0" err="1">
                <a:solidFill>
                  <a:schemeClr val="tx1"/>
                </a:solidFill>
                <a:effectLst/>
                <a:latin typeface="+mn-lt"/>
                <a:ea typeface="+mn-ea"/>
                <a:cs typeface="+mn-cs"/>
              </a:rPr>
              <a:t>North_America</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363902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/wiki/Models</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87515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/wiki/Jailbreak/13.x</a:t>
            </a:r>
          </a:p>
          <a:p>
            <a:r>
              <a:rPr lang="en-US" dirty="0"/>
              <a:t>Ls –l </a:t>
            </a:r>
          </a:p>
        </p:txBody>
      </p:sp>
      <p:sp>
        <p:nvSpPr>
          <p:cNvPr id="4" name="Slide Number Placeholder 3"/>
          <p:cNvSpPr>
            <a:spLocks noGrp="1"/>
          </p:cNvSpPr>
          <p:nvPr>
            <p:ph type="sldNum" sz="quarter" idx="5"/>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312181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a:t>
            </a:r>
            <a:r>
              <a:rPr lang="en-US" dirty="0" err="1"/>
              <a:t>Cydia.app</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2369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322034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6183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6815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2824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22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46263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17029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8488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00419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91392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77763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30678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84788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77202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99783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1505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userDrawn="1"/>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13" name="Picture 12" descr="Shape&#10;&#10;Description automatically generated with low confidence">
            <a:extLst>
              <a:ext uri="{FF2B5EF4-FFF2-40B4-BE49-F238E27FC236}">
                <a16:creationId xmlns:a16="http://schemas.microsoft.com/office/drawing/2014/main" id="{19F45315-72F2-F2F3-42D5-5C306D886EF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472917" y="6132908"/>
            <a:ext cx="816716" cy="816638"/>
          </a:xfrm>
          <a:prstGeom prst="rect">
            <a:avLst/>
          </a:prstGeom>
        </p:spPr>
      </p:pic>
    </p:spTree>
    <p:extLst>
      <p:ext uri="{BB962C8B-B14F-4D97-AF65-F5344CB8AC3E}">
        <p14:creationId xmlns:p14="http://schemas.microsoft.com/office/powerpoint/2010/main" val="31151027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Subtitle 1">
            <a:extLst>
              <a:ext uri="{FF2B5EF4-FFF2-40B4-BE49-F238E27FC236}">
                <a16:creationId xmlns:a16="http://schemas.microsoft.com/office/drawing/2014/main" id="{F6E4132F-ED01-4C15-A54D-66D33B52D55E}"/>
              </a:ext>
            </a:extLst>
          </p:cNvPr>
          <p:cNvSpPr>
            <a:spLocks noGrp="1"/>
          </p:cNvSpPr>
          <p:nvPr>
            <p:ph type="subTitle" idx="1"/>
          </p:nvPr>
        </p:nvSpPr>
        <p:spPr>
          <a:xfrm>
            <a:off x="1507067" y="4050833"/>
            <a:ext cx="7766936" cy="1096899"/>
          </a:xfrm>
        </p:spPr>
        <p:txBody>
          <a:bodyPr>
            <a:normAutofit/>
          </a:bodyPr>
          <a:lstStyle/>
          <a:p>
            <a:r>
              <a:rPr lang="en-US"/>
              <a:t>General Device Information, Account Information, Jailbreak</a:t>
            </a:r>
            <a:endParaRPr lang="en-US" dirty="0"/>
          </a:p>
        </p:txBody>
      </p:sp>
      <p:sp>
        <p:nvSpPr>
          <p:cNvPr id="4" name="Title 3">
            <a:extLst>
              <a:ext uri="{FF2B5EF4-FFF2-40B4-BE49-F238E27FC236}">
                <a16:creationId xmlns:a16="http://schemas.microsoft.com/office/drawing/2014/main" id="{9B649C4F-48C8-4CC6-BAE6-40898A5F80F4}"/>
              </a:ext>
            </a:extLst>
          </p:cNvPr>
          <p:cNvSpPr>
            <a:spLocks noGrp="1"/>
          </p:cNvSpPr>
          <p:nvPr>
            <p:ph type="ctrTitle"/>
          </p:nvPr>
        </p:nvSpPr>
        <p:spPr>
          <a:xfrm>
            <a:off x="1507067" y="1397000"/>
            <a:ext cx="7766936" cy="2653836"/>
          </a:xfrm>
        </p:spPr>
        <p:txBody>
          <a:bodyPr>
            <a:normAutofit/>
          </a:bodyPr>
          <a:lstStyle/>
          <a:p>
            <a:r>
              <a:rPr lang="en-US" dirty="0"/>
              <a:t>iPhone iOS Device Investigations</a:t>
            </a:r>
          </a:p>
        </p:txBody>
      </p:sp>
    </p:spTree>
    <p:extLst>
      <p:ext uri="{BB962C8B-B14F-4D97-AF65-F5344CB8AC3E}">
        <p14:creationId xmlns:p14="http://schemas.microsoft.com/office/powerpoint/2010/main" val="27830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BC73-9404-554E-A171-B75CB7136C96}"/>
              </a:ext>
            </a:extLst>
          </p:cNvPr>
          <p:cNvSpPr>
            <a:spLocks noGrp="1"/>
          </p:cNvSpPr>
          <p:nvPr>
            <p:ph type="title"/>
          </p:nvPr>
        </p:nvSpPr>
        <p:spPr/>
        <p:txBody>
          <a:bodyPr/>
          <a:lstStyle/>
          <a:p>
            <a:r>
              <a:rPr lang="en-US" dirty="0"/>
              <a:t>What are the device’s MCC &amp; MNC codes?</a:t>
            </a:r>
          </a:p>
        </p:txBody>
      </p:sp>
      <p:sp>
        <p:nvSpPr>
          <p:cNvPr id="4" name="TextBox 3">
            <a:extLst>
              <a:ext uri="{FF2B5EF4-FFF2-40B4-BE49-F238E27FC236}">
                <a16:creationId xmlns:a16="http://schemas.microsoft.com/office/drawing/2014/main" id="{BBD092BF-0C69-E241-8B5A-027C1CF69A16}"/>
              </a:ext>
            </a:extLst>
          </p:cNvPr>
          <p:cNvSpPr txBox="1"/>
          <p:nvPr/>
        </p:nvSpPr>
        <p:spPr>
          <a:xfrm>
            <a:off x="896167" y="1496501"/>
            <a:ext cx="10624896" cy="1477328"/>
          </a:xfrm>
          <a:prstGeom prst="rect">
            <a:avLst/>
          </a:prstGeom>
          <a:noFill/>
        </p:spPr>
        <p:txBody>
          <a:bodyPr wrap="none" rtlCol="0">
            <a:spAutoFit/>
          </a:bodyPr>
          <a:lstStyle/>
          <a:p>
            <a:pPr marL="285750" indent="-285750">
              <a:buFont typeface="Arial" panose="020B0604020202020204" pitchFamily="34" charset="0"/>
              <a:buChar char="•"/>
            </a:pPr>
            <a:r>
              <a:rPr lang="en-GB" dirty="0"/>
              <a:t>Mobile Country Code (MCC) and Mobile Network </a:t>
            </a:r>
            <a:r>
              <a:rPr lang="en-US" dirty="0"/>
              <a:t>Code (MNC) are used to find &amp; identify network providers.</a:t>
            </a:r>
          </a:p>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endParaRPr lang="en-US" dirty="0"/>
          </a:p>
          <a:p>
            <a:endParaRPr lang="en-US" dirty="0"/>
          </a:p>
        </p:txBody>
      </p:sp>
      <p:pic>
        <p:nvPicPr>
          <p:cNvPr id="4098" name="Picture 2">
            <a:extLst>
              <a:ext uri="{FF2B5EF4-FFF2-40B4-BE49-F238E27FC236}">
                <a16:creationId xmlns:a16="http://schemas.microsoft.com/office/drawing/2014/main" id="{FDD2A40D-760C-8648-BAB0-797F8222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998" y="4009902"/>
            <a:ext cx="31496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9BD9ADB-AC3B-C14A-A1F3-F110FC4D4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98" y="4535301"/>
            <a:ext cx="3149600" cy="43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CF9E75-79F9-C744-A789-1A37B0C530EE}"/>
              </a:ext>
            </a:extLst>
          </p:cNvPr>
          <p:cNvSpPr txBox="1"/>
          <p:nvPr/>
        </p:nvSpPr>
        <p:spPr>
          <a:xfrm>
            <a:off x="8616175" y="4032700"/>
            <a:ext cx="1542410" cy="369332"/>
          </a:xfrm>
          <a:prstGeom prst="rect">
            <a:avLst/>
          </a:prstGeom>
          <a:noFill/>
        </p:spPr>
        <p:txBody>
          <a:bodyPr wrap="none" rtlCol="0">
            <a:spAutoFit/>
          </a:bodyPr>
          <a:lstStyle/>
          <a:p>
            <a:r>
              <a:rPr lang="en-US" dirty="0"/>
              <a:t>MCC: 310 (US)</a:t>
            </a:r>
          </a:p>
        </p:txBody>
      </p:sp>
      <p:sp>
        <p:nvSpPr>
          <p:cNvPr id="6" name="TextBox 5">
            <a:extLst>
              <a:ext uri="{FF2B5EF4-FFF2-40B4-BE49-F238E27FC236}">
                <a16:creationId xmlns:a16="http://schemas.microsoft.com/office/drawing/2014/main" id="{B0A56DF2-776A-454F-BD29-CB19B4B6ED7D}"/>
              </a:ext>
            </a:extLst>
          </p:cNvPr>
          <p:cNvSpPr txBox="1"/>
          <p:nvPr/>
        </p:nvSpPr>
        <p:spPr>
          <a:xfrm>
            <a:off x="8616175" y="4545696"/>
            <a:ext cx="2159566" cy="369332"/>
          </a:xfrm>
          <a:prstGeom prst="rect">
            <a:avLst/>
          </a:prstGeom>
          <a:noFill/>
        </p:spPr>
        <p:txBody>
          <a:bodyPr wrap="none" rtlCol="0">
            <a:spAutoFit/>
          </a:bodyPr>
          <a:lstStyle/>
          <a:p>
            <a:r>
              <a:rPr lang="en-US" dirty="0"/>
              <a:t>MNC: 260 (T-Mobile)</a:t>
            </a:r>
          </a:p>
        </p:txBody>
      </p:sp>
      <p:pic>
        <p:nvPicPr>
          <p:cNvPr id="11" name="Picture 10">
            <a:extLst>
              <a:ext uri="{FF2B5EF4-FFF2-40B4-BE49-F238E27FC236}">
                <a16:creationId xmlns:a16="http://schemas.microsoft.com/office/drawing/2014/main" id="{B48DA3AC-AD18-9347-A222-52A03FD00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936" y="5519417"/>
            <a:ext cx="11160128" cy="963226"/>
          </a:xfrm>
          <a:prstGeom prst="rect">
            <a:avLst/>
          </a:prstGeom>
        </p:spPr>
      </p:pic>
      <p:cxnSp>
        <p:nvCxnSpPr>
          <p:cNvPr id="16" name="Straight Arrow Connector 15">
            <a:extLst>
              <a:ext uri="{FF2B5EF4-FFF2-40B4-BE49-F238E27FC236}">
                <a16:creationId xmlns:a16="http://schemas.microsoft.com/office/drawing/2014/main" id="{CBD38548-6D90-D74E-A28B-A5C18BDE12DE}"/>
              </a:ext>
            </a:extLst>
          </p:cNvPr>
          <p:cNvCxnSpPr>
            <a:cxnSpLocks/>
          </p:cNvCxnSpPr>
          <p:nvPr/>
        </p:nvCxnSpPr>
        <p:spPr>
          <a:xfrm flipH="1">
            <a:off x="4291584" y="5217889"/>
            <a:ext cx="2532126" cy="783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B63951-DC07-2046-869C-163ADBFE1B53}"/>
              </a:ext>
            </a:extLst>
          </p:cNvPr>
          <p:cNvSpPr txBox="1"/>
          <p:nvPr/>
        </p:nvSpPr>
        <p:spPr>
          <a:xfrm>
            <a:off x="6823710" y="5033222"/>
            <a:ext cx="4091313" cy="369332"/>
          </a:xfrm>
          <a:prstGeom prst="rect">
            <a:avLst/>
          </a:prstGeom>
          <a:noFill/>
        </p:spPr>
        <p:txBody>
          <a:bodyPr wrap="none" rtlCol="0">
            <a:spAutoFit/>
          </a:bodyPr>
          <a:lstStyle/>
          <a:p>
            <a:r>
              <a:rPr lang="en-US" dirty="0"/>
              <a:t>Phone user was on the T-Mobile Network</a:t>
            </a:r>
          </a:p>
        </p:txBody>
      </p:sp>
      <p:pic>
        <p:nvPicPr>
          <p:cNvPr id="14" name="Picture 2">
            <a:extLst>
              <a:ext uri="{FF2B5EF4-FFF2-40B4-BE49-F238E27FC236}">
                <a16:creationId xmlns:a16="http://schemas.microsoft.com/office/drawing/2014/main" id="{86EBBD4E-1C0E-9B43-AC09-3F6361333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878" y="2695285"/>
            <a:ext cx="10763049" cy="1052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3257EFA-8BC2-1348-BAFA-445B62000699}"/>
              </a:ext>
            </a:extLst>
          </p:cNvPr>
          <p:cNvSpPr txBox="1"/>
          <p:nvPr/>
        </p:nvSpPr>
        <p:spPr>
          <a:xfrm>
            <a:off x="439178" y="4257036"/>
            <a:ext cx="3766609" cy="369332"/>
          </a:xfrm>
          <a:prstGeom prst="rect">
            <a:avLst/>
          </a:prstGeom>
          <a:noFill/>
        </p:spPr>
        <p:txBody>
          <a:bodyPr wrap="none" rtlCol="0">
            <a:spAutoFit/>
          </a:bodyPr>
          <a:lstStyle/>
          <a:p>
            <a:r>
              <a:rPr lang="en-US" dirty="0"/>
              <a:t>Scroll down until you see these strings</a:t>
            </a:r>
          </a:p>
        </p:txBody>
      </p:sp>
      <p:cxnSp>
        <p:nvCxnSpPr>
          <p:cNvPr id="22" name="Straight Arrow Connector 21">
            <a:extLst>
              <a:ext uri="{FF2B5EF4-FFF2-40B4-BE49-F238E27FC236}">
                <a16:creationId xmlns:a16="http://schemas.microsoft.com/office/drawing/2014/main" id="{8C13B8A1-0E43-A34B-8ECA-52C63D8C8EDD}"/>
              </a:ext>
            </a:extLst>
          </p:cNvPr>
          <p:cNvCxnSpPr>
            <a:cxnSpLocks/>
            <a:stCxn id="6" idx="1"/>
          </p:cNvCxnSpPr>
          <p:nvPr/>
        </p:nvCxnSpPr>
        <p:spPr>
          <a:xfrm flipH="1">
            <a:off x="6717792" y="4730362"/>
            <a:ext cx="1898383" cy="1069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CCEA0-527F-A343-9B0F-6C930DE1E08F}"/>
              </a:ext>
            </a:extLst>
          </p:cNvPr>
          <p:cNvCxnSpPr>
            <a:cxnSpLocks/>
            <a:stCxn id="5" idx="1"/>
          </p:cNvCxnSpPr>
          <p:nvPr/>
        </p:nvCxnSpPr>
        <p:spPr>
          <a:xfrm flipH="1">
            <a:off x="6823710" y="4217366"/>
            <a:ext cx="1792465" cy="1059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8F9DE3-D343-ED46-95F1-D434D8B9A0CA}"/>
              </a:ext>
            </a:extLst>
          </p:cNvPr>
          <p:cNvCxnSpPr>
            <a:cxnSpLocks/>
            <a:stCxn id="13" idx="2"/>
          </p:cNvCxnSpPr>
          <p:nvPr/>
        </p:nvCxnSpPr>
        <p:spPr>
          <a:xfrm>
            <a:off x="2322483" y="4626368"/>
            <a:ext cx="1928024" cy="98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7F2C08-C20D-7E4F-9A52-C3B0DEA9B268}"/>
              </a:ext>
            </a:extLst>
          </p:cNvPr>
          <p:cNvCxnSpPr>
            <a:cxnSpLocks/>
            <a:stCxn id="13" idx="0"/>
          </p:cNvCxnSpPr>
          <p:nvPr/>
        </p:nvCxnSpPr>
        <p:spPr>
          <a:xfrm flipV="1">
            <a:off x="2322483" y="4187090"/>
            <a:ext cx="1969101" cy="699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3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A304-43F2-904F-A0EA-FDEAD8644C5E}"/>
              </a:ext>
            </a:extLst>
          </p:cNvPr>
          <p:cNvSpPr>
            <a:spLocks noGrp="1"/>
          </p:cNvSpPr>
          <p:nvPr>
            <p:ph type="title"/>
          </p:nvPr>
        </p:nvSpPr>
        <p:spPr/>
        <p:txBody>
          <a:bodyPr/>
          <a:lstStyle/>
          <a:p>
            <a:r>
              <a:rPr lang="en-US" dirty="0"/>
              <a:t>What is the serial number?</a:t>
            </a:r>
          </a:p>
        </p:txBody>
      </p:sp>
      <p:sp>
        <p:nvSpPr>
          <p:cNvPr id="3" name="TextBox 2">
            <a:extLst>
              <a:ext uri="{FF2B5EF4-FFF2-40B4-BE49-F238E27FC236}">
                <a16:creationId xmlns:a16="http://schemas.microsoft.com/office/drawing/2014/main" id="{3551440E-D5BB-2848-84E7-752B30F87BE9}"/>
              </a:ext>
            </a:extLst>
          </p:cNvPr>
          <p:cNvSpPr txBox="1"/>
          <p:nvPr/>
        </p:nvSpPr>
        <p:spPr>
          <a:xfrm>
            <a:off x="1085850" y="1840230"/>
            <a:ext cx="104013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serial number is a unique, identifying number or group of numbers and letters assigned to an individual piece of hardware or software.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General.log</a:t>
            </a:r>
            <a:r>
              <a:rPr lang="en-US" dirty="0"/>
              <a:t> – Found at ~/private/var/logs/</a:t>
            </a:r>
            <a:r>
              <a:rPr lang="en-US" dirty="0" err="1"/>
              <a:t>AppleSupport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Cat </a:t>
            </a:r>
            <a:r>
              <a:rPr lang="en-US" dirty="0" err="1"/>
              <a:t>general.log</a:t>
            </a:r>
            <a:endParaRPr lang="en-US" dirty="0"/>
          </a:p>
        </p:txBody>
      </p:sp>
      <p:pic>
        <p:nvPicPr>
          <p:cNvPr id="5122" name="Picture 2">
            <a:extLst>
              <a:ext uri="{FF2B5EF4-FFF2-40B4-BE49-F238E27FC236}">
                <a16:creationId xmlns:a16="http://schemas.microsoft.com/office/drawing/2014/main" id="{E3AD47B4-4C64-AA41-B89F-C2E8B9C7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4006850"/>
            <a:ext cx="6819900" cy="787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E0821FA-6222-2440-8D57-B99E6CF9F321}"/>
              </a:ext>
            </a:extLst>
          </p:cNvPr>
          <p:cNvCxnSpPr>
            <a:cxnSpLocks/>
            <a:stCxn id="6" idx="1"/>
          </p:cNvCxnSpPr>
          <p:nvPr/>
        </p:nvCxnSpPr>
        <p:spPr>
          <a:xfrm flipH="1" flipV="1">
            <a:off x="7448550" y="4720769"/>
            <a:ext cx="457200" cy="11562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EF12A8-7725-5242-85A1-08082A07F4C7}"/>
              </a:ext>
            </a:extLst>
          </p:cNvPr>
          <p:cNvSpPr txBox="1"/>
          <p:nvPr/>
        </p:nvSpPr>
        <p:spPr>
          <a:xfrm>
            <a:off x="7905750" y="5692319"/>
            <a:ext cx="3127523" cy="369332"/>
          </a:xfrm>
          <a:prstGeom prst="rect">
            <a:avLst/>
          </a:prstGeom>
          <a:noFill/>
        </p:spPr>
        <p:txBody>
          <a:bodyPr wrap="none" rtlCol="0">
            <a:spAutoFit/>
          </a:bodyPr>
          <a:lstStyle/>
          <a:p>
            <a:r>
              <a:rPr lang="en-US" dirty="0"/>
              <a:t>Serial Number: DX3T126VH2XV</a:t>
            </a:r>
          </a:p>
        </p:txBody>
      </p:sp>
    </p:spTree>
    <p:extLst>
      <p:ext uri="{BB962C8B-B14F-4D97-AF65-F5344CB8AC3E}">
        <p14:creationId xmlns:p14="http://schemas.microsoft.com/office/powerpoint/2010/main" val="83391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CEB4-E05B-BB44-ACFF-7E86C7B4A376}"/>
              </a:ext>
            </a:extLst>
          </p:cNvPr>
          <p:cNvSpPr>
            <a:spLocks noGrp="1"/>
          </p:cNvSpPr>
          <p:nvPr>
            <p:ph type="title"/>
          </p:nvPr>
        </p:nvSpPr>
        <p:spPr/>
        <p:txBody>
          <a:bodyPr/>
          <a:lstStyle/>
          <a:p>
            <a:r>
              <a:rPr lang="en-US" dirty="0"/>
              <a:t>What is the device’s model number?</a:t>
            </a:r>
          </a:p>
        </p:txBody>
      </p:sp>
      <p:sp>
        <p:nvSpPr>
          <p:cNvPr id="3" name="TextBox 2">
            <a:extLst>
              <a:ext uri="{FF2B5EF4-FFF2-40B4-BE49-F238E27FC236}">
                <a16:creationId xmlns:a16="http://schemas.microsoft.com/office/drawing/2014/main" id="{32FDDC2B-BBB7-FD42-BBEF-D23E29EF5BB8}"/>
              </a:ext>
            </a:extLst>
          </p:cNvPr>
          <p:cNvSpPr txBox="1"/>
          <p:nvPr/>
        </p:nvSpPr>
        <p:spPr>
          <a:xfrm>
            <a:off x="1074420" y="1851660"/>
            <a:ext cx="876681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model number is a unique number given to each product. Model numbers allow manufactures to keep track of each hardware device.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General.log</a:t>
            </a:r>
            <a:r>
              <a:rPr lang="en-US" dirty="0"/>
              <a:t> – Found at ~/private/var/logs/</a:t>
            </a:r>
            <a:r>
              <a:rPr lang="en-US" dirty="0" err="1"/>
              <a:t>AppleSupport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View with text editor.</a:t>
            </a:r>
          </a:p>
        </p:txBody>
      </p:sp>
      <p:pic>
        <p:nvPicPr>
          <p:cNvPr id="5122" name="Picture 2">
            <a:extLst>
              <a:ext uri="{FF2B5EF4-FFF2-40B4-BE49-F238E27FC236}">
                <a16:creationId xmlns:a16="http://schemas.microsoft.com/office/drawing/2014/main" id="{D6EF1B43-0384-AB42-BF27-451DE2EEF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719" y="3605986"/>
            <a:ext cx="7379117" cy="325201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3E1A6508-58D7-BD42-A683-2EAC165BD623}"/>
              </a:ext>
            </a:extLst>
          </p:cNvPr>
          <p:cNvCxnSpPr>
            <a:cxnSpLocks/>
          </p:cNvCxnSpPr>
          <p:nvPr/>
        </p:nvCxnSpPr>
        <p:spPr>
          <a:xfrm flipH="1">
            <a:off x="5010150" y="4498848"/>
            <a:ext cx="1195578" cy="1731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47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E011-7199-C846-ACFE-D37328C6852F}"/>
              </a:ext>
            </a:extLst>
          </p:cNvPr>
          <p:cNvSpPr>
            <a:spLocks noGrp="1"/>
          </p:cNvSpPr>
          <p:nvPr>
            <p:ph type="title"/>
          </p:nvPr>
        </p:nvSpPr>
        <p:spPr/>
        <p:txBody>
          <a:bodyPr/>
          <a:lstStyle/>
          <a:p>
            <a:r>
              <a:rPr lang="en-US" dirty="0"/>
              <a:t>What is the device’s model number (2)</a:t>
            </a:r>
          </a:p>
        </p:txBody>
      </p:sp>
      <p:pic>
        <p:nvPicPr>
          <p:cNvPr id="3" name="Picture 2">
            <a:extLst>
              <a:ext uri="{FF2B5EF4-FFF2-40B4-BE49-F238E27FC236}">
                <a16:creationId xmlns:a16="http://schemas.microsoft.com/office/drawing/2014/main" id="{5C284527-A736-8447-9FE2-58DB876B0F13}"/>
              </a:ext>
            </a:extLst>
          </p:cNvPr>
          <p:cNvPicPr>
            <a:picLocks noChangeAspect="1"/>
          </p:cNvPicPr>
          <p:nvPr/>
        </p:nvPicPr>
        <p:blipFill>
          <a:blip r:embed="rId2"/>
          <a:stretch>
            <a:fillRect/>
          </a:stretch>
        </p:blipFill>
        <p:spPr>
          <a:xfrm>
            <a:off x="838200" y="4318127"/>
            <a:ext cx="8166100" cy="1333500"/>
          </a:xfrm>
          <a:prstGeom prst="rect">
            <a:avLst/>
          </a:prstGeom>
        </p:spPr>
      </p:pic>
      <p:pic>
        <p:nvPicPr>
          <p:cNvPr id="4" name="Picture 4">
            <a:extLst>
              <a:ext uri="{FF2B5EF4-FFF2-40B4-BE49-F238E27FC236}">
                <a16:creationId xmlns:a16="http://schemas.microsoft.com/office/drawing/2014/main" id="{7CF9CE12-BBDC-794B-90B5-97BF20C73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089" y="2254568"/>
            <a:ext cx="7943911" cy="11744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7EE8A98-DFCF-A445-9836-FA2BBE669BC7}"/>
              </a:ext>
            </a:extLst>
          </p:cNvPr>
          <p:cNvCxnSpPr>
            <a:cxnSpLocks/>
          </p:cNvCxnSpPr>
          <p:nvPr/>
        </p:nvCxnSpPr>
        <p:spPr>
          <a:xfrm>
            <a:off x="6595872" y="3169614"/>
            <a:ext cx="1962912" cy="11485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00F08E-A4E6-8E4B-A289-BFBF78213FB4}"/>
              </a:ext>
            </a:extLst>
          </p:cNvPr>
          <p:cNvCxnSpPr>
            <a:cxnSpLocks/>
          </p:cNvCxnSpPr>
          <p:nvPr/>
        </p:nvCxnSpPr>
        <p:spPr>
          <a:xfrm flipH="1" flipV="1">
            <a:off x="1730442" y="5270945"/>
            <a:ext cx="1439478" cy="6421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2078CE-C05C-D94B-8EC8-B641D4276D81}"/>
              </a:ext>
            </a:extLst>
          </p:cNvPr>
          <p:cNvSpPr txBox="1"/>
          <p:nvPr/>
        </p:nvSpPr>
        <p:spPr>
          <a:xfrm>
            <a:off x="3267456" y="5728454"/>
            <a:ext cx="4616841" cy="369332"/>
          </a:xfrm>
          <a:prstGeom prst="rect">
            <a:avLst/>
          </a:prstGeom>
          <a:noFill/>
        </p:spPr>
        <p:txBody>
          <a:bodyPr wrap="none" rtlCol="0">
            <a:spAutoFit/>
          </a:bodyPr>
          <a:lstStyle/>
          <a:p>
            <a:r>
              <a:rPr lang="en-US" dirty="0"/>
              <a:t>Image came from an iPhone SE (1</a:t>
            </a:r>
            <a:r>
              <a:rPr lang="en-US" baseline="30000" dirty="0"/>
              <a:t>st</a:t>
            </a:r>
            <a:r>
              <a:rPr lang="en-US" dirty="0"/>
              <a:t> Generation)</a:t>
            </a:r>
          </a:p>
        </p:txBody>
      </p:sp>
    </p:spTree>
    <p:extLst>
      <p:ext uri="{BB962C8B-B14F-4D97-AF65-F5344CB8AC3E}">
        <p14:creationId xmlns:p14="http://schemas.microsoft.com/office/powerpoint/2010/main" val="409300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Stock exchange numbers">
            <a:extLst>
              <a:ext uri="{FF2B5EF4-FFF2-40B4-BE49-F238E27FC236}">
                <a16:creationId xmlns:a16="http://schemas.microsoft.com/office/drawing/2014/main" id="{7AF52101-5165-F2FF-A714-55DA88BD03AA}"/>
              </a:ext>
            </a:extLst>
          </p:cNvPr>
          <p:cNvPicPr>
            <a:picLocks noChangeAspect="1"/>
          </p:cNvPicPr>
          <p:nvPr/>
        </p:nvPicPr>
        <p:blipFill rotWithShape="1">
          <a:blip r:embed="rId2"/>
          <a:srcRect l="25993" r="2149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itle 2">
            <a:extLst>
              <a:ext uri="{FF2B5EF4-FFF2-40B4-BE49-F238E27FC236}">
                <a16:creationId xmlns:a16="http://schemas.microsoft.com/office/drawing/2014/main" id="{05125509-9C62-4C15-8760-20D94D502DC3}"/>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dirty="0"/>
              <a:t>Account information</a:t>
            </a:r>
          </a:p>
        </p:txBody>
      </p:sp>
    </p:spTree>
    <p:extLst>
      <p:ext uri="{BB962C8B-B14F-4D97-AF65-F5344CB8AC3E}">
        <p14:creationId xmlns:p14="http://schemas.microsoft.com/office/powerpoint/2010/main" val="235535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A981AB-0784-4949-A6CA-F1D9275669F4}"/>
              </a:ext>
            </a:extLst>
          </p:cNvPr>
          <p:cNvSpPr>
            <a:spLocks noGrp="1"/>
          </p:cNvSpPr>
          <p:nvPr>
            <p:ph type="title"/>
          </p:nvPr>
        </p:nvSpPr>
        <p:spPr/>
        <p:txBody>
          <a:bodyPr/>
          <a:lstStyle/>
          <a:p>
            <a:r>
              <a:rPr lang="en-US" dirty="0"/>
              <a:t>Overview</a:t>
            </a:r>
          </a:p>
        </p:txBody>
      </p:sp>
      <p:graphicFrame>
        <p:nvGraphicFramePr>
          <p:cNvPr id="5" name="Table 5">
            <a:extLst>
              <a:ext uri="{FF2B5EF4-FFF2-40B4-BE49-F238E27FC236}">
                <a16:creationId xmlns:a16="http://schemas.microsoft.com/office/drawing/2014/main" id="{A1160FC9-E485-D344-BA39-8224B42ED51C}"/>
              </a:ext>
            </a:extLst>
          </p:cNvPr>
          <p:cNvGraphicFramePr>
            <a:graphicFrameLocks noGrp="1"/>
          </p:cNvGraphicFramePr>
          <p:nvPr>
            <p:extLst>
              <p:ext uri="{D42A27DB-BD31-4B8C-83A1-F6EECF244321}">
                <p14:modId xmlns:p14="http://schemas.microsoft.com/office/powerpoint/2010/main" val="1232339515"/>
              </p:ext>
            </p:extLst>
          </p:nvPr>
        </p:nvGraphicFramePr>
        <p:xfrm>
          <a:off x="522073" y="1900753"/>
          <a:ext cx="11147854" cy="3276730"/>
        </p:xfrm>
        <a:graphic>
          <a:graphicData uri="http://schemas.openxmlformats.org/drawingml/2006/table">
            <a:tbl>
              <a:tblPr firstRow="1" bandRow="1">
                <a:tableStyleId>{5C22544A-7EE6-4342-B048-85BDC9FD1C3A}</a:tableStyleId>
              </a:tblPr>
              <a:tblGrid>
                <a:gridCol w="3099142">
                  <a:extLst>
                    <a:ext uri="{9D8B030D-6E8A-4147-A177-3AD203B41FA5}">
                      <a16:colId xmlns:a16="http://schemas.microsoft.com/office/drawing/2014/main" val="2701201367"/>
                    </a:ext>
                  </a:extLst>
                </a:gridCol>
                <a:gridCol w="8048712">
                  <a:extLst>
                    <a:ext uri="{9D8B030D-6E8A-4147-A177-3AD203B41FA5}">
                      <a16:colId xmlns:a16="http://schemas.microsoft.com/office/drawing/2014/main" val="1661643983"/>
                    </a:ext>
                  </a:extLst>
                </a:gridCol>
              </a:tblGrid>
              <a:tr h="655346">
                <a:tc>
                  <a:txBody>
                    <a:bodyPr/>
                    <a:lstStyle/>
                    <a:p>
                      <a:pPr algn="ctr"/>
                      <a:r>
                        <a:rPr lang="en-US" dirty="0"/>
                        <a:t>Description</a:t>
                      </a:r>
                    </a:p>
                  </a:txBody>
                  <a:tcPr/>
                </a:tc>
                <a:tc>
                  <a:txBody>
                    <a:bodyPr/>
                    <a:lstStyle/>
                    <a:p>
                      <a:pPr algn="ctr"/>
                      <a:r>
                        <a:rPr lang="en-US" dirty="0"/>
                        <a:t>Path</a:t>
                      </a:r>
                    </a:p>
                  </a:txBody>
                  <a:tcPr/>
                </a:tc>
                <a:extLst>
                  <a:ext uri="{0D108BD9-81ED-4DB2-BD59-A6C34878D82A}">
                    <a16:rowId xmlns:a16="http://schemas.microsoft.com/office/drawing/2014/main" val="4278287503"/>
                  </a:ext>
                </a:extLst>
              </a:tr>
              <a:tr h="655346">
                <a:tc>
                  <a:txBody>
                    <a:bodyPr/>
                    <a:lstStyle/>
                    <a:p>
                      <a:pPr algn="ctr"/>
                      <a:r>
                        <a:rPr lang="de-DE" dirty="0"/>
                        <a:t>Apple 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a:t>
                      </a:r>
                      <a:r>
                        <a:rPr lang="de-DE" dirty="0" err="1"/>
                        <a:t>var</a:t>
                      </a:r>
                      <a:r>
                        <a:rPr lang="de-DE" dirty="0"/>
                        <a:t>/mobile/Library/Accounts/Accounts3.sqlite</a:t>
                      </a:r>
                    </a:p>
                  </a:txBody>
                  <a:tcPr/>
                </a:tc>
                <a:extLst>
                  <a:ext uri="{0D108BD9-81ED-4DB2-BD59-A6C34878D82A}">
                    <a16:rowId xmlns:a16="http://schemas.microsoft.com/office/drawing/2014/main" val="2140727610"/>
                  </a:ext>
                </a:extLst>
              </a:tr>
              <a:tr h="655346">
                <a:tc>
                  <a:txBody>
                    <a:bodyPr/>
                    <a:lstStyle/>
                    <a:p>
                      <a:pPr algn="ctr"/>
                      <a:r>
                        <a:rPr lang="en-US" dirty="0"/>
                        <a:t>Last iTunes Backup Date </a:t>
                      </a:r>
                    </a:p>
                  </a:txBody>
                  <a:tcPr/>
                </a:tc>
                <a:tc>
                  <a:txBody>
                    <a:bodyPr/>
                    <a:lstStyle/>
                    <a:p>
                      <a:pPr algn="ctr"/>
                      <a:r>
                        <a:rPr lang="de-DE" dirty="0"/>
                        <a:t>~/</a:t>
                      </a:r>
                      <a:r>
                        <a:rPr lang="de-DE" dirty="0" err="1"/>
                        <a:t>var</a:t>
                      </a:r>
                      <a:r>
                        <a:rPr lang="de-DE" dirty="0"/>
                        <a:t>/mobile/Library/</a:t>
                      </a:r>
                      <a:r>
                        <a:rPr lang="de-DE" dirty="0" err="1"/>
                        <a:t>Preferences</a:t>
                      </a:r>
                      <a:r>
                        <a:rPr lang="de-DE" dirty="0"/>
                        <a:t>/</a:t>
                      </a:r>
                      <a:r>
                        <a:rPr lang="de-DE" dirty="0" err="1"/>
                        <a:t>com.apple.mobile.ldbackup.plist</a:t>
                      </a:r>
                      <a:endParaRPr lang="de-DE" dirty="0"/>
                    </a:p>
                  </a:txBody>
                  <a:tcPr/>
                </a:tc>
                <a:extLst>
                  <a:ext uri="{0D108BD9-81ED-4DB2-BD59-A6C34878D82A}">
                    <a16:rowId xmlns:a16="http://schemas.microsoft.com/office/drawing/2014/main" val="607753671"/>
                  </a:ext>
                </a:extLst>
              </a:tr>
              <a:tr h="655346">
                <a:tc>
                  <a:txBody>
                    <a:bodyPr/>
                    <a:lstStyle/>
                    <a:p>
                      <a:pPr algn="ctr"/>
                      <a:r>
                        <a:rPr lang="en-US" dirty="0"/>
                        <a:t>Last iCloud Backup 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a:t>
                      </a:r>
                      <a:r>
                        <a:rPr lang="de-DE" dirty="0" err="1"/>
                        <a:t>var</a:t>
                      </a:r>
                      <a:r>
                        <a:rPr lang="de-DE" dirty="0"/>
                        <a:t>/mobile/Library/</a:t>
                      </a:r>
                      <a:r>
                        <a:rPr lang="de-DE" dirty="0" err="1"/>
                        <a:t>Preferences</a:t>
                      </a:r>
                      <a:r>
                        <a:rPr lang="de-DE" dirty="0"/>
                        <a:t>/</a:t>
                      </a:r>
                      <a:r>
                        <a:rPr lang="de-DE" dirty="0" err="1"/>
                        <a:t>com.apple.mobile.ldbackup.plist</a:t>
                      </a:r>
                      <a:endParaRPr lang="de-DE" dirty="0"/>
                    </a:p>
                  </a:txBody>
                  <a:tcPr/>
                </a:tc>
                <a:extLst>
                  <a:ext uri="{0D108BD9-81ED-4DB2-BD59-A6C34878D82A}">
                    <a16:rowId xmlns:a16="http://schemas.microsoft.com/office/drawing/2014/main" val="3739047947"/>
                  </a:ext>
                </a:extLst>
              </a:tr>
              <a:tr h="655346">
                <a:tc>
                  <a:txBody>
                    <a:bodyPr/>
                    <a:lstStyle/>
                    <a:p>
                      <a:pPr algn="ctr"/>
                      <a:r>
                        <a:rPr lang="en-GB" dirty="0"/>
                        <a:t>Location Services</a:t>
                      </a:r>
                    </a:p>
                  </a:txBody>
                  <a:tcPr/>
                </a:tc>
                <a:tc>
                  <a:txBody>
                    <a:bodyPr/>
                    <a:lstStyle/>
                    <a:p>
                      <a:pPr marL="0" indent="0">
                        <a:buFont typeface="Arial" panose="020B0604020202020204" pitchFamily="34" charset="0"/>
                        <a:buNone/>
                      </a:pPr>
                      <a:r>
                        <a:rPr lang="en-US" dirty="0"/>
                        <a:t>~/private/var/mobile/Library/Preferences/</a:t>
                      </a:r>
                      <a:r>
                        <a:rPr lang="en-US" dirty="0" err="1"/>
                        <a:t>Com.apple.locationd.plist</a:t>
                      </a:r>
                      <a:endParaRPr lang="en-US" dirty="0"/>
                    </a:p>
                  </a:txBody>
                  <a:tcPr/>
                </a:tc>
                <a:extLst>
                  <a:ext uri="{0D108BD9-81ED-4DB2-BD59-A6C34878D82A}">
                    <a16:rowId xmlns:a16="http://schemas.microsoft.com/office/drawing/2014/main" val="2700463618"/>
                  </a:ext>
                </a:extLst>
              </a:tr>
            </a:tbl>
          </a:graphicData>
        </a:graphic>
      </p:graphicFrame>
    </p:spTree>
    <p:extLst>
      <p:ext uri="{BB962C8B-B14F-4D97-AF65-F5344CB8AC3E}">
        <p14:creationId xmlns:p14="http://schemas.microsoft.com/office/powerpoint/2010/main" val="100486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E2EB-974B-534B-983F-1384793FB7DA}"/>
              </a:ext>
            </a:extLst>
          </p:cNvPr>
          <p:cNvSpPr>
            <a:spLocks noGrp="1"/>
          </p:cNvSpPr>
          <p:nvPr>
            <p:ph type="title"/>
          </p:nvPr>
        </p:nvSpPr>
        <p:spPr/>
        <p:txBody>
          <a:bodyPr/>
          <a:lstStyle/>
          <a:p>
            <a:r>
              <a:rPr lang="en-US" dirty="0"/>
              <a:t>What is the iCloud account present?</a:t>
            </a:r>
          </a:p>
        </p:txBody>
      </p:sp>
      <p:sp>
        <p:nvSpPr>
          <p:cNvPr id="3" name="TextBox 2">
            <a:extLst>
              <a:ext uri="{FF2B5EF4-FFF2-40B4-BE49-F238E27FC236}">
                <a16:creationId xmlns:a16="http://schemas.microsoft.com/office/drawing/2014/main" id="{E11BCA94-9DCB-3A4F-98F3-CC8CCBA03BB1}"/>
              </a:ext>
            </a:extLst>
          </p:cNvPr>
          <p:cNvSpPr txBox="1"/>
          <p:nvPr/>
        </p:nvSpPr>
        <p:spPr>
          <a:xfrm>
            <a:off x="560070" y="1577340"/>
            <a:ext cx="7172220" cy="1754326"/>
          </a:xfrm>
          <a:prstGeom prst="rect">
            <a:avLst/>
          </a:prstGeom>
          <a:noFill/>
        </p:spPr>
        <p:txBody>
          <a:bodyPr wrap="none" rtlCol="0">
            <a:spAutoFit/>
          </a:bodyPr>
          <a:lstStyle/>
          <a:p>
            <a:pPr marL="285750" indent="-285750">
              <a:buFont typeface="Arial" panose="020B0604020202020204" pitchFamily="34" charset="0"/>
              <a:buChar char="•"/>
            </a:pPr>
            <a:r>
              <a:rPr lang="en-US" dirty="0"/>
              <a:t>Account information in stored in a database file called Accounts3.sqlite.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Found at </a:t>
            </a:r>
            <a:r>
              <a:rPr lang="de-DE" dirty="0"/>
              <a:t>~/</a:t>
            </a:r>
            <a:r>
              <a:rPr lang="de-DE" dirty="0" err="1"/>
              <a:t>var</a:t>
            </a:r>
            <a:r>
              <a:rPr lang="de-DE" dirty="0"/>
              <a:t>/mobile/Library/Accounts/Accounts3.sqlite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Use DB Viewer to view database.</a:t>
            </a:r>
          </a:p>
          <a:p>
            <a:r>
              <a:rPr lang="en-US" dirty="0"/>
              <a:t> </a:t>
            </a:r>
          </a:p>
        </p:txBody>
      </p:sp>
      <p:pic>
        <p:nvPicPr>
          <p:cNvPr id="4" name="Picture 3">
            <a:extLst>
              <a:ext uri="{FF2B5EF4-FFF2-40B4-BE49-F238E27FC236}">
                <a16:creationId xmlns:a16="http://schemas.microsoft.com/office/drawing/2014/main" id="{9F317CFA-BDF9-344E-971C-7C2F4253FB0D}"/>
              </a:ext>
            </a:extLst>
          </p:cNvPr>
          <p:cNvPicPr>
            <a:picLocks noChangeAspect="1"/>
          </p:cNvPicPr>
          <p:nvPr/>
        </p:nvPicPr>
        <p:blipFill>
          <a:blip r:embed="rId2"/>
          <a:stretch>
            <a:fillRect/>
          </a:stretch>
        </p:blipFill>
        <p:spPr>
          <a:xfrm>
            <a:off x="2249170" y="3211830"/>
            <a:ext cx="6985000" cy="2857500"/>
          </a:xfrm>
          <a:prstGeom prst="rect">
            <a:avLst/>
          </a:prstGeom>
        </p:spPr>
      </p:pic>
    </p:spTree>
    <p:extLst>
      <p:ext uri="{BB962C8B-B14F-4D97-AF65-F5344CB8AC3E}">
        <p14:creationId xmlns:p14="http://schemas.microsoft.com/office/powerpoint/2010/main" val="366354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6B039-CDFB-674E-A274-F179CD00C44B}"/>
              </a:ext>
            </a:extLst>
          </p:cNvPr>
          <p:cNvPicPr>
            <a:picLocks noChangeAspect="1"/>
          </p:cNvPicPr>
          <p:nvPr/>
        </p:nvPicPr>
        <p:blipFill>
          <a:blip r:embed="rId2"/>
          <a:stretch>
            <a:fillRect/>
          </a:stretch>
        </p:blipFill>
        <p:spPr>
          <a:xfrm>
            <a:off x="4732638" y="162977"/>
            <a:ext cx="6983001" cy="6200753"/>
          </a:xfrm>
          <a:prstGeom prst="rect">
            <a:avLst/>
          </a:prstGeom>
        </p:spPr>
      </p:pic>
      <p:sp>
        <p:nvSpPr>
          <p:cNvPr id="4" name="TextBox 3">
            <a:extLst>
              <a:ext uri="{FF2B5EF4-FFF2-40B4-BE49-F238E27FC236}">
                <a16:creationId xmlns:a16="http://schemas.microsoft.com/office/drawing/2014/main" id="{12101315-2B48-4041-A217-40B54C2B074E}"/>
              </a:ext>
            </a:extLst>
          </p:cNvPr>
          <p:cNvSpPr txBox="1"/>
          <p:nvPr/>
        </p:nvSpPr>
        <p:spPr>
          <a:xfrm>
            <a:off x="294709" y="2782669"/>
            <a:ext cx="45491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Right click on the ZACCOUNT table and select Browse Table</a:t>
            </a:r>
          </a:p>
        </p:txBody>
      </p:sp>
    </p:spTree>
    <p:extLst>
      <p:ext uri="{BB962C8B-B14F-4D97-AF65-F5344CB8AC3E}">
        <p14:creationId xmlns:p14="http://schemas.microsoft.com/office/powerpoint/2010/main" val="369609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DE977-E964-1642-A830-77FA65B47F87}"/>
              </a:ext>
            </a:extLst>
          </p:cNvPr>
          <p:cNvPicPr>
            <a:picLocks noChangeAspect="1"/>
          </p:cNvPicPr>
          <p:nvPr/>
        </p:nvPicPr>
        <p:blipFill>
          <a:blip r:embed="rId2"/>
          <a:stretch>
            <a:fillRect/>
          </a:stretch>
        </p:blipFill>
        <p:spPr>
          <a:xfrm>
            <a:off x="368037" y="970692"/>
            <a:ext cx="11455926" cy="2344008"/>
          </a:xfrm>
          <a:prstGeom prst="rect">
            <a:avLst/>
          </a:prstGeom>
        </p:spPr>
      </p:pic>
      <p:sp>
        <p:nvSpPr>
          <p:cNvPr id="4" name="TextBox 3">
            <a:extLst>
              <a:ext uri="{FF2B5EF4-FFF2-40B4-BE49-F238E27FC236}">
                <a16:creationId xmlns:a16="http://schemas.microsoft.com/office/drawing/2014/main" id="{82600B5C-A0DA-5945-A6FA-FF8DFEB7C747}"/>
              </a:ext>
            </a:extLst>
          </p:cNvPr>
          <p:cNvSpPr txBox="1"/>
          <p:nvPr/>
        </p:nvSpPr>
        <p:spPr>
          <a:xfrm>
            <a:off x="1032510" y="3543300"/>
            <a:ext cx="101269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Under the ZACCOUNTDESCRIPTION column look for an “iCloud” field. Directly over is the ZUSERNAME column. Match up the row and that is the iCloud account.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case, the iCloud linked to this iPhone is </a:t>
            </a:r>
            <a:r>
              <a:rPr lang="en-US" dirty="0" err="1"/>
              <a:t>thisisdfir@gmail.com</a:t>
            </a:r>
            <a:endParaRPr lang="en-US" dirty="0"/>
          </a:p>
        </p:txBody>
      </p:sp>
    </p:spTree>
    <p:extLst>
      <p:ext uri="{BB962C8B-B14F-4D97-AF65-F5344CB8AC3E}">
        <p14:creationId xmlns:p14="http://schemas.microsoft.com/office/powerpoint/2010/main" val="51049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E418-8C67-084D-907F-4EE36F658A32}"/>
              </a:ext>
            </a:extLst>
          </p:cNvPr>
          <p:cNvSpPr>
            <a:spLocks noGrp="1"/>
          </p:cNvSpPr>
          <p:nvPr>
            <p:ph type="title"/>
          </p:nvPr>
        </p:nvSpPr>
        <p:spPr/>
        <p:txBody>
          <a:bodyPr/>
          <a:lstStyle/>
          <a:p>
            <a:r>
              <a:rPr lang="en-US" dirty="0"/>
              <a:t>Last iTunes &amp; iCloud Backup date.</a:t>
            </a:r>
          </a:p>
        </p:txBody>
      </p:sp>
      <p:sp>
        <p:nvSpPr>
          <p:cNvPr id="3" name="TextBox 2">
            <a:extLst>
              <a:ext uri="{FF2B5EF4-FFF2-40B4-BE49-F238E27FC236}">
                <a16:creationId xmlns:a16="http://schemas.microsoft.com/office/drawing/2014/main" id="{27A6E19B-43C9-BA40-8F37-C87B6A28AF36}"/>
              </a:ext>
            </a:extLst>
          </p:cNvPr>
          <p:cNvSpPr txBox="1"/>
          <p:nvPr/>
        </p:nvSpPr>
        <p:spPr>
          <a:xfrm>
            <a:off x="948690" y="1575494"/>
            <a:ext cx="104051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Data for the last time an iPhone was synced with iTunes or iCloud can be found here:</a:t>
            </a:r>
          </a:p>
          <a:p>
            <a:pPr marL="742950" lvl="1" indent="-285750">
              <a:buFont typeface="Arial" panose="020B0604020202020204" pitchFamily="34" charset="0"/>
              <a:buChar char="•"/>
            </a:pPr>
            <a:r>
              <a:rPr lang="de-DE" dirty="0"/>
              <a:t>~/</a:t>
            </a:r>
            <a:r>
              <a:rPr lang="de-DE" dirty="0" err="1"/>
              <a:t>var</a:t>
            </a:r>
            <a:r>
              <a:rPr lang="de-DE" dirty="0"/>
              <a:t>/mobile/Library/</a:t>
            </a:r>
            <a:r>
              <a:rPr lang="de-DE" dirty="0" err="1"/>
              <a:t>Preferences</a:t>
            </a:r>
            <a:r>
              <a:rPr lang="de-DE" dirty="0"/>
              <a:t>/</a:t>
            </a:r>
            <a:r>
              <a:rPr lang="de-DE" dirty="0" err="1"/>
              <a:t>com.apple.mobile.ldbackup.plist</a:t>
            </a:r>
            <a:endParaRPr lang="en-US" dirty="0"/>
          </a:p>
          <a:p>
            <a:pPr lvl="1"/>
            <a:endParaRPr lang="en-US" dirty="0"/>
          </a:p>
          <a:p>
            <a:pPr marL="285750" indent="-285750">
              <a:buFont typeface="Arial" panose="020B0604020202020204" pitchFamily="34" charset="0"/>
              <a:buChar char="•"/>
            </a:pPr>
            <a:r>
              <a:rPr lang="en-US" dirty="0" err="1"/>
              <a:t>Plistutil</a:t>
            </a:r>
            <a:r>
              <a:rPr lang="en-US" dirty="0"/>
              <a:t> -</a:t>
            </a:r>
            <a:r>
              <a:rPr lang="en-US" dirty="0" err="1"/>
              <a:t>i</a:t>
            </a:r>
            <a:r>
              <a:rPr lang="en-US" dirty="0"/>
              <a:t> </a:t>
            </a:r>
            <a:r>
              <a:rPr lang="en-US" dirty="0" err="1"/>
              <a:t>com.apple.mobile.ldbackup.plist</a:t>
            </a:r>
            <a:endParaRPr lang="de-DE" dirty="0"/>
          </a:p>
        </p:txBody>
      </p:sp>
      <p:pic>
        <p:nvPicPr>
          <p:cNvPr id="7170" name="Picture 2">
            <a:extLst>
              <a:ext uri="{FF2B5EF4-FFF2-40B4-BE49-F238E27FC236}">
                <a16:creationId xmlns:a16="http://schemas.microsoft.com/office/drawing/2014/main" id="{46634961-FB87-F448-8E52-355F37EBF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510" y="3051989"/>
            <a:ext cx="7924800" cy="3848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1819266-7AA0-6940-AA8E-23CC5C48BC56}"/>
              </a:ext>
            </a:extLst>
          </p:cNvPr>
          <p:cNvCxnSpPr>
            <a:cxnSpLocks/>
            <a:stCxn id="7" idx="3"/>
          </p:cNvCxnSpPr>
          <p:nvPr/>
        </p:nvCxnSpPr>
        <p:spPr>
          <a:xfrm>
            <a:off x="2651760" y="3775710"/>
            <a:ext cx="1291590" cy="396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17652F-FB5B-8542-B2D3-65CF3D8EF826}"/>
              </a:ext>
            </a:extLst>
          </p:cNvPr>
          <p:cNvSpPr txBox="1"/>
          <p:nvPr/>
        </p:nvSpPr>
        <p:spPr>
          <a:xfrm>
            <a:off x="228600" y="3175545"/>
            <a:ext cx="2423160" cy="1200329"/>
          </a:xfrm>
          <a:prstGeom prst="rect">
            <a:avLst/>
          </a:prstGeom>
          <a:noFill/>
        </p:spPr>
        <p:txBody>
          <a:bodyPr wrap="square" rtlCol="0">
            <a:spAutoFit/>
          </a:bodyPr>
          <a:lstStyle/>
          <a:p>
            <a:r>
              <a:rPr lang="en-US" dirty="0"/>
              <a:t>True means iCloud backups are enabled. False means iCloud backups are disabled</a:t>
            </a:r>
          </a:p>
        </p:txBody>
      </p:sp>
      <p:cxnSp>
        <p:nvCxnSpPr>
          <p:cNvPr id="11" name="Straight Arrow Connector 10">
            <a:extLst>
              <a:ext uri="{FF2B5EF4-FFF2-40B4-BE49-F238E27FC236}">
                <a16:creationId xmlns:a16="http://schemas.microsoft.com/office/drawing/2014/main" id="{323DC7B0-70A6-6C41-865C-032A3DC5100B}"/>
              </a:ext>
            </a:extLst>
          </p:cNvPr>
          <p:cNvCxnSpPr>
            <a:cxnSpLocks/>
            <a:stCxn id="15" idx="3"/>
          </p:cNvCxnSpPr>
          <p:nvPr/>
        </p:nvCxnSpPr>
        <p:spPr>
          <a:xfrm flipV="1">
            <a:off x="2331720" y="4855488"/>
            <a:ext cx="1573530" cy="6001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E4E6E7-D66F-3741-B575-EBC57312A8FF}"/>
              </a:ext>
            </a:extLst>
          </p:cNvPr>
          <p:cNvCxnSpPr>
            <a:cxnSpLocks/>
          </p:cNvCxnSpPr>
          <p:nvPr/>
        </p:nvCxnSpPr>
        <p:spPr>
          <a:xfrm flipH="1">
            <a:off x="6236970" y="5155570"/>
            <a:ext cx="13373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66C69A-BD2D-D943-8DB9-45C28E017668}"/>
              </a:ext>
            </a:extLst>
          </p:cNvPr>
          <p:cNvSpPr txBox="1"/>
          <p:nvPr/>
        </p:nvSpPr>
        <p:spPr>
          <a:xfrm>
            <a:off x="228600" y="4855487"/>
            <a:ext cx="2103120" cy="1200329"/>
          </a:xfrm>
          <a:prstGeom prst="rect">
            <a:avLst/>
          </a:prstGeom>
          <a:noFill/>
        </p:spPr>
        <p:txBody>
          <a:bodyPr wrap="square" rtlCol="0">
            <a:spAutoFit/>
          </a:bodyPr>
          <a:lstStyle/>
          <a:p>
            <a:r>
              <a:rPr lang="en-US" dirty="0"/>
              <a:t>Time zone backup was done in. EDT = Eastern Daylight Time </a:t>
            </a:r>
          </a:p>
        </p:txBody>
      </p:sp>
      <p:cxnSp>
        <p:nvCxnSpPr>
          <p:cNvPr id="20" name="Straight Arrow Connector 19">
            <a:extLst>
              <a:ext uri="{FF2B5EF4-FFF2-40B4-BE49-F238E27FC236}">
                <a16:creationId xmlns:a16="http://schemas.microsoft.com/office/drawing/2014/main" id="{B1A88366-D8B6-3C4D-ADC8-2BC638A545E1}"/>
              </a:ext>
            </a:extLst>
          </p:cNvPr>
          <p:cNvCxnSpPr>
            <a:cxnSpLocks/>
            <a:stCxn id="15" idx="3"/>
          </p:cNvCxnSpPr>
          <p:nvPr/>
        </p:nvCxnSpPr>
        <p:spPr>
          <a:xfrm>
            <a:off x="2331720" y="5455652"/>
            <a:ext cx="1611630" cy="31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6F7A62-D6B3-4341-BDAF-425847930209}"/>
              </a:ext>
            </a:extLst>
          </p:cNvPr>
          <p:cNvCxnSpPr>
            <a:cxnSpLocks/>
          </p:cNvCxnSpPr>
          <p:nvPr/>
        </p:nvCxnSpPr>
        <p:spPr>
          <a:xfrm flipH="1">
            <a:off x="6236970" y="5155570"/>
            <a:ext cx="1337310" cy="12138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D1E664E-55F9-B948-9EB7-A2840D39D5CD}"/>
              </a:ext>
            </a:extLst>
          </p:cNvPr>
          <p:cNvSpPr txBox="1"/>
          <p:nvPr/>
        </p:nvSpPr>
        <p:spPr>
          <a:xfrm>
            <a:off x="7574280" y="4986576"/>
            <a:ext cx="3569970" cy="646331"/>
          </a:xfrm>
          <a:prstGeom prst="rect">
            <a:avLst/>
          </a:prstGeom>
          <a:noFill/>
        </p:spPr>
        <p:txBody>
          <a:bodyPr wrap="square" rtlCol="0">
            <a:spAutoFit/>
          </a:bodyPr>
          <a:lstStyle/>
          <a:p>
            <a:r>
              <a:rPr lang="en-US" dirty="0">
                <a:solidFill>
                  <a:schemeClr val="bg1"/>
                </a:solidFill>
              </a:rPr>
              <a:t>Backup date stamps, in Apple Cocoa Core Date format</a:t>
            </a:r>
          </a:p>
        </p:txBody>
      </p:sp>
    </p:spTree>
    <p:extLst>
      <p:ext uri="{BB962C8B-B14F-4D97-AF65-F5344CB8AC3E}">
        <p14:creationId xmlns:p14="http://schemas.microsoft.com/office/powerpoint/2010/main" val="199619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20EE40A-3D9F-4C76-AE07-56527D0A0493}"/>
              </a:ext>
            </a:extLst>
          </p:cNvPr>
          <p:cNvSpPr>
            <a:spLocks noGrp="1"/>
          </p:cNvSpPr>
          <p:nvPr>
            <p:ph type="title"/>
          </p:nvPr>
        </p:nvSpPr>
        <p:spPr>
          <a:xfrm>
            <a:off x="1286933" y="609600"/>
            <a:ext cx="10197494" cy="1099457"/>
          </a:xfrm>
        </p:spPr>
        <p:txBody>
          <a:bodyPr>
            <a:normAutofit/>
          </a:bodyPr>
          <a:lstStyle/>
          <a:p>
            <a:r>
              <a:rPr lang="en-US" dirty="0"/>
              <a:t>Overview</a:t>
            </a:r>
          </a:p>
        </p:txBody>
      </p:sp>
      <p:sp>
        <p:nvSpPr>
          <p:cNvPr id="17"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Content Placeholder 3">
            <a:extLst>
              <a:ext uri="{FF2B5EF4-FFF2-40B4-BE49-F238E27FC236}">
                <a16:creationId xmlns:a16="http://schemas.microsoft.com/office/drawing/2014/main" id="{F4C45E1F-3CB9-F3FE-B0E9-3C2A56AB883D}"/>
              </a:ext>
            </a:extLst>
          </p:cNvPr>
          <p:cNvGraphicFramePr>
            <a:graphicFrameLocks noGrp="1"/>
          </p:cNvGraphicFramePr>
          <p:nvPr>
            <p:ph idx="1"/>
            <p:extLst>
              <p:ext uri="{D42A27DB-BD31-4B8C-83A1-F6EECF244321}">
                <p14:modId xmlns:p14="http://schemas.microsoft.com/office/powerpoint/2010/main" val="403574385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43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B64-CC00-3347-9C67-DFFA4D34EA59}"/>
              </a:ext>
            </a:extLst>
          </p:cNvPr>
          <p:cNvSpPr>
            <a:spLocks noGrp="1"/>
          </p:cNvSpPr>
          <p:nvPr>
            <p:ph type="title"/>
          </p:nvPr>
        </p:nvSpPr>
        <p:spPr/>
        <p:txBody>
          <a:bodyPr/>
          <a:lstStyle/>
          <a:p>
            <a:r>
              <a:rPr lang="en-US" dirty="0"/>
              <a:t>Converting Cocoa Core Date to Human time</a:t>
            </a:r>
          </a:p>
        </p:txBody>
      </p:sp>
      <p:sp>
        <p:nvSpPr>
          <p:cNvPr id="3" name="TextBox 2">
            <a:extLst>
              <a:ext uri="{FF2B5EF4-FFF2-40B4-BE49-F238E27FC236}">
                <a16:creationId xmlns:a16="http://schemas.microsoft.com/office/drawing/2014/main" id="{86E4E25E-70B3-0A47-B560-2DF956FCE712}"/>
              </a:ext>
            </a:extLst>
          </p:cNvPr>
          <p:cNvSpPr txBox="1"/>
          <p:nvPr/>
        </p:nvSpPr>
        <p:spPr>
          <a:xfrm>
            <a:off x="838200" y="1690688"/>
            <a:ext cx="100431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Cocoa Core Data Timestamp is the number of seconds since midnight, January 1, 2001, GMT.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convert visit: </a:t>
            </a:r>
            <a:r>
              <a:rPr lang="en-US" dirty="0" err="1"/>
              <a:t>epochconverter.com</a:t>
            </a:r>
            <a:r>
              <a:rPr lang="en-US" dirty="0"/>
              <a:t>/</a:t>
            </a:r>
            <a:r>
              <a:rPr lang="en-US" dirty="0" err="1"/>
              <a:t>coredata</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LastCloudBackupDate</a:t>
            </a:r>
            <a:r>
              <a:rPr lang="en-US" dirty="0"/>
              <a:t>: 608693130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LastiTunesBackupDate</a:t>
            </a:r>
            <a:r>
              <a:rPr lang="en-US" dirty="0"/>
              <a:t>: 608744930</a:t>
            </a:r>
          </a:p>
        </p:txBody>
      </p:sp>
      <p:pic>
        <p:nvPicPr>
          <p:cNvPr id="8194" name="Picture 2">
            <a:extLst>
              <a:ext uri="{FF2B5EF4-FFF2-40B4-BE49-F238E27FC236}">
                <a16:creationId xmlns:a16="http://schemas.microsoft.com/office/drawing/2014/main" id="{4FA93AD1-8AF5-D74A-95A8-8F97C1777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 y="4481031"/>
            <a:ext cx="5361940" cy="113308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98E70CD-8E3B-2143-88D1-680D223E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0" y="4481031"/>
            <a:ext cx="5500370" cy="129121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245DF7E-C817-A640-BFB1-F62945346A48}"/>
              </a:ext>
            </a:extLst>
          </p:cNvPr>
          <p:cNvCxnSpPr>
            <a:cxnSpLocks/>
          </p:cNvCxnSpPr>
          <p:nvPr/>
        </p:nvCxnSpPr>
        <p:spPr>
          <a:xfrm flipH="1">
            <a:off x="9246870" y="5253278"/>
            <a:ext cx="12915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0D4EAF-C50D-D944-B4CE-A9F0A808DFDB}"/>
              </a:ext>
            </a:extLst>
          </p:cNvPr>
          <p:cNvCxnSpPr>
            <a:cxnSpLocks/>
          </p:cNvCxnSpPr>
          <p:nvPr/>
        </p:nvCxnSpPr>
        <p:spPr>
          <a:xfrm flipH="1">
            <a:off x="3581400" y="5257444"/>
            <a:ext cx="12992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61883F-0B69-2642-975C-6F80EE74CE61}"/>
              </a:ext>
            </a:extLst>
          </p:cNvPr>
          <p:cNvSpPr txBox="1"/>
          <p:nvPr/>
        </p:nvSpPr>
        <p:spPr>
          <a:xfrm>
            <a:off x="2635649" y="4206240"/>
            <a:ext cx="779381" cy="369332"/>
          </a:xfrm>
          <a:prstGeom prst="rect">
            <a:avLst/>
          </a:prstGeom>
          <a:noFill/>
        </p:spPr>
        <p:txBody>
          <a:bodyPr wrap="none" rtlCol="0">
            <a:spAutoFit/>
          </a:bodyPr>
          <a:lstStyle/>
          <a:p>
            <a:r>
              <a:rPr lang="en-US" dirty="0"/>
              <a:t>iCloud</a:t>
            </a:r>
          </a:p>
        </p:txBody>
      </p:sp>
      <p:sp>
        <p:nvSpPr>
          <p:cNvPr id="12" name="TextBox 11">
            <a:extLst>
              <a:ext uri="{FF2B5EF4-FFF2-40B4-BE49-F238E27FC236}">
                <a16:creationId xmlns:a16="http://schemas.microsoft.com/office/drawing/2014/main" id="{893455E1-F3F1-C243-BCF3-C5186C1B958D}"/>
              </a:ext>
            </a:extLst>
          </p:cNvPr>
          <p:cNvSpPr txBox="1"/>
          <p:nvPr/>
        </p:nvSpPr>
        <p:spPr>
          <a:xfrm>
            <a:off x="8462553" y="4206240"/>
            <a:ext cx="784317" cy="369332"/>
          </a:xfrm>
          <a:prstGeom prst="rect">
            <a:avLst/>
          </a:prstGeom>
          <a:noFill/>
        </p:spPr>
        <p:txBody>
          <a:bodyPr wrap="none" rtlCol="0">
            <a:spAutoFit/>
          </a:bodyPr>
          <a:lstStyle/>
          <a:p>
            <a:r>
              <a:rPr lang="en-US" dirty="0"/>
              <a:t>iTunes</a:t>
            </a:r>
          </a:p>
        </p:txBody>
      </p:sp>
    </p:spTree>
    <p:extLst>
      <p:ext uri="{BB962C8B-B14F-4D97-AF65-F5344CB8AC3E}">
        <p14:creationId xmlns:p14="http://schemas.microsoft.com/office/powerpoint/2010/main" val="116452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414D-0CB5-164A-9F4F-5D573805CCB7}"/>
              </a:ext>
            </a:extLst>
          </p:cNvPr>
          <p:cNvSpPr>
            <a:spLocks noGrp="1"/>
          </p:cNvSpPr>
          <p:nvPr>
            <p:ph type="title"/>
          </p:nvPr>
        </p:nvSpPr>
        <p:spPr/>
        <p:txBody>
          <a:bodyPr/>
          <a:lstStyle/>
          <a:p>
            <a:r>
              <a:rPr lang="en-US" dirty="0"/>
              <a:t>Location Services</a:t>
            </a:r>
          </a:p>
        </p:txBody>
      </p:sp>
      <p:sp>
        <p:nvSpPr>
          <p:cNvPr id="3" name="Rectangle 2">
            <a:extLst>
              <a:ext uri="{FF2B5EF4-FFF2-40B4-BE49-F238E27FC236}">
                <a16:creationId xmlns:a16="http://schemas.microsoft.com/office/drawing/2014/main" id="{D16E0FE4-9F7F-4947-9447-AF80DA710B8C}"/>
              </a:ext>
            </a:extLst>
          </p:cNvPr>
          <p:cNvSpPr/>
          <p:nvPr/>
        </p:nvSpPr>
        <p:spPr>
          <a:xfrm>
            <a:off x="838199" y="1506663"/>
            <a:ext cx="10515599" cy="1477328"/>
          </a:xfrm>
          <a:prstGeom prst="rect">
            <a:avLst/>
          </a:prstGeom>
        </p:spPr>
        <p:txBody>
          <a:bodyPr wrap="square">
            <a:spAutoFit/>
          </a:bodyPr>
          <a:lstStyle/>
          <a:p>
            <a:pPr marL="285750" indent="-285750">
              <a:buFont typeface="Arial" panose="020B0604020202020204" pitchFamily="34" charset="0"/>
              <a:buChar char="•"/>
            </a:pPr>
            <a:r>
              <a:rPr lang="en-US" dirty="0" err="1"/>
              <a:t>Com.apple.locationd.plist</a:t>
            </a:r>
            <a:r>
              <a:rPr lang="en-US" dirty="0"/>
              <a:t> - Found at ~/private/var/mobile/Library/Preferences</a:t>
            </a:r>
          </a:p>
          <a:p>
            <a:pPr marL="742950" lvl="1" indent="-285750">
              <a:buFont typeface="Arial" panose="020B0604020202020204" pitchFamily="34" charset="0"/>
              <a:buChar char="•"/>
            </a:pPr>
            <a:r>
              <a:rPr lang="en-US" dirty="0"/>
              <a:t>Contains:</a:t>
            </a:r>
          </a:p>
          <a:p>
            <a:pPr marL="1200150" lvl="2" indent="-285750">
              <a:buFont typeface="Arial" panose="020B0604020202020204" pitchFamily="34" charset="0"/>
              <a:buChar char="•"/>
            </a:pPr>
            <a:r>
              <a:rPr lang="en-US" dirty="0"/>
              <a:t>Information if Location services are enables.</a:t>
            </a:r>
          </a:p>
          <a:p>
            <a:pPr marL="1200150" lvl="2" indent="-285750">
              <a:buFont typeface="Arial" panose="020B0604020202020204" pitchFamily="34" charset="0"/>
              <a:buChar char="•"/>
            </a:pPr>
            <a:r>
              <a:rPr lang="en-US" dirty="0" err="1"/>
              <a:t>Plistutil</a:t>
            </a:r>
            <a:r>
              <a:rPr lang="en-US" dirty="0"/>
              <a:t> –I –</a:t>
            </a:r>
            <a:r>
              <a:rPr lang="en-US" dirty="0" err="1"/>
              <a:t>com.apple.location.plist</a:t>
            </a:r>
            <a:endParaRPr lang="en-US" dirty="0"/>
          </a:p>
          <a:p>
            <a:pPr marL="1200150" lvl="2" indent="-285750">
              <a:buFont typeface="Arial" panose="020B0604020202020204" pitchFamily="34" charset="0"/>
              <a:buChar char="•"/>
            </a:pPr>
            <a:endParaRPr lang="en-US" dirty="0"/>
          </a:p>
        </p:txBody>
      </p:sp>
      <p:pic>
        <p:nvPicPr>
          <p:cNvPr id="8" name="Picture 2">
            <a:extLst>
              <a:ext uri="{FF2B5EF4-FFF2-40B4-BE49-F238E27FC236}">
                <a16:creationId xmlns:a16="http://schemas.microsoft.com/office/drawing/2014/main" id="{9C3779F5-8801-C74A-8DB7-C06C0B632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31" y="2715003"/>
            <a:ext cx="9319134" cy="395764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0AACA8A-16DE-7746-A52C-38CF1AF2ABB5}"/>
              </a:ext>
            </a:extLst>
          </p:cNvPr>
          <p:cNvCxnSpPr>
            <a:cxnSpLocks/>
          </p:cNvCxnSpPr>
          <p:nvPr/>
        </p:nvCxnSpPr>
        <p:spPr>
          <a:xfrm flipH="1" flipV="1">
            <a:off x="2937717" y="6183956"/>
            <a:ext cx="1782564" cy="124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35638-5807-454D-878C-C5B50C1718F9}"/>
              </a:ext>
            </a:extLst>
          </p:cNvPr>
          <p:cNvSpPr txBox="1"/>
          <p:nvPr/>
        </p:nvSpPr>
        <p:spPr>
          <a:xfrm>
            <a:off x="4720281" y="6123543"/>
            <a:ext cx="5253554" cy="369332"/>
          </a:xfrm>
          <a:prstGeom prst="rect">
            <a:avLst/>
          </a:prstGeom>
          <a:noFill/>
        </p:spPr>
        <p:txBody>
          <a:bodyPr wrap="none" rtlCol="0">
            <a:spAutoFit/>
          </a:bodyPr>
          <a:lstStyle/>
          <a:p>
            <a:r>
              <a:rPr lang="en-US" dirty="0">
                <a:solidFill>
                  <a:schemeClr val="bg1"/>
                </a:solidFill>
              </a:rPr>
              <a:t>True = Location services are enabled, False = Disabled.</a:t>
            </a:r>
          </a:p>
        </p:txBody>
      </p:sp>
    </p:spTree>
    <p:extLst>
      <p:ext uri="{BB962C8B-B14F-4D97-AF65-F5344CB8AC3E}">
        <p14:creationId xmlns:p14="http://schemas.microsoft.com/office/powerpoint/2010/main" val="181762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2">
            <a:extLst>
              <a:ext uri="{FF2B5EF4-FFF2-40B4-BE49-F238E27FC236}">
                <a16:creationId xmlns:a16="http://schemas.microsoft.com/office/drawing/2014/main" id="{05125509-9C62-4C15-8760-20D94D502DC3}"/>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a:solidFill>
                  <a:srgbClr val="FFFFFF"/>
                </a:solidFill>
              </a:rPr>
              <a:t>Jailbreak</a:t>
            </a:r>
          </a:p>
        </p:txBody>
      </p:sp>
    </p:spTree>
    <p:extLst>
      <p:ext uri="{BB962C8B-B14F-4D97-AF65-F5344CB8AC3E}">
        <p14:creationId xmlns:p14="http://schemas.microsoft.com/office/powerpoint/2010/main" val="313404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69E8-2D81-FF4E-85B5-E87358582697}"/>
              </a:ext>
            </a:extLst>
          </p:cNvPr>
          <p:cNvSpPr>
            <a:spLocks noGrp="1"/>
          </p:cNvSpPr>
          <p:nvPr>
            <p:ph type="title"/>
          </p:nvPr>
        </p:nvSpPr>
        <p:spPr/>
        <p:txBody>
          <a:bodyPr/>
          <a:lstStyle/>
          <a:p>
            <a:r>
              <a:rPr lang="en-US" dirty="0"/>
              <a:t>What is Jailbreak - how does it affect iOS.</a:t>
            </a:r>
          </a:p>
        </p:txBody>
      </p:sp>
      <p:sp>
        <p:nvSpPr>
          <p:cNvPr id="3" name="TextBox 2">
            <a:extLst>
              <a:ext uri="{FF2B5EF4-FFF2-40B4-BE49-F238E27FC236}">
                <a16:creationId xmlns:a16="http://schemas.microsoft.com/office/drawing/2014/main" id="{05574934-31BA-0046-8E7F-EAE267584BCA}"/>
              </a:ext>
            </a:extLst>
          </p:cNvPr>
          <p:cNvSpPr txBox="1"/>
          <p:nvPr/>
        </p:nvSpPr>
        <p:spPr>
          <a:xfrm>
            <a:off x="937260" y="1690688"/>
            <a:ext cx="10104120" cy="3970318"/>
          </a:xfrm>
          <a:prstGeom prst="rect">
            <a:avLst/>
          </a:prstGeom>
          <a:noFill/>
        </p:spPr>
        <p:txBody>
          <a:bodyPr wrap="square" rtlCol="0">
            <a:spAutoFit/>
          </a:bodyPr>
          <a:lstStyle/>
          <a:p>
            <a:r>
              <a:rPr lang="en-US" dirty="0"/>
              <a:t>The term jailbreak is the process by which full execute and write access is obtained on all the partitions of iOS. Modern jailbreaks include patching the kernel to get around code signing and other restrictions.</a:t>
            </a:r>
          </a:p>
          <a:p>
            <a:endParaRPr lang="en-US" dirty="0"/>
          </a:p>
          <a:p>
            <a:r>
              <a:rPr lang="en-US" dirty="0"/>
              <a:t>There are two types of jailbreak semi-tethered and semi-untethered. </a:t>
            </a:r>
          </a:p>
          <a:p>
            <a:endParaRPr lang="en-US" dirty="0"/>
          </a:p>
          <a:p>
            <a:r>
              <a:rPr lang="en-US" dirty="0"/>
              <a:t>When a device begins booting, it loads Apple’s own kernel initially, so a jailbroken device must be exploited and have the kernel patched each time it is booted up</a:t>
            </a:r>
          </a:p>
          <a:p>
            <a:endParaRPr lang="en-US" dirty="0"/>
          </a:p>
          <a:p>
            <a:r>
              <a:rPr lang="en-US" dirty="0"/>
              <a:t>Semi-tethered solutions are the lease popular form of jailbreaking. Every time the user reboots their phones the jailbreak will be removed, meaning they must tether their phone to their computer and run the jailbreak software to keep the jailbroken state on their device.</a:t>
            </a:r>
          </a:p>
          <a:p>
            <a:endParaRPr lang="en-US" dirty="0"/>
          </a:p>
          <a:p>
            <a:r>
              <a:rPr lang="en-US" dirty="0"/>
              <a:t>Semi-untethered is the most popular form of jailbreak which allows users to reboot their phones and resume the jailbreaking features without having to attach to a computer to patch the kernel.</a:t>
            </a:r>
          </a:p>
        </p:txBody>
      </p:sp>
    </p:spTree>
    <p:extLst>
      <p:ext uri="{BB962C8B-B14F-4D97-AF65-F5344CB8AC3E}">
        <p14:creationId xmlns:p14="http://schemas.microsoft.com/office/powerpoint/2010/main" val="284002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907-65B4-7841-9C63-462799F42E47}"/>
              </a:ext>
            </a:extLst>
          </p:cNvPr>
          <p:cNvSpPr>
            <a:spLocks noGrp="1"/>
          </p:cNvSpPr>
          <p:nvPr>
            <p:ph type="title"/>
          </p:nvPr>
        </p:nvSpPr>
        <p:spPr/>
        <p:txBody>
          <a:bodyPr/>
          <a:lstStyle/>
          <a:p>
            <a:r>
              <a:rPr lang="en-US" dirty="0"/>
              <a:t>Finding evidence of Jailbreak</a:t>
            </a:r>
          </a:p>
        </p:txBody>
      </p:sp>
      <p:sp>
        <p:nvSpPr>
          <p:cNvPr id="4" name="TextBox 3">
            <a:extLst>
              <a:ext uri="{FF2B5EF4-FFF2-40B4-BE49-F238E27FC236}">
                <a16:creationId xmlns:a16="http://schemas.microsoft.com/office/drawing/2014/main" id="{DA73275D-F177-C249-8D31-BC3380C08340}"/>
              </a:ext>
            </a:extLst>
          </p:cNvPr>
          <p:cNvSpPr txBox="1"/>
          <p:nvPr/>
        </p:nvSpPr>
        <p:spPr>
          <a:xfrm>
            <a:off x="4448432" y="1753235"/>
            <a:ext cx="4769383" cy="1200329"/>
          </a:xfrm>
          <a:prstGeom prst="rect">
            <a:avLst/>
          </a:prstGeom>
          <a:noFill/>
        </p:spPr>
        <p:txBody>
          <a:bodyPr wrap="none" rtlCol="0">
            <a:spAutoFit/>
          </a:bodyPr>
          <a:lstStyle/>
          <a:p>
            <a:pPr marL="285750" indent="-285750">
              <a:buFont typeface="Arial" panose="020B0604020202020204" pitchFamily="34" charset="0"/>
              <a:buChar char="•"/>
            </a:pPr>
            <a:r>
              <a:rPr lang="en-US" dirty="0"/>
              <a:t>Supported jailbreaking software on iOS 13.4.1</a:t>
            </a:r>
          </a:p>
          <a:p>
            <a:pPr marL="742950" lvl="1" indent="-285750">
              <a:buFont typeface="Arial" panose="020B0604020202020204" pitchFamily="34" charset="0"/>
              <a:buChar char="•"/>
            </a:pPr>
            <a:r>
              <a:rPr lang="en-US" dirty="0"/>
              <a:t>Checkra1n</a:t>
            </a:r>
          </a:p>
          <a:p>
            <a:pPr marL="742950" lvl="1" indent="-285750">
              <a:buFont typeface="Arial" panose="020B0604020202020204" pitchFamily="34" charset="0"/>
              <a:buChar char="•"/>
            </a:pPr>
            <a:r>
              <a:rPr lang="en-US" dirty="0"/>
              <a:t>Odyssey</a:t>
            </a:r>
          </a:p>
          <a:p>
            <a:pPr marL="742950" lvl="1" indent="-285750">
              <a:buFont typeface="Arial" panose="020B0604020202020204" pitchFamily="34" charset="0"/>
              <a:buChar char="•"/>
            </a:pPr>
            <a:r>
              <a:rPr lang="en-US" dirty="0"/>
              <a:t>Unc0ver</a:t>
            </a:r>
          </a:p>
        </p:txBody>
      </p:sp>
      <p:sp>
        <p:nvSpPr>
          <p:cNvPr id="5" name="TextBox 4">
            <a:extLst>
              <a:ext uri="{FF2B5EF4-FFF2-40B4-BE49-F238E27FC236}">
                <a16:creationId xmlns:a16="http://schemas.microsoft.com/office/drawing/2014/main" id="{A57D9D48-17A1-C245-B6E0-6CD1E849E33B}"/>
              </a:ext>
            </a:extLst>
          </p:cNvPr>
          <p:cNvSpPr txBox="1"/>
          <p:nvPr/>
        </p:nvSpPr>
        <p:spPr>
          <a:xfrm>
            <a:off x="4448432" y="3228380"/>
            <a:ext cx="75746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Discovering Evidence of Jailbreak</a:t>
            </a:r>
          </a:p>
          <a:p>
            <a:pPr marL="742950" lvl="1" indent="-285750">
              <a:buFont typeface="Arial" panose="020B0604020202020204" pitchFamily="34" charset="0"/>
              <a:buChar char="•"/>
            </a:pPr>
            <a:r>
              <a:rPr lang="en-US" dirty="0"/>
              <a:t>In the user's folder located at ~/var you will find a disk image (dmg) of one of the jailbreak Softwares.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can see there is a checkra1n.dmg located at the root of the user’s folder.</a:t>
            </a:r>
          </a:p>
          <a:p>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09603A6-2FB3-D147-B9A3-485AF358996D}"/>
              </a:ext>
            </a:extLst>
          </p:cNvPr>
          <p:cNvPicPr>
            <a:picLocks noChangeAspect="1"/>
          </p:cNvPicPr>
          <p:nvPr/>
        </p:nvPicPr>
        <p:blipFill>
          <a:blip r:embed="rId3"/>
          <a:stretch>
            <a:fillRect/>
          </a:stretch>
        </p:blipFill>
        <p:spPr>
          <a:xfrm>
            <a:off x="-1" y="1652223"/>
            <a:ext cx="4448433" cy="5214281"/>
          </a:xfrm>
          <a:prstGeom prst="rect">
            <a:avLst/>
          </a:prstGeom>
        </p:spPr>
      </p:pic>
    </p:spTree>
    <p:extLst>
      <p:ext uri="{BB962C8B-B14F-4D97-AF65-F5344CB8AC3E}">
        <p14:creationId xmlns:p14="http://schemas.microsoft.com/office/powerpoint/2010/main" val="152428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C7C7-E7D6-F441-8F84-A9E16883BE18}"/>
              </a:ext>
            </a:extLst>
          </p:cNvPr>
          <p:cNvSpPr>
            <a:spLocks noGrp="1"/>
          </p:cNvSpPr>
          <p:nvPr>
            <p:ph type="title"/>
          </p:nvPr>
        </p:nvSpPr>
        <p:spPr>
          <a:xfrm>
            <a:off x="114299" y="365125"/>
            <a:ext cx="10515600" cy="1325563"/>
          </a:xfrm>
        </p:spPr>
        <p:txBody>
          <a:bodyPr/>
          <a:lstStyle/>
          <a:p>
            <a:r>
              <a:rPr lang="en-US" dirty="0"/>
              <a:t>Finding evidence of Jailbreak (cont.)</a:t>
            </a:r>
          </a:p>
        </p:txBody>
      </p:sp>
      <p:sp>
        <p:nvSpPr>
          <p:cNvPr id="3" name="TextBox 2">
            <a:extLst>
              <a:ext uri="{FF2B5EF4-FFF2-40B4-BE49-F238E27FC236}">
                <a16:creationId xmlns:a16="http://schemas.microsoft.com/office/drawing/2014/main" id="{978C787D-9885-2140-B11E-A43BC513E766}"/>
              </a:ext>
            </a:extLst>
          </p:cNvPr>
          <p:cNvSpPr txBox="1"/>
          <p:nvPr/>
        </p:nvSpPr>
        <p:spPr>
          <a:xfrm>
            <a:off x="419100" y="1690688"/>
            <a:ext cx="79719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Another place to check is ~/var/Mobile/Library. Specially looking for a </a:t>
            </a:r>
            <a:r>
              <a:rPr lang="en-US" dirty="0">
                <a:solidFill>
                  <a:srgbClr val="FF0000"/>
                </a:solidFill>
              </a:rPr>
              <a:t>Cydia</a:t>
            </a:r>
            <a:r>
              <a:rPr lang="en-US" dirty="0"/>
              <a:t> folder.</a:t>
            </a:r>
          </a:p>
          <a:p>
            <a:pPr marL="742950" lvl="1" indent="-285750">
              <a:buFont typeface="Arial" panose="020B0604020202020204" pitchFamily="34" charset="0"/>
              <a:buChar char="•"/>
            </a:pPr>
            <a:r>
              <a:rPr lang="en-US" dirty="0"/>
              <a:t>Cydia is an open-source software installer that uses the Debian APT system for package management. </a:t>
            </a:r>
          </a:p>
          <a:p>
            <a:r>
              <a:rPr lang="en-US" dirty="0"/>
              <a:t> </a:t>
            </a:r>
          </a:p>
        </p:txBody>
      </p:sp>
      <p:pic>
        <p:nvPicPr>
          <p:cNvPr id="9218" name="Picture 2">
            <a:extLst>
              <a:ext uri="{FF2B5EF4-FFF2-40B4-BE49-F238E27FC236}">
                <a16:creationId xmlns:a16="http://schemas.microsoft.com/office/drawing/2014/main" id="{186324E5-5FAC-BC4C-A7BE-4A8A9DA4E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987" y="0"/>
            <a:ext cx="31718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ext&#10;&#10;Description automatically generated">
            <a:extLst>
              <a:ext uri="{FF2B5EF4-FFF2-40B4-BE49-F238E27FC236}">
                <a16:creationId xmlns:a16="http://schemas.microsoft.com/office/drawing/2014/main" id="{CC11E13B-B1D0-5146-9BF8-CB63D412E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83415"/>
            <a:ext cx="8810192" cy="3243244"/>
          </a:xfrm>
          <a:prstGeom prst="rect">
            <a:avLst/>
          </a:prstGeom>
        </p:spPr>
      </p:pic>
    </p:spTree>
    <p:extLst>
      <p:ext uri="{BB962C8B-B14F-4D97-AF65-F5344CB8AC3E}">
        <p14:creationId xmlns:p14="http://schemas.microsoft.com/office/powerpoint/2010/main" val="36311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9C2FCA1-650A-42EA-95A7-7A2FFD015D2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iPhone Device Information</a:t>
            </a: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8165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772083-1F8A-4C69-8797-37893A5BBE99}"/>
              </a:ext>
            </a:extLst>
          </p:cNvPr>
          <p:cNvSpPr>
            <a:spLocks noGrp="1"/>
          </p:cNvSpPr>
          <p:nvPr>
            <p:ph type="title"/>
          </p:nvPr>
        </p:nvSpPr>
        <p:spPr/>
        <p:txBody>
          <a:bodyPr/>
          <a:lstStyle/>
          <a:p>
            <a:r>
              <a:rPr lang="en-US" dirty="0"/>
              <a:t>Overview</a:t>
            </a:r>
          </a:p>
        </p:txBody>
      </p:sp>
      <p:graphicFrame>
        <p:nvGraphicFramePr>
          <p:cNvPr id="5" name="Table 5">
            <a:extLst>
              <a:ext uri="{FF2B5EF4-FFF2-40B4-BE49-F238E27FC236}">
                <a16:creationId xmlns:a16="http://schemas.microsoft.com/office/drawing/2014/main" id="{2270B41F-1C59-4C7E-A402-D6E7C492DC78}"/>
              </a:ext>
            </a:extLst>
          </p:cNvPr>
          <p:cNvGraphicFramePr>
            <a:graphicFrameLocks noGrp="1"/>
          </p:cNvGraphicFramePr>
          <p:nvPr>
            <p:extLst>
              <p:ext uri="{D42A27DB-BD31-4B8C-83A1-F6EECF244321}">
                <p14:modId xmlns:p14="http://schemas.microsoft.com/office/powerpoint/2010/main" val="1911523460"/>
              </p:ext>
            </p:extLst>
          </p:nvPr>
        </p:nvGraphicFramePr>
        <p:xfrm>
          <a:off x="1292612" y="2131060"/>
          <a:ext cx="9606776" cy="3134360"/>
        </p:xfrm>
        <a:graphic>
          <a:graphicData uri="http://schemas.openxmlformats.org/drawingml/2006/table">
            <a:tbl>
              <a:tblPr firstRow="1" bandRow="1">
                <a:tableStyleId>{5C22544A-7EE6-4342-B048-85BDC9FD1C3A}</a:tableStyleId>
              </a:tblPr>
              <a:tblGrid>
                <a:gridCol w="2670717">
                  <a:extLst>
                    <a:ext uri="{9D8B030D-6E8A-4147-A177-3AD203B41FA5}">
                      <a16:colId xmlns:a16="http://schemas.microsoft.com/office/drawing/2014/main" val="2701201367"/>
                    </a:ext>
                  </a:extLst>
                </a:gridCol>
                <a:gridCol w="6936059">
                  <a:extLst>
                    <a:ext uri="{9D8B030D-6E8A-4147-A177-3AD203B41FA5}">
                      <a16:colId xmlns:a16="http://schemas.microsoft.com/office/drawing/2014/main" val="1661643983"/>
                    </a:ext>
                  </a:extLst>
                </a:gridCol>
              </a:tblGrid>
              <a:tr h="370840">
                <a:tc>
                  <a:txBody>
                    <a:bodyPr/>
                    <a:lstStyle/>
                    <a:p>
                      <a:pPr algn="ctr"/>
                      <a:r>
                        <a:rPr lang="en-US" dirty="0"/>
                        <a:t>Description</a:t>
                      </a:r>
                    </a:p>
                  </a:txBody>
                  <a:tcPr/>
                </a:tc>
                <a:tc>
                  <a:txBody>
                    <a:bodyPr/>
                    <a:lstStyle/>
                    <a:p>
                      <a:pPr algn="ctr"/>
                      <a:r>
                        <a:rPr lang="en-US" dirty="0"/>
                        <a:t>Path</a:t>
                      </a:r>
                    </a:p>
                  </a:txBody>
                  <a:tcPr/>
                </a:tc>
                <a:extLst>
                  <a:ext uri="{0D108BD9-81ED-4DB2-BD59-A6C34878D82A}">
                    <a16:rowId xmlns:a16="http://schemas.microsoft.com/office/drawing/2014/main" val="4278287503"/>
                  </a:ext>
                </a:extLst>
              </a:tr>
              <a:tr h="370840">
                <a:tc>
                  <a:txBody>
                    <a:bodyPr/>
                    <a:lstStyle/>
                    <a:p>
                      <a:pPr algn="ctr"/>
                      <a:r>
                        <a:rPr lang="en-US" dirty="0"/>
                        <a:t>Build Version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~/var/</a:t>
                      </a:r>
                      <a:r>
                        <a:rPr lang="en-US" dirty="0" err="1"/>
                        <a:t>installd</a:t>
                      </a:r>
                      <a:r>
                        <a:rPr lang="en-US" dirty="0"/>
                        <a:t>/Library/</a:t>
                      </a:r>
                      <a:r>
                        <a:rPr lang="en-US" dirty="0" err="1"/>
                        <a:t>MobileInstallation</a:t>
                      </a:r>
                      <a:r>
                        <a:rPr lang="en-US" dirty="0"/>
                        <a:t>/</a:t>
                      </a:r>
                      <a:r>
                        <a:rPr lang="en-US" dirty="0" err="1"/>
                        <a:t>LastBuildInfo.plist</a:t>
                      </a:r>
                      <a:endParaRPr lang="en-US" dirty="0"/>
                    </a:p>
                  </a:txBody>
                  <a:tcPr/>
                </a:tc>
                <a:extLst>
                  <a:ext uri="{0D108BD9-81ED-4DB2-BD59-A6C34878D82A}">
                    <a16:rowId xmlns:a16="http://schemas.microsoft.com/office/drawing/2014/main" val="21407276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iOS Version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~/var/</a:t>
                      </a:r>
                      <a:r>
                        <a:rPr lang="en-US" dirty="0" err="1"/>
                        <a:t>installd</a:t>
                      </a:r>
                      <a:r>
                        <a:rPr lang="en-US" dirty="0"/>
                        <a:t>/Library/</a:t>
                      </a:r>
                      <a:r>
                        <a:rPr lang="en-US" dirty="0" err="1"/>
                        <a:t>MobileInstallation</a:t>
                      </a:r>
                      <a:r>
                        <a:rPr lang="en-US" dirty="0"/>
                        <a:t>/</a:t>
                      </a:r>
                      <a:r>
                        <a:rPr lang="en-US" dirty="0" err="1"/>
                        <a:t>LastBuildInfo.plist</a:t>
                      </a:r>
                      <a:endParaRPr lang="en-US" dirty="0"/>
                    </a:p>
                  </a:txBody>
                  <a:tcPr/>
                </a:tc>
                <a:extLst>
                  <a:ext uri="{0D108BD9-81ED-4DB2-BD59-A6C34878D82A}">
                    <a16:rowId xmlns:a16="http://schemas.microsoft.com/office/drawing/2014/main" val="607753671"/>
                  </a:ext>
                </a:extLst>
              </a:tr>
              <a:tr h="370840">
                <a:tc>
                  <a:txBody>
                    <a:bodyPr/>
                    <a:lstStyle/>
                    <a:p>
                      <a:pPr algn="ctr"/>
                      <a:r>
                        <a:rPr lang="en-US" dirty="0"/>
                        <a:t>Phone Number</a:t>
                      </a:r>
                    </a:p>
                  </a:txBody>
                  <a:tcPr/>
                </a:tc>
                <a:tc>
                  <a:txBody>
                    <a:bodyPr/>
                    <a:lstStyle/>
                    <a:p>
                      <a:pPr marL="0" indent="0" algn="ctr">
                        <a:buFont typeface="Arial" panose="020B0604020202020204" pitchFamily="34" charset="0"/>
                        <a:buNone/>
                      </a:pPr>
                      <a:r>
                        <a:rPr lang="en-US" dirty="0"/>
                        <a:t>~/private/var/wireless/Library/Preferences/</a:t>
                      </a:r>
                      <a:r>
                        <a:rPr lang="en-US" dirty="0" err="1"/>
                        <a:t>com.apple.commcenter.plist</a:t>
                      </a:r>
                      <a:r>
                        <a:rPr lang="en-US" dirty="0"/>
                        <a:t> </a:t>
                      </a:r>
                    </a:p>
                  </a:txBody>
                  <a:tcPr/>
                </a:tc>
                <a:extLst>
                  <a:ext uri="{0D108BD9-81ED-4DB2-BD59-A6C34878D82A}">
                    <a16:rowId xmlns:a16="http://schemas.microsoft.com/office/drawing/2014/main" val="3739047947"/>
                  </a:ext>
                </a:extLst>
              </a:tr>
              <a:tr h="370840">
                <a:tc>
                  <a:txBody>
                    <a:bodyPr/>
                    <a:lstStyle/>
                    <a:p>
                      <a:pPr algn="ctr"/>
                      <a:r>
                        <a:rPr lang="en-GB" dirty="0"/>
                        <a:t>Carrier Info</a:t>
                      </a:r>
                    </a:p>
                  </a:txBody>
                  <a:tcPr/>
                </a:tc>
                <a:tc>
                  <a:txBody>
                    <a:bodyPr/>
                    <a:lstStyle/>
                    <a:p>
                      <a:pPr marL="0" indent="0" algn="ctr">
                        <a:buFont typeface="Arial" panose="020B0604020202020204" pitchFamily="34" charset="0"/>
                        <a:buNone/>
                      </a:pPr>
                      <a:r>
                        <a:rPr lang="en-US" dirty="0"/>
                        <a:t>~/private/var/wireless/Library/Preferences/</a:t>
                      </a:r>
                      <a:r>
                        <a:rPr lang="en-US" dirty="0" err="1"/>
                        <a:t>com.apple.commcenter.plist</a:t>
                      </a:r>
                      <a:r>
                        <a:rPr lang="en-US" dirty="0"/>
                        <a:t> </a:t>
                      </a:r>
                    </a:p>
                  </a:txBody>
                  <a:tcPr/>
                </a:tc>
                <a:extLst>
                  <a:ext uri="{0D108BD9-81ED-4DB2-BD59-A6C34878D82A}">
                    <a16:rowId xmlns:a16="http://schemas.microsoft.com/office/drawing/2014/main" val="2700463618"/>
                  </a:ext>
                </a:extLst>
              </a:tr>
              <a:tr h="370840">
                <a:tc>
                  <a:txBody>
                    <a:bodyPr/>
                    <a:lstStyle/>
                    <a:p>
                      <a:pPr algn="ctr"/>
                      <a:r>
                        <a:rPr lang="en-GB" dirty="0"/>
                        <a:t>Device Serial Number</a:t>
                      </a:r>
                    </a:p>
                  </a:txBody>
                  <a:tcPr/>
                </a:tc>
                <a:tc>
                  <a:txBody>
                    <a:bodyPr/>
                    <a:lstStyle/>
                    <a:p>
                      <a:pPr marL="0" indent="0" algn="ctr">
                        <a:buFont typeface="Arial" panose="020B0604020202020204" pitchFamily="34" charset="0"/>
                        <a:buNone/>
                      </a:pPr>
                      <a:r>
                        <a:rPr lang="en-US" dirty="0"/>
                        <a:t>~/private/var/logs/</a:t>
                      </a:r>
                      <a:r>
                        <a:rPr lang="en-US" dirty="0" err="1"/>
                        <a:t>AppleSupport</a:t>
                      </a:r>
                      <a:r>
                        <a:rPr lang="en-US" dirty="0"/>
                        <a:t>/</a:t>
                      </a:r>
                      <a:r>
                        <a:rPr lang="en-US" dirty="0" err="1"/>
                        <a:t>general.log</a:t>
                      </a:r>
                      <a:endParaRPr lang="en-US" dirty="0"/>
                    </a:p>
                  </a:txBody>
                  <a:tcPr/>
                </a:tc>
                <a:extLst>
                  <a:ext uri="{0D108BD9-81ED-4DB2-BD59-A6C34878D82A}">
                    <a16:rowId xmlns:a16="http://schemas.microsoft.com/office/drawing/2014/main" val="1168453834"/>
                  </a:ext>
                </a:extLst>
              </a:tr>
              <a:tr h="370840">
                <a:tc>
                  <a:txBody>
                    <a:bodyPr/>
                    <a:lstStyle/>
                    <a:p>
                      <a:pPr algn="ctr"/>
                      <a:r>
                        <a:rPr lang="en-GB" dirty="0"/>
                        <a:t>Device Model Number </a:t>
                      </a:r>
                      <a:endParaRPr lang="en-US" dirty="0"/>
                    </a:p>
                  </a:txBody>
                  <a:tcPr/>
                </a:tc>
                <a:tc>
                  <a:txBody>
                    <a:bodyPr/>
                    <a:lstStyle/>
                    <a:p>
                      <a:pPr marL="0" indent="0" algn="ctr">
                        <a:buFont typeface="Arial" panose="020B0604020202020204" pitchFamily="34" charset="0"/>
                        <a:buNone/>
                      </a:pPr>
                      <a:r>
                        <a:rPr lang="en-US" dirty="0"/>
                        <a:t>~/private/var/logs/</a:t>
                      </a:r>
                      <a:r>
                        <a:rPr lang="en-US" dirty="0" err="1"/>
                        <a:t>AppleSupport</a:t>
                      </a:r>
                      <a:r>
                        <a:rPr lang="en-US" dirty="0"/>
                        <a:t>/</a:t>
                      </a:r>
                      <a:r>
                        <a:rPr lang="en-US" dirty="0" err="1"/>
                        <a:t>general.log</a:t>
                      </a:r>
                      <a:endParaRPr lang="en-US" dirty="0"/>
                    </a:p>
                  </a:txBody>
                  <a:tcPr/>
                </a:tc>
                <a:extLst>
                  <a:ext uri="{0D108BD9-81ED-4DB2-BD59-A6C34878D82A}">
                    <a16:rowId xmlns:a16="http://schemas.microsoft.com/office/drawing/2014/main" val="3253478535"/>
                  </a:ext>
                </a:extLst>
              </a:tr>
            </a:tbl>
          </a:graphicData>
        </a:graphic>
      </p:graphicFrame>
    </p:spTree>
    <p:extLst>
      <p:ext uri="{BB962C8B-B14F-4D97-AF65-F5344CB8AC3E}">
        <p14:creationId xmlns:p14="http://schemas.microsoft.com/office/powerpoint/2010/main" val="209225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919B-B4D4-4191-872F-42E7A3CE082A}"/>
              </a:ext>
            </a:extLst>
          </p:cNvPr>
          <p:cNvSpPr>
            <a:spLocks noGrp="1"/>
          </p:cNvSpPr>
          <p:nvPr>
            <p:ph type="title"/>
          </p:nvPr>
        </p:nvSpPr>
        <p:spPr/>
        <p:txBody>
          <a:bodyPr/>
          <a:lstStyle/>
          <a:p>
            <a:r>
              <a:rPr lang="en-US" dirty="0"/>
              <a:t>What is the software version information? </a:t>
            </a:r>
          </a:p>
        </p:txBody>
      </p:sp>
      <p:pic>
        <p:nvPicPr>
          <p:cNvPr id="1026" name="Picture 2">
            <a:extLst>
              <a:ext uri="{FF2B5EF4-FFF2-40B4-BE49-F238E27FC236}">
                <a16:creationId xmlns:a16="http://schemas.microsoft.com/office/drawing/2014/main" id="{9ECA51D1-0D3B-F441-8DB8-111901FB6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552" y="1690688"/>
            <a:ext cx="7924800" cy="39624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E1FE0F85-09AF-5440-82BB-6E6ED54BD12B}"/>
              </a:ext>
            </a:extLst>
          </p:cNvPr>
          <p:cNvCxnSpPr>
            <a:cxnSpLocks/>
          </p:cNvCxnSpPr>
          <p:nvPr/>
        </p:nvCxnSpPr>
        <p:spPr>
          <a:xfrm>
            <a:off x="2889504" y="3452432"/>
            <a:ext cx="135331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64C836-49B6-5D47-A765-E87D18EACA52}"/>
              </a:ext>
            </a:extLst>
          </p:cNvPr>
          <p:cNvCxnSpPr>
            <a:cxnSpLocks/>
          </p:cNvCxnSpPr>
          <p:nvPr/>
        </p:nvCxnSpPr>
        <p:spPr>
          <a:xfrm>
            <a:off x="2889504" y="4068128"/>
            <a:ext cx="135331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52A82A-F1D8-B243-9AD7-E686AA4FEBC0}"/>
              </a:ext>
            </a:extLst>
          </p:cNvPr>
          <p:cNvCxnSpPr>
            <a:cxnSpLocks/>
          </p:cNvCxnSpPr>
          <p:nvPr/>
        </p:nvCxnSpPr>
        <p:spPr>
          <a:xfrm>
            <a:off x="2889504" y="5240656"/>
            <a:ext cx="13106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CCD9B2-735B-1E49-AC31-7AC7F0C839C0}"/>
              </a:ext>
            </a:extLst>
          </p:cNvPr>
          <p:cNvSpPr txBox="1"/>
          <p:nvPr/>
        </p:nvSpPr>
        <p:spPr>
          <a:xfrm>
            <a:off x="942561" y="3267766"/>
            <a:ext cx="1946943" cy="369332"/>
          </a:xfrm>
          <a:prstGeom prst="rect">
            <a:avLst/>
          </a:prstGeom>
          <a:noFill/>
        </p:spPr>
        <p:txBody>
          <a:bodyPr wrap="none" rtlCol="0">
            <a:spAutoFit/>
          </a:bodyPr>
          <a:lstStyle/>
          <a:p>
            <a:r>
              <a:rPr lang="en-US" dirty="0"/>
              <a:t>iOS Version (Short)</a:t>
            </a:r>
          </a:p>
        </p:txBody>
      </p:sp>
      <p:sp>
        <p:nvSpPr>
          <p:cNvPr id="11" name="TextBox 10">
            <a:extLst>
              <a:ext uri="{FF2B5EF4-FFF2-40B4-BE49-F238E27FC236}">
                <a16:creationId xmlns:a16="http://schemas.microsoft.com/office/drawing/2014/main" id="{7C9D831F-4E0F-5046-8DA9-C1DE76688DB7}"/>
              </a:ext>
            </a:extLst>
          </p:cNvPr>
          <p:cNvSpPr txBox="1"/>
          <p:nvPr/>
        </p:nvSpPr>
        <p:spPr>
          <a:xfrm>
            <a:off x="704290" y="3883462"/>
            <a:ext cx="2185214" cy="369332"/>
          </a:xfrm>
          <a:prstGeom prst="rect">
            <a:avLst/>
          </a:prstGeom>
          <a:noFill/>
        </p:spPr>
        <p:txBody>
          <a:bodyPr wrap="none" rtlCol="0">
            <a:spAutoFit/>
          </a:bodyPr>
          <a:lstStyle/>
          <a:p>
            <a:r>
              <a:rPr lang="en-US" dirty="0"/>
              <a:t>Build Number (Short)</a:t>
            </a:r>
          </a:p>
        </p:txBody>
      </p:sp>
      <p:sp>
        <p:nvSpPr>
          <p:cNvPr id="17" name="TextBox 16">
            <a:extLst>
              <a:ext uri="{FF2B5EF4-FFF2-40B4-BE49-F238E27FC236}">
                <a16:creationId xmlns:a16="http://schemas.microsoft.com/office/drawing/2014/main" id="{D92B9F5D-C9AA-7149-8C83-B7605EF6E297}"/>
              </a:ext>
            </a:extLst>
          </p:cNvPr>
          <p:cNvSpPr txBox="1"/>
          <p:nvPr/>
        </p:nvSpPr>
        <p:spPr>
          <a:xfrm>
            <a:off x="571241" y="5055990"/>
            <a:ext cx="2318263" cy="369332"/>
          </a:xfrm>
          <a:prstGeom prst="rect">
            <a:avLst/>
          </a:prstGeom>
          <a:noFill/>
        </p:spPr>
        <p:txBody>
          <a:bodyPr wrap="none" rtlCol="0">
            <a:spAutoFit/>
          </a:bodyPr>
          <a:lstStyle/>
          <a:p>
            <a:r>
              <a:rPr lang="en-US" dirty="0"/>
              <a:t>iOS + Build (Full String)</a:t>
            </a:r>
          </a:p>
        </p:txBody>
      </p:sp>
    </p:spTree>
    <p:extLst>
      <p:ext uri="{BB962C8B-B14F-4D97-AF65-F5344CB8AC3E}">
        <p14:creationId xmlns:p14="http://schemas.microsoft.com/office/powerpoint/2010/main" val="175787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08DB-C928-CA4D-8B89-49002C3F6E67}"/>
              </a:ext>
            </a:extLst>
          </p:cNvPr>
          <p:cNvSpPr>
            <a:spLocks noGrp="1"/>
          </p:cNvSpPr>
          <p:nvPr>
            <p:ph type="title"/>
          </p:nvPr>
        </p:nvSpPr>
        <p:spPr/>
        <p:txBody>
          <a:bodyPr/>
          <a:lstStyle/>
          <a:p>
            <a:r>
              <a:rPr lang="en-GB" dirty="0"/>
              <a:t>What is the phone number?</a:t>
            </a:r>
            <a:endParaRPr lang="en-US" dirty="0"/>
          </a:p>
        </p:txBody>
      </p:sp>
      <p:sp>
        <p:nvSpPr>
          <p:cNvPr id="3" name="TextBox 2">
            <a:extLst>
              <a:ext uri="{FF2B5EF4-FFF2-40B4-BE49-F238E27FC236}">
                <a16:creationId xmlns:a16="http://schemas.microsoft.com/office/drawing/2014/main" id="{B6D90807-649B-2E4F-8EC1-80ACD55C4C18}"/>
              </a:ext>
            </a:extLst>
          </p:cNvPr>
          <p:cNvSpPr txBox="1"/>
          <p:nvPr/>
        </p:nvSpPr>
        <p:spPr>
          <a:xfrm>
            <a:off x="838200" y="1690688"/>
            <a:ext cx="8277715" cy="1200329"/>
          </a:xfrm>
          <a:prstGeom prst="rect">
            <a:avLst/>
          </a:prstGeom>
          <a:noFill/>
        </p:spPr>
        <p:txBody>
          <a:bodyPr wrap="none" rtlCol="0">
            <a:spAutoFit/>
          </a:bodyPr>
          <a:lstStyle/>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F8F9CB50-FFCC-F64F-AF07-36735D292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74" y="3010186"/>
            <a:ext cx="11975026" cy="1823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E3B3B-4AC1-0C48-8D88-C781CE06AABA}"/>
              </a:ext>
            </a:extLst>
          </p:cNvPr>
          <p:cNvSpPr txBox="1"/>
          <p:nvPr/>
        </p:nvSpPr>
        <p:spPr>
          <a:xfrm>
            <a:off x="2179287" y="5347020"/>
            <a:ext cx="7833426" cy="369332"/>
          </a:xfrm>
          <a:prstGeom prst="rect">
            <a:avLst/>
          </a:prstGeom>
          <a:noFill/>
        </p:spPr>
        <p:txBody>
          <a:bodyPr wrap="none" rtlCol="0">
            <a:spAutoFit/>
          </a:bodyPr>
          <a:lstStyle/>
          <a:p>
            <a:r>
              <a:rPr lang="en-US" dirty="0"/>
              <a:t>The phone number registered to the SIM card inside this iPhone is +19195794674</a:t>
            </a:r>
          </a:p>
        </p:txBody>
      </p:sp>
      <p:cxnSp>
        <p:nvCxnSpPr>
          <p:cNvPr id="6" name="Straight Arrow Connector 5">
            <a:extLst>
              <a:ext uri="{FF2B5EF4-FFF2-40B4-BE49-F238E27FC236}">
                <a16:creationId xmlns:a16="http://schemas.microsoft.com/office/drawing/2014/main" id="{E8E6D9DC-A725-C347-843E-3ED2FB2C5DBA}"/>
              </a:ext>
            </a:extLst>
          </p:cNvPr>
          <p:cNvCxnSpPr>
            <a:cxnSpLocks/>
            <a:stCxn id="4" idx="0"/>
          </p:cNvCxnSpPr>
          <p:nvPr/>
        </p:nvCxnSpPr>
        <p:spPr>
          <a:xfrm flipH="1" flipV="1">
            <a:off x="4386649" y="4732638"/>
            <a:ext cx="1709351" cy="614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7DD5-80CD-D84B-87B3-4268F9652526}"/>
              </a:ext>
            </a:extLst>
          </p:cNvPr>
          <p:cNvSpPr>
            <a:spLocks noGrp="1"/>
          </p:cNvSpPr>
          <p:nvPr>
            <p:ph type="title"/>
          </p:nvPr>
        </p:nvSpPr>
        <p:spPr/>
        <p:txBody>
          <a:bodyPr/>
          <a:lstStyle/>
          <a:p>
            <a:r>
              <a:rPr lang="en-US" dirty="0"/>
              <a:t>What is the device’s ICCID?</a:t>
            </a:r>
          </a:p>
        </p:txBody>
      </p:sp>
      <p:sp>
        <p:nvSpPr>
          <p:cNvPr id="3" name="TextBox 2">
            <a:extLst>
              <a:ext uri="{FF2B5EF4-FFF2-40B4-BE49-F238E27FC236}">
                <a16:creationId xmlns:a16="http://schemas.microsoft.com/office/drawing/2014/main" id="{8E183829-F6ED-6944-93F6-BDC9C16A72EF}"/>
              </a:ext>
            </a:extLst>
          </p:cNvPr>
          <p:cNvSpPr txBox="1"/>
          <p:nvPr/>
        </p:nvSpPr>
        <p:spPr>
          <a:xfrm>
            <a:off x="963168" y="1690688"/>
            <a:ext cx="8556958" cy="2308324"/>
          </a:xfrm>
          <a:prstGeom prst="rect">
            <a:avLst/>
          </a:prstGeom>
          <a:noFill/>
        </p:spPr>
        <p:txBody>
          <a:bodyPr wrap="none" rtlCol="0">
            <a:spAutoFit/>
          </a:bodyPr>
          <a:lstStyle/>
          <a:p>
            <a:pPr marL="285750" indent="-285750">
              <a:buFont typeface="Arial" panose="020B0604020202020204" pitchFamily="34" charset="0"/>
              <a:buChar char="•"/>
            </a:pPr>
            <a:r>
              <a:rPr lang="en-US" dirty="0"/>
              <a:t>Integrated Circuit Card Identifier – One of a kind signature that identifies the SIM card.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2052" name="Picture 4">
            <a:extLst>
              <a:ext uri="{FF2B5EF4-FFF2-40B4-BE49-F238E27FC236}">
                <a16:creationId xmlns:a16="http://schemas.microsoft.com/office/drawing/2014/main" id="{9A85DEF1-B4C8-7142-A733-D22384886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904" y="5054203"/>
            <a:ext cx="3822700" cy="431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BE1AE97-DEBA-D54E-832B-39F578245A69}"/>
              </a:ext>
            </a:extLst>
          </p:cNvPr>
          <p:cNvCxnSpPr>
            <a:cxnSpLocks/>
            <a:stCxn id="7" idx="3"/>
          </p:cNvCxnSpPr>
          <p:nvPr/>
        </p:nvCxnSpPr>
        <p:spPr>
          <a:xfrm flipV="1">
            <a:off x="4903458" y="5504829"/>
            <a:ext cx="2254538" cy="640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44D55A-ECE5-C04B-B1F4-A3AD0D3C6DD8}"/>
              </a:ext>
            </a:extLst>
          </p:cNvPr>
          <p:cNvSpPr txBox="1"/>
          <p:nvPr/>
        </p:nvSpPr>
        <p:spPr>
          <a:xfrm>
            <a:off x="1875065" y="5960921"/>
            <a:ext cx="3028393" cy="369332"/>
          </a:xfrm>
          <a:prstGeom prst="rect">
            <a:avLst/>
          </a:prstGeom>
          <a:noFill/>
        </p:spPr>
        <p:txBody>
          <a:bodyPr wrap="none" rtlCol="0">
            <a:spAutoFit/>
          </a:bodyPr>
          <a:lstStyle/>
          <a:p>
            <a:r>
              <a:rPr lang="en-US" dirty="0"/>
              <a:t>ICCID: 8901260971148676693</a:t>
            </a:r>
          </a:p>
        </p:txBody>
      </p:sp>
      <p:pic>
        <p:nvPicPr>
          <p:cNvPr id="1026" name="Picture 2">
            <a:extLst>
              <a:ext uri="{FF2B5EF4-FFF2-40B4-BE49-F238E27FC236}">
                <a16:creationId xmlns:a16="http://schemas.microsoft.com/office/drawing/2014/main" id="{3013BA54-D401-D648-A8DA-F05B8174F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76" y="3224312"/>
            <a:ext cx="10917668" cy="1067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3861F3-5BA2-C04B-A3B8-17C389F5A5ED}"/>
              </a:ext>
            </a:extLst>
          </p:cNvPr>
          <p:cNvSpPr txBox="1"/>
          <p:nvPr/>
        </p:nvSpPr>
        <p:spPr>
          <a:xfrm>
            <a:off x="1219200" y="4470721"/>
            <a:ext cx="3498907" cy="369332"/>
          </a:xfrm>
          <a:prstGeom prst="rect">
            <a:avLst/>
          </a:prstGeom>
          <a:noFill/>
        </p:spPr>
        <p:txBody>
          <a:bodyPr wrap="none" rtlCol="0">
            <a:spAutoFit/>
          </a:bodyPr>
          <a:lstStyle/>
          <a:p>
            <a:r>
              <a:rPr lang="en-US" dirty="0"/>
              <a:t>Scroll down until you see this string</a:t>
            </a:r>
          </a:p>
        </p:txBody>
      </p:sp>
      <p:cxnSp>
        <p:nvCxnSpPr>
          <p:cNvPr id="9" name="Straight Arrow Connector 8">
            <a:extLst>
              <a:ext uri="{FF2B5EF4-FFF2-40B4-BE49-F238E27FC236}">
                <a16:creationId xmlns:a16="http://schemas.microsoft.com/office/drawing/2014/main" id="{AF62CA79-04CD-5044-A83E-DB3B94318408}"/>
              </a:ext>
            </a:extLst>
          </p:cNvPr>
          <p:cNvCxnSpPr>
            <a:cxnSpLocks/>
            <a:stCxn id="4" idx="2"/>
          </p:cNvCxnSpPr>
          <p:nvPr/>
        </p:nvCxnSpPr>
        <p:spPr>
          <a:xfrm>
            <a:off x="2968654" y="4840053"/>
            <a:ext cx="2272993" cy="344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9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068F-5D75-E94A-BF62-C5BA88D62DAC}"/>
              </a:ext>
            </a:extLst>
          </p:cNvPr>
          <p:cNvSpPr>
            <a:spLocks noGrp="1"/>
          </p:cNvSpPr>
          <p:nvPr>
            <p:ph type="title"/>
          </p:nvPr>
        </p:nvSpPr>
        <p:spPr/>
        <p:txBody>
          <a:bodyPr/>
          <a:lstStyle/>
          <a:p>
            <a:r>
              <a:rPr lang="en-US" dirty="0"/>
              <a:t>What is the device’s IMSI?</a:t>
            </a:r>
          </a:p>
        </p:txBody>
      </p:sp>
      <p:sp>
        <p:nvSpPr>
          <p:cNvPr id="3" name="TextBox 2">
            <a:extLst>
              <a:ext uri="{FF2B5EF4-FFF2-40B4-BE49-F238E27FC236}">
                <a16:creationId xmlns:a16="http://schemas.microsoft.com/office/drawing/2014/main" id="{37A0E209-250A-8344-8D93-0A1D43BB0339}"/>
              </a:ext>
            </a:extLst>
          </p:cNvPr>
          <p:cNvSpPr txBox="1"/>
          <p:nvPr/>
        </p:nvSpPr>
        <p:spPr>
          <a:xfrm>
            <a:off x="838200" y="1493830"/>
            <a:ext cx="102955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International Mobile Subscriber Identity – Unique code used to identify mobile networks &amp; users.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IMSI is part of the identification process granting it access.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Com.apple.commcenter.plist</a:t>
            </a:r>
            <a:r>
              <a:rPr lang="en-US" dirty="0"/>
              <a:t> – Found at ~/private/var/wireless/Library/Preferences</a:t>
            </a:r>
          </a:p>
        </p:txBody>
      </p:sp>
      <p:pic>
        <p:nvPicPr>
          <p:cNvPr id="3074" name="Picture 2">
            <a:extLst>
              <a:ext uri="{FF2B5EF4-FFF2-40B4-BE49-F238E27FC236}">
                <a16:creationId xmlns:a16="http://schemas.microsoft.com/office/drawing/2014/main" id="{38B1325F-9BF9-3747-9B44-AC98092B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71" y="4785886"/>
            <a:ext cx="4279900" cy="863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DB4E7EF-A454-A94B-9BB3-55DB7151E8E8}"/>
              </a:ext>
            </a:extLst>
          </p:cNvPr>
          <p:cNvCxnSpPr>
            <a:cxnSpLocks/>
          </p:cNvCxnSpPr>
          <p:nvPr/>
        </p:nvCxnSpPr>
        <p:spPr>
          <a:xfrm flipV="1">
            <a:off x="3632886" y="5364170"/>
            <a:ext cx="2726193" cy="285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629C7E-EDF8-7548-A971-00B3EEADA4DB}"/>
              </a:ext>
            </a:extLst>
          </p:cNvPr>
          <p:cNvSpPr txBox="1"/>
          <p:nvPr/>
        </p:nvSpPr>
        <p:spPr>
          <a:xfrm>
            <a:off x="2366395" y="5712321"/>
            <a:ext cx="2473754" cy="369332"/>
          </a:xfrm>
          <a:prstGeom prst="rect">
            <a:avLst/>
          </a:prstGeom>
          <a:noFill/>
        </p:spPr>
        <p:txBody>
          <a:bodyPr wrap="none" rtlCol="0">
            <a:spAutoFit/>
          </a:bodyPr>
          <a:lstStyle/>
          <a:p>
            <a:r>
              <a:rPr lang="en-US" dirty="0"/>
              <a:t>IMSI: 310260974867669</a:t>
            </a:r>
          </a:p>
        </p:txBody>
      </p:sp>
      <p:pic>
        <p:nvPicPr>
          <p:cNvPr id="2050" name="Picture 2">
            <a:extLst>
              <a:ext uri="{FF2B5EF4-FFF2-40B4-BE49-F238E27FC236}">
                <a16:creationId xmlns:a16="http://schemas.microsoft.com/office/drawing/2014/main" id="{08DE618C-F313-BA48-BF67-4A5EFF7CA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247" y="3066455"/>
            <a:ext cx="10763049" cy="10521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6534EE-076F-8547-9963-B18BE3964EC3}"/>
              </a:ext>
            </a:extLst>
          </p:cNvPr>
          <p:cNvSpPr txBox="1"/>
          <p:nvPr/>
        </p:nvSpPr>
        <p:spPr>
          <a:xfrm>
            <a:off x="838200" y="4539938"/>
            <a:ext cx="3498907" cy="646331"/>
          </a:xfrm>
          <a:prstGeom prst="rect">
            <a:avLst/>
          </a:prstGeom>
          <a:noFill/>
        </p:spPr>
        <p:txBody>
          <a:bodyPr wrap="none" rtlCol="0">
            <a:spAutoFit/>
          </a:bodyPr>
          <a:lstStyle/>
          <a:p>
            <a:r>
              <a:rPr lang="en-US" dirty="0"/>
              <a:t>Scroll down until you see this string</a:t>
            </a:r>
          </a:p>
          <a:p>
            <a:endParaRPr lang="en-US" dirty="0"/>
          </a:p>
        </p:txBody>
      </p:sp>
      <p:cxnSp>
        <p:nvCxnSpPr>
          <p:cNvPr id="10" name="Straight Arrow Connector 9">
            <a:extLst>
              <a:ext uri="{FF2B5EF4-FFF2-40B4-BE49-F238E27FC236}">
                <a16:creationId xmlns:a16="http://schemas.microsoft.com/office/drawing/2014/main" id="{917BCCF4-2983-5A42-BDCB-5E9E8691C6E5}"/>
              </a:ext>
            </a:extLst>
          </p:cNvPr>
          <p:cNvCxnSpPr>
            <a:cxnSpLocks/>
            <a:stCxn id="6" idx="3"/>
          </p:cNvCxnSpPr>
          <p:nvPr/>
        </p:nvCxnSpPr>
        <p:spPr>
          <a:xfrm>
            <a:off x="4337107" y="4863104"/>
            <a:ext cx="2021972" cy="99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6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A2C62E-DD1B-4D5A-B4A3-A73C35763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0"/>
            <a:ext cx="12103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884566"/>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15089</TotalTime>
  <Words>1293</Words>
  <Application>Microsoft Office PowerPoint</Application>
  <PresentationFormat>Widescreen</PresentationFormat>
  <Paragraphs>160</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iPhone iOS Device Investigations</vt:lpstr>
      <vt:lpstr>Overview</vt:lpstr>
      <vt:lpstr>iPhone Device Information</vt:lpstr>
      <vt:lpstr>Overview</vt:lpstr>
      <vt:lpstr>What is the software version information? </vt:lpstr>
      <vt:lpstr>What is the phone number?</vt:lpstr>
      <vt:lpstr>What is the device’s ICCID?</vt:lpstr>
      <vt:lpstr>What is the device’s IMSI?</vt:lpstr>
      <vt:lpstr>PowerPoint Presentation</vt:lpstr>
      <vt:lpstr>What are the device’s MCC &amp; MNC codes?</vt:lpstr>
      <vt:lpstr>What is the serial number?</vt:lpstr>
      <vt:lpstr>What is the device’s model number?</vt:lpstr>
      <vt:lpstr>What is the device’s model number (2)</vt:lpstr>
      <vt:lpstr>Account information</vt:lpstr>
      <vt:lpstr>Overview</vt:lpstr>
      <vt:lpstr>What is the iCloud account present?</vt:lpstr>
      <vt:lpstr>PowerPoint Presentation</vt:lpstr>
      <vt:lpstr>PowerPoint Presentation</vt:lpstr>
      <vt:lpstr>Last iTunes &amp; iCloud Backup date.</vt:lpstr>
      <vt:lpstr>Converting Cocoa Core Date to Human time</vt:lpstr>
      <vt:lpstr>Location Services</vt:lpstr>
      <vt:lpstr>Jailbreak</vt:lpstr>
      <vt:lpstr>What is Jailbreak - how does it affect iOS.</vt:lpstr>
      <vt:lpstr>Finding evidence of Jailbreak</vt:lpstr>
      <vt:lpstr>Finding evidence of Jailbreak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16</cp:revision>
  <dcterms:created xsi:type="dcterms:W3CDTF">2021-01-18T02:02:41Z</dcterms:created>
  <dcterms:modified xsi:type="dcterms:W3CDTF">2022-11-05T17:22:39Z</dcterms:modified>
</cp:coreProperties>
</file>