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7" r:id="rId2"/>
    <p:sldId id="358" r:id="rId3"/>
    <p:sldId id="378" r:id="rId4"/>
    <p:sldId id="359" r:id="rId5"/>
    <p:sldId id="361" r:id="rId6"/>
    <p:sldId id="360" r:id="rId7"/>
    <p:sldId id="362" r:id="rId8"/>
    <p:sldId id="369" r:id="rId9"/>
    <p:sldId id="370" r:id="rId10"/>
    <p:sldId id="371" r:id="rId11"/>
    <p:sldId id="372" r:id="rId12"/>
    <p:sldId id="373" r:id="rId13"/>
    <p:sldId id="374" r:id="rId14"/>
    <p:sldId id="375" r:id="rId15"/>
    <p:sldId id="376" r:id="rId16"/>
    <p:sldId id="379" r:id="rId17"/>
    <p:sldId id="363" r:id="rId18"/>
    <p:sldId id="364" r:id="rId19"/>
    <p:sldId id="365" r:id="rId20"/>
    <p:sldId id="366" r:id="rId21"/>
    <p:sldId id="367" r:id="rId22"/>
    <p:sldId id="3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A00"/>
    <a:srgbClr val="D81E00"/>
    <a:srgbClr val="318EFD"/>
    <a:srgbClr val="AEAEAE"/>
    <a:srgbClr val="AB51D6"/>
    <a:srgbClr val="00AAD6"/>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8231" autoAdjust="0"/>
  </p:normalViewPr>
  <p:slideViewPr>
    <p:cSldViewPr snapToGrid="0">
      <p:cViewPr varScale="1">
        <p:scale>
          <a:sx n="56" d="100"/>
          <a:sy n="56" d="100"/>
        </p:scale>
        <p:origin x="11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67F655B2-1428-41BE-838B-F0141013BD67}"/>
    <pc:docChg chg="modSld">
      <pc:chgData name="Weifeng Xu" userId="e7aed605-a3dd-4d5a-a692-a87037af107b" providerId="ADAL" clId="{67F655B2-1428-41BE-838B-F0141013BD67}" dt="2022-04-15T12:51:07.004" v="8" actId="20577"/>
      <pc:docMkLst>
        <pc:docMk/>
      </pc:docMkLst>
      <pc:sldChg chg="modSp mod">
        <pc:chgData name="Weifeng Xu" userId="e7aed605-a3dd-4d5a-a692-a87037af107b" providerId="ADAL" clId="{67F655B2-1428-41BE-838B-F0141013BD67}" dt="2022-04-15T12:32:21.743" v="3" actId="207"/>
        <pc:sldMkLst>
          <pc:docMk/>
          <pc:sldMk cId="2061145702" sldId="361"/>
        </pc:sldMkLst>
        <pc:spChg chg="mod">
          <ac:chgData name="Weifeng Xu" userId="e7aed605-a3dd-4d5a-a692-a87037af107b" providerId="ADAL" clId="{67F655B2-1428-41BE-838B-F0141013BD67}" dt="2022-04-15T12:32:21.743" v="3" actId="207"/>
          <ac:spMkLst>
            <pc:docMk/>
            <pc:sldMk cId="2061145702" sldId="361"/>
            <ac:spMk id="3" creationId="{DE9F3EB6-1DAF-454C-B1C8-A93582BBF786}"/>
          </ac:spMkLst>
        </pc:spChg>
      </pc:sldChg>
      <pc:sldChg chg="modSp mod">
        <pc:chgData name="Weifeng Xu" userId="e7aed605-a3dd-4d5a-a692-a87037af107b" providerId="ADAL" clId="{67F655B2-1428-41BE-838B-F0141013BD67}" dt="2022-04-15T12:51:07.004" v="8" actId="20577"/>
        <pc:sldMkLst>
          <pc:docMk/>
          <pc:sldMk cId="3832523018" sldId="362"/>
        </pc:sldMkLst>
        <pc:spChg chg="mod">
          <ac:chgData name="Weifeng Xu" userId="e7aed605-a3dd-4d5a-a692-a87037af107b" providerId="ADAL" clId="{67F655B2-1428-41BE-838B-F0141013BD67}" dt="2022-04-15T12:51:07.004" v="8" actId="20577"/>
          <ac:spMkLst>
            <pc:docMk/>
            <pc:sldMk cId="3832523018" sldId="362"/>
            <ac:spMk id="2" creationId="{45CA790E-4CAF-3746-9063-1153B721B0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B0D04-66B7-4846-AB06-ABCDB31ADF3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13C2761-377D-40B3-A718-04A65D6697CC}">
      <dgm:prSet/>
      <dgm:spPr/>
      <dgm:t>
        <a:bodyPr/>
        <a:lstStyle/>
        <a:p>
          <a:r>
            <a:rPr lang="en-US"/>
            <a:t>iOS Application Lifecycle</a:t>
          </a:r>
        </a:p>
      </dgm:t>
    </dgm:pt>
    <dgm:pt modelId="{D1C7A6BC-4C34-42FA-8893-BDF7BE71C83E}" type="parTrans" cxnId="{28C0B105-BCD2-479C-82EE-A72D05DF714A}">
      <dgm:prSet/>
      <dgm:spPr/>
      <dgm:t>
        <a:bodyPr/>
        <a:lstStyle/>
        <a:p>
          <a:endParaRPr lang="en-US"/>
        </a:p>
      </dgm:t>
    </dgm:pt>
    <dgm:pt modelId="{1B0A1D0C-0E8B-4393-98C8-CF584E1FB25D}" type="sibTrans" cxnId="{28C0B105-BCD2-479C-82EE-A72D05DF714A}">
      <dgm:prSet/>
      <dgm:spPr/>
      <dgm:t>
        <a:bodyPr/>
        <a:lstStyle/>
        <a:p>
          <a:endParaRPr lang="en-US"/>
        </a:p>
      </dgm:t>
    </dgm:pt>
    <dgm:pt modelId="{81BDF5CB-BE7C-4F46-BA40-DCD79B9A9A95}">
      <dgm:prSet/>
      <dgm:spPr/>
      <dgm:t>
        <a:bodyPr/>
        <a:lstStyle/>
        <a:p>
          <a:r>
            <a:rPr lang="en-US"/>
            <a:t>Examining Springboard</a:t>
          </a:r>
        </a:p>
      </dgm:t>
    </dgm:pt>
    <dgm:pt modelId="{2EDC4372-E03C-4E5B-AEFE-A03E3D311D1D}" type="parTrans" cxnId="{6A1B20CD-9B0F-45E4-B7A9-D48A3FDD5FC9}">
      <dgm:prSet/>
      <dgm:spPr/>
      <dgm:t>
        <a:bodyPr/>
        <a:lstStyle/>
        <a:p>
          <a:endParaRPr lang="en-US"/>
        </a:p>
      </dgm:t>
    </dgm:pt>
    <dgm:pt modelId="{880618AE-AB6D-4323-AD82-CFCCB2E1352C}" type="sibTrans" cxnId="{6A1B20CD-9B0F-45E4-B7A9-D48A3FDD5FC9}">
      <dgm:prSet/>
      <dgm:spPr/>
      <dgm:t>
        <a:bodyPr/>
        <a:lstStyle/>
        <a:p>
          <a:endParaRPr lang="en-US"/>
        </a:p>
      </dgm:t>
    </dgm:pt>
    <dgm:pt modelId="{DCA22AB1-A1A5-4904-B7CA-F192408DD308}" type="pres">
      <dgm:prSet presAssocID="{67AB0D04-66B7-4846-AB06-ABCDB31ADF32}" presName="hierChild1" presStyleCnt="0">
        <dgm:presLayoutVars>
          <dgm:chPref val="1"/>
          <dgm:dir/>
          <dgm:animOne val="branch"/>
          <dgm:animLvl val="lvl"/>
          <dgm:resizeHandles/>
        </dgm:presLayoutVars>
      </dgm:prSet>
      <dgm:spPr/>
    </dgm:pt>
    <dgm:pt modelId="{810B49C3-8D3C-4BD2-B0EC-A2AAA0DB5B5D}" type="pres">
      <dgm:prSet presAssocID="{F13C2761-377D-40B3-A718-04A65D6697CC}" presName="hierRoot1" presStyleCnt="0"/>
      <dgm:spPr/>
    </dgm:pt>
    <dgm:pt modelId="{6F89E0B6-5901-42B8-A394-FADA9255B925}" type="pres">
      <dgm:prSet presAssocID="{F13C2761-377D-40B3-A718-04A65D6697CC}" presName="composite" presStyleCnt="0"/>
      <dgm:spPr/>
    </dgm:pt>
    <dgm:pt modelId="{04907C60-B7CA-4F48-9C1B-35367EC0C1FD}" type="pres">
      <dgm:prSet presAssocID="{F13C2761-377D-40B3-A718-04A65D6697CC}" presName="background" presStyleLbl="node0" presStyleIdx="0" presStyleCnt="2"/>
      <dgm:spPr/>
    </dgm:pt>
    <dgm:pt modelId="{4D840C93-FE24-46AF-9930-D32C4BDCCF7D}" type="pres">
      <dgm:prSet presAssocID="{F13C2761-377D-40B3-A718-04A65D6697CC}" presName="text" presStyleLbl="fgAcc0" presStyleIdx="0" presStyleCnt="2">
        <dgm:presLayoutVars>
          <dgm:chPref val="3"/>
        </dgm:presLayoutVars>
      </dgm:prSet>
      <dgm:spPr/>
    </dgm:pt>
    <dgm:pt modelId="{A78FC39F-922D-4E6A-9D87-615EF919AFC6}" type="pres">
      <dgm:prSet presAssocID="{F13C2761-377D-40B3-A718-04A65D6697CC}" presName="hierChild2" presStyleCnt="0"/>
      <dgm:spPr/>
    </dgm:pt>
    <dgm:pt modelId="{94AB8988-EEE2-4DF1-BCD9-CC0148C69C3D}" type="pres">
      <dgm:prSet presAssocID="{81BDF5CB-BE7C-4F46-BA40-DCD79B9A9A95}" presName="hierRoot1" presStyleCnt="0"/>
      <dgm:spPr/>
    </dgm:pt>
    <dgm:pt modelId="{B33446BD-2D45-4FDD-8EE7-3C9735522E05}" type="pres">
      <dgm:prSet presAssocID="{81BDF5CB-BE7C-4F46-BA40-DCD79B9A9A95}" presName="composite" presStyleCnt="0"/>
      <dgm:spPr/>
    </dgm:pt>
    <dgm:pt modelId="{19958310-F563-45A5-B000-1AAF06B64AD5}" type="pres">
      <dgm:prSet presAssocID="{81BDF5CB-BE7C-4F46-BA40-DCD79B9A9A95}" presName="background" presStyleLbl="node0" presStyleIdx="1" presStyleCnt="2"/>
      <dgm:spPr/>
    </dgm:pt>
    <dgm:pt modelId="{5F919235-8A4A-4280-AD15-9D190FA109AD}" type="pres">
      <dgm:prSet presAssocID="{81BDF5CB-BE7C-4F46-BA40-DCD79B9A9A95}" presName="text" presStyleLbl="fgAcc0" presStyleIdx="1" presStyleCnt="2">
        <dgm:presLayoutVars>
          <dgm:chPref val="3"/>
        </dgm:presLayoutVars>
      </dgm:prSet>
      <dgm:spPr/>
    </dgm:pt>
    <dgm:pt modelId="{0F138A1B-0F25-4AA6-942F-5E7085977100}" type="pres">
      <dgm:prSet presAssocID="{81BDF5CB-BE7C-4F46-BA40-DCD79B9A9A95}" presName="hierChild2" presStyleCnt="0"/>
      <dgm:spPr/>
    </dgm:pt>
  </dgm:ptLst>
  <dgm:cxnLst>
    <dgm:cxn modelId="{28C0B105-BCD2-479C-82EE-A72D05DF714A}" srcId="{67AB0D04-66B7-4846-AB06-ABCDB31ADF32}" destId="{F13C2761-377D-40B3-A718-04A65D6697CC}" srcOrd="0" destOrd="0" parTransId="{D1C7A6BC-4C34-42FA-8893-BDF7BE71C83E}" sibTransId="{1B0A1D0C-0E8B-4393-98C8-CF584E1FB25D}"/>
    <dgm:cxn modelId="{BA2F8033-2454-47FA-8912-B8694261B528}" type="presOf" srcId="{F13C2761-377D-40B3-A718-04A65D6697CC}" destId="{4D840C93-FE24-46AF-9930-D32C4BDCCF7D}" srcOrd="0" destOrd="0" presId="urn:microsoft.com/office/officeart/2005/8/layout/hierarchy1"/>
    <dgm:cxn modelId="{91821D85-FAC9-4BAE-A7A2-0DF749E5651B}" type="presOf" srcId="{67AB0D04-66B7-4846-AB06-ABCDB31ADF32}" destId="{DCA22AB1-A1A5-4904-B7CA-F192408DD308}" srcOrd="0" destOrd="0" presId="urn:microsoft.com/office/officeart/2005/8/layout/hierarchy1"/>
    <dgm:cxn modelId="{A942BC8B-C43E-4B49-8134-0E31AA76530E}" type="presOf" srcId="{81BDF5CB-BE7C-4F46-BA40-DCD79B9A9A95}" destId="{5F919235-8A4A-4280-AD15-9D190FA109AD}" srcOrd="0" destOrd="0" presId="urn:microsoft.com/office/officeart/2005/8/layout/hierarchy1"/>
    <dgm:cxn modelId="{6A1B20CD-9B0F-45E4-B7A9-D48A3FDD5FC9}" srcId="{67AB0D04-66B7-4846-AB06-ABCDB31ADF32}" destId="{81BDF5CB-BE7C-4F46-BA40-DCD79B9A9A95}" srcOrd="1" destOrd="0" parTransId="{2EDC4372-E03C-4E5B-AEFE-A03E3D311D1D}" sibTransId="{880618AE-AB6D-4323-AD82-CFCCB2E1352C}"/>
    <dgm:cxn modelId="{CAFFE48A-8308-435C-9C82-7D6FAB6C3F3D}" type="presParOf" srcId="{DCA22AB1-A1A5-4904-B7CA-F192408DD308}" destId="{810B49C3-8D3C-4BD2-B0EC-A2AAA0DB5B5D}" srcOrd="0" destOrd="0" presId="urn:microsoft.com/office/officeart/2005/8/layout/hierarchy1"/>
    <dgm:cxn modelId="{9B731A55-9EFE-4965-9118-2E802BBEE910}" type="presParOf" srcId="{810B49C3-8D3C-4BD2-B0EC-A2AAA0DB5B5D}" destId="{6F89E0B6-5901-42B8-A394-FADA9255B925}" srcOrd="0" destOrd="0" presId="urn:microsoft.com/office/officeart/2005/8/layout/hierarchy1"/>
    <dgm:cxn modelId="{11DA80B4-B7EB-4F6B-AA4B-38D30EC64BEF}" type="presParOf" srcId="{6F89E0B6-5901-42B8-A394-FADA9255B925}" destId="{04907C60-B7CA-4F48-9C1B-35367EC0C1FD}" srcOrd="0" destOrd="0" presId="urn:microsoft.com/office/officeart/2005/8/layout/hierarchy1"/>
    <dgm:cxn modelId="{8F2CC543-2279-496E-9DB4-E0828BB45C37}" type="presParOf" srcId="{6F89E0B6-5901-42B8-A394-FADA9255B925}" destId="{4D840C93-FE24-46AF-9930-D32C4BDCCF7D}" srcOrd="1" destOrd="0" presId="urn:microsoft.com/office/officeart/2005/8/layout/hierarchy1"/>
    <dgm:cxn modelId="{1B2625A5-34DB-4878-A9E9-BE8CC8FD1787}" type="presParOf" srcId="{810B49C3-8D3C-4BD2-B0EC-A2AAA0DB5B5D}" destId="{A78FC39F-922D-4E6A-9D87-615EF919AFC6}" srcOrd="1" destOrd="0" presId="urn:microsoft.com/office/officeart/2005/8/layout/hierarchy1"/>
    <dgm:cxn modelId="{685494C4-C721-4D10-8249-53947CD9A334}" type="presParOf" srcId="{DCA22AB1-A1A5-4904-B7CA-F192408DD308}" destId="{94AB8988-EEE2-4DF1-BCD9-CC0148C69C3D}" srcOrd="1" destOrd="0" presId="urn:microsoft.com/office/officeart/2005/8/layout/hierarchy1"/>
    <dgm:cxn modelId="{6F0FC3FB-E257-43A4-A359-2D3211C5E96E}" type="presParOf" srcId="{94AB8988-EEE2-4DF1-BCD9-CC0148C69C3D}" destId="{B33446BD-2D45-4FDD-8EE7-3C9735522E05}" srcOrd="0" destOrd="0" presId="urn:microsoft.com/office/officeart/2005/8/layout/hierarchy1"/>
    <dgm:cxn modelId="{38BBE0EE-3C94-4BA5-A311-5BC076557A8E}" type="presParOf" srcId="{B33446BD-2D45-4FDD-8EE7-3C9735522E05}" destId="{19958310-F563-45A5-B000-1AAF06B64AD5}" srcOrd="0" destOrd="0" presId="urn:microsoft.com/office/officeart/2005/8/layout/hierarchy1"/>
    <dgm:cxn modelId="{DAD60EAD-4A74-4B12-A6A0-69FA1D74BB2A}" type="presParOf" srcId="{B33446BD-2D45-4FDD-8EE7-3C9735522E05}" destId="{5F919235-8A4A-4280-AD15-9D190FA109AD}" srcOrd="1" destOrd="0" presId="urn:microsoft.com/office/officeart/2005/8/layout/hierarchy1"/>
    <dgm:cxn modelId="{2B5067A0-6BBF-407C-8E19-1FCD305A585E}" type="presParOf" srcId="{94AB8988-EEE2-4DF1-BCD9-CC0148C69C3D}" destId="{0F138A1B-0F25-4AA6-942F-5E70859771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07C60-B7CA-4F48-9C1B-35367EC0C1FD}">
      <dsp:nvSpPr>
        <dsp:cNvPr id="0" name=""/>
        <dsp:cNvSpPr/>
      </dsp:nvSpPr>
      <dsp:spPr>
        <a:xfrm>
          <a:off x="1049" y="576898"/>
          <a:ext cx="3683234" cy="23388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840C93-FE24-46AF-9930-D32C4BDCCF7D}">
      <dsp:nvSpPr>
        <dsp:cNvPr id="0" name=""/>
        <dsp:cNvSpPr/>
      </dsp:nvSpPr>
      <dsp:spPr>
        <a:xfrm>
          <a:off x="410297" y="965684"/>
          <a:ext cx="3683234" cy="233885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iOS Application Lifecycle</a:t>
          </a:r>
        </a:p>
      </dsp:txBody>
      <dsp:txXfrm>
        <a:off x="478800" y="1034187"/>
        <a:ext cx="3546228" cy="2201847"/>
      </dsp:txXfrm>
    </dsp:sp>
    <dsp:sp modelId="{19958310-F563-45A5-B000-1AAF06B64AD5}">
      <dsp:nvSpPr>
        <dsp:cNvPr id="0" name=""/>
        <dsp:cNvSpPr/>
      </dsp:nvSpPr>
      <dsp:spPr>
        <a:xfrm>
          <a:off x="4502780" y="576898"/>
          <a:ext cx="3683234" cy="233885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19235-8A4A-4280-AD15-9D190FA109AD}">
      <dsp:nvSpPr>
        <dsp:cNvPr id="0" name=""/>
        <dsp:cNvSpPr/>
      </dsp:nvSpPr>
      <dsp:spPr>
        <a:xfrm>
          <a:off x="4912028" y="965684"/>
          <a:ext cx="3683234" cy="233885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Examining Springboard</a:t>
          </a:r>
        </a:p>
      </dsp:txBody>
      <dsp:txXfrm>
        <a:off x="4980531" y="1034187"/>
        <a:ext cx="3546228" cy="22018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209340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15599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8143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78990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379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46384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94143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78929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86711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33259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8713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37056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04311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1308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35670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8289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5799"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13" name="Picture 12" descr="Shape&#10;&#10;Description automatically generated with low confidence">
            <a:extLst>
              <a:ext uri="{FF2B5EF4-FFF2-40B4-BE49-F238E27FC236}">
                <a16:creationId xmlns:a16="http://schemas.microsoft.com/office/drawing/2014/main" id="{A04DB09A-1410-8C34-56E8-7C9B34C9505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358436" y="6128028"/>
            <a:ext cx="821597" cy="821518"/>
          </a:xfrm>
          <a:prstGeom prst="rect">
            <a:avLst/>
          </a:prstGeom>
        </p:spPr>
      </p:pic>
    </p:spTree>
    <p:extLst>
      <p:ext uri="{BB962C8B-B14F-4D97-AF65-F5344CB8AC3E}">
        <p14:creationId xmlns:p14="http://schemas.microsoft.com/office/powerpoint/2010/main" val="3911809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1">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13">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17">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19">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Text Placeholder 4">
            <a:extLst>
              <a:ext uri="{FF2B5EF4-FFF2-40B4-BE49-F238E27FC236}">
                <a16:creationId xmlns:a16="http://schemas.microsoft.com/office/drawing/2014/main" id="{F1291333-6596-4646-9C81-7FDF36633BA6}"/>
              </a:ext>
            </a:extLst>
          </p:cNvPr>
          <p:cNvSpPr>
            <a:spLocks noGrp="1"/>
          </p:cNvSpPr>
          <p:nvPr>
            <p:ph type="subTitle" idx="1"/>
          </p:nvPr>
        </p:nvSpPr>
        <p:spPr>
          <a:xfrm>
            <a:off x="1507067" y="4050833"/>
            <a:ext cx="7766936" cy="1096899"/>
          </a:xfrm>
        </p:spPr>
        <p:txBody>
          <a:bodyPr>
            <a:normAutofit/>
          </a:bodyPr>
          <a:lstStyle/>
          <a:p>
            <a:r>
              <a:rPr lang="en-US"/>
              <a:t>iOS 13</a:t>
            </a:r>
            <a:endParaRPr lang="en-US" dirty="0"/>
          </a:p>
        </p:txBody>
      </p:sp>
      <p:sp>
        <p:nvSpPr>
          <p:cNvPr id="4" name="Title 3">
            <a:extLst>
              <a:ext uri="{FF2B5EF4-FFF2-40B4-BE49-F238E27FC236}">
                <a16:creationId xmlns:a16="http://schemas.microsoft.com/office/drawing/2014/main" id="{9B649C4F-48C8-4CC6-BAE6-40898A5F80F4}"/>
              </a:ext>
            </a:extLst>
          </p:cNvPr>
          <p:cNvSpPr>
            <a:spLocks noGrp="1"/>
          </p:cNvSpPr>
          <p:nvPr>
            <p:ph type="ctrTitle"/>
          </p:nvPr>
        </p:nvSpPr>
        <p:spPr>
          <a:xfrm>
            <a:off x="1507067" y="1397000"/>
            <a:ext cx="7766936" cy="2653836"/>
          </a:xfrm>
        </p:spPr>
        <p:txBody>
          <a:bodyPr>
            <a:normAutofit/>
          </a:bodyPr>
          <a:lstStyle/>
          <a:p>
            <a:r>
              <a:rPr lang="en-US"/>
              <a:t>iOS Application Lifecycles</a:t>
            </a:r>
            <a:endParaRPr lang="en-US" dirty="0"/>
          </a:p>
        </p:txBody>
      </p:sp>
    </p:spTree>
    <p:extLst>
      <p:ext uri="{BB962C8B-B14F-4D97-AF65-F5344CB8AC3E}">
        <p14:creationId xmlns:p14="http://schemas.microsoft.com/office/powerpoint/2010/main" val="27830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784E-EF33-E043-B1CC-11DB4EC246F4}"/>
              </a:ext>
            </a:extLst>
          </p:cNvPr>
          <p:cNvSpPr>
            <a:spLocks noGrp="1"/>
          </p:cNvSpPr>
          <p:nvPr>
            <p:ph type="title"/>
          </p:nvPr>
        </p:nvSpPr>
        <p:spPr/>
        <p:txBody>
          <a:bodyPr/>
          <a:lstStyle/>
          <a:p>
            <a:r>
              <a:rPr lang="en-US" dirty="0"/>
              <a:t>Application Delegate (2)</a:t>
            </a:r>
          </a:p>
        </p:txBody>
      </p:sp>
      <p:sp>
        <p:nvSpPr>
          <p:cNvPr id="3" name="Content Placeholder 2">
            <a:extLst>
              <a:ext uri="{FF2B5EF4-FFF2-40B4-BE49-F238E27FC236}">
                <a16:creationId xmlns:a16="http://schemas.microsoft.com/office/drawing/2014/main" id="{55A91005-CBF5-C840-92D0-A7D7ADAE6F5E}"/>
              </a:ext>
            </a:extLst>
          </p:cNvPr>
          <p:cNvSpPr>
            <a:spLocks noGrp="1"/>
          </p:cNvSpPr>
          <p:nvPr>
            <p:ph idx="1"/>
          </p:nvPr>
        </p:nvSpPr>
        <p:spPr>
          <a:xfrm>
            <a:off x="684315" y="1690688"/>
            <a:ext cx="10823369" cy="4486275"/>
          </a:xfrm>
        </p:spPr>
        <p:txBody>
          <a:bodyPr>
            <a:normAutofit/>
          </a:bodyPr>
          <a:lstStyle/>
          <a:p>
            <a:r>
              <a:rPr lang="en-US" dirty="0"/>
              <a:t>In iOS, there is an </a:t>
            </a:r>
            <a:r>
              <a:rPr lang="en-US" dirty="0" err="1"/>
              <a:t>UIApplication</a:t>
            </a:r>
            <a:r>
              <a:rPr lang="en-US" dirty="0"/>
              <a:t> object which will internally call the </a:t>
            </a:r>
            <a:r>
              <a:rPr lang="en-US" dirty="0" err="1"/>
              <a:t>UIApplicationMain</a:t>
            </a:r>
            <a:r>
              <a:rPr lang="en-US" dirty="0"/>
              <a:t>. </a:t>
            </a:r>
            <a:r>
              <a:rPr lang="en-US" dirty="0" err="1"/>
              <a:t>UIApplication</a:t>
            </a:r>
            <a:r>
              <a:rPr lang="en-US" dirty="0"/>
              <a:t> is responsible for facilitating all the key events to its delegate. So, that the </a:t>
            </a:r>
            <a:r>
              <a:rPr lang="en-US" dirty="0" err="1"/>
              <a:t>UIApplicationMain</a:t>
            </a:r>
            <a:r>
              <a:rPr lang="en-US" dirty="0"/>
              <a:t> function is the main entry point to create the application object, and the application delegate and set up the event cycle.</a:t>
            </a:r>
          </a:p>
          <a:p>
            <a:r>
              <a:rPr lang="en-US" dirty="0" err="1"/>
              <a:t>UIApplicationMain</a:t>
            </a:r>
            <a:r>
              <a:rPr lang="en-US" dirty="0"/>
              <a:t> is called on </a:t>
            </a:r>
            <a:r>
              <a:rPr lang="en-US" dirty="0" err="1"/>
              <a:t>AppDelegate</a:t>
            </a:r>
            <a:r>
              <a:rPr lang="en-US" dirty="0"/>
              <a:t> class which adopts the </a:t>
            </a:r>
            <a:r>
              <a:rPr lang="en-US" dirty="0" err="1"/>
              <a:t>UIApplicationDelegate</a:t>
            </a:r>
            <a:r>
              <a:rPr lang="en-US" dirty="0"/>
              <a:t> protocol. Every iOS application has to implement this protocol to get notified about the user events such as app launch, the app goes into the background, the app comes into the foreground, etc.</a:t>
            </a:r>
          </a:p>
        </p:txBody>
      </p:sp>
    </p:spTree>
    <p:extLst>
      <p:ext uri="{BB962C8B-B14F-4D97-AF65-F5344CB8AC3E}">
        <p14:creationId xmlns:p14="http://schemas.microsoft.com/office/powerpoint/2010/main" val="300696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689E-1D7D-8F42-B1CB-D245DF41D89D}"/>
              </a:ext>
            </a:extLst>
          </p:cNvPr>
          <p:cNvSpPr>
            <a:spLocks noGrp="1"/>
          </p:cNvSpPr>
          <p:nvPr>
            <p:ph type="title"/>
          </p:nvPr>
        </p:nvSpPr>
        <p:spPr/>
        <p:txBody>
          <a:bodyPr/>
          <a:lstStyle/>
          <a:p>
            <a:r>
              <a:rPr lang="en-US" dirty="0"/>
              <a:t>Application Delegate - Step by Step : Launch</a:t>
            </a:r>
          </a:p>
        </p:txBody>
      </p:sp>
      <p:sp>
        <p:nvSpPr>
          <p:cNvPr id="3" name="Content Placeholder 2">
            <a:extLst>
              <a:ext uri="{FF2B5EF4-FFF2-40B4-BE49-F238E27FC236}">
                <a16:creationId xmlns:a16="http://schemas.microsoft.com/office/drawing/2014/main" id="{FE9AB0AE-5BBE-3247-ADFE-8D9C9A3E96A2}"/>
              </a:ext>
            </a:extLst>
          </p:cNvPr>
          <p:cNvSpPr>
            <a:spLocks noGrp="1"/>
          </p:cNvSpPr>
          <p:nvPr>
            <p:ph idx="1"/>
          </p:nvPr>
        </p:nvSpPr>
        <p:spPr/>
        <p:txBody>
          <a:bodyPr/>
          <a:lstStyle/>
          <a:p>
            <a:r>
              <a:rPr lang="en-US" i="1" dirty="0"/>
              <a:t>application: </a:t>
            </a:r>
            <a:r>
              <a:rPr lang="en-US" i="1" dirty="0" err="1"/>
              <a:t>willFinishLaunchingWithOptions</a:t>
            </a:r>
            <a:r>
              <a:rPr lang="en-US" dirty="0"/>
              <a:t> — This method is called after the application has been launched successfully. It is the first method from the app delegate which will be called. The code is executed if the launch was successful.</a:t>
            </a:r>
          </a:p>
          <a:p>
            <a:r>
              <a:rPr lang="en-US" i="1" dirty="0"/>
              <a:t>application: </a:t>
            </a:r>
            <a:r>
              <a:rPr lang="en-US" i="1" dirty="0" err="1"/>
              <a:t>didFinishLaunchingWithOptions</a:t>
            </a:r>
            <a:r>
              <a:rPr lang="en-US" i="1" dirty="0"/>
              <a:t> </a:t>
            </a:r>
            <a:r>
              <a:rPr lang="en-US" dirty="0"/>
              <a:t>— is called next. This callback method is called when the application has finished launching and restored its state. This method can be used to finalize the interface and provide the root View Controller to the window.</a:t>
            </a:r>
          </a:p>
          <a:p>
            <a:endParaRPr lang="en-US" dirty="0"/>
          </a:p>
        </p:txBody>
      </p:sp>
    </p:spTree>
    <p:extLst>
      <p:ext uri="{BB962C8B-B14F-4D97-AF65-F5344CB8AC3E}">
        <p14:creationId xmlns:p14="http://schemas.microsoft.com/office/powerpoint/2010/main" val="105226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A127-4937-F641-9905-60C6B3E76DFA}"/>
              </a:ext>
            </a:extLst>
          </p:cNvPr>
          <p:cNvSpPr>
            <a:spLocks noGrp="1"/>
          </p:cNvSpPr>
          <p:nvPr>
            <p:ph type="title"/>
          </p:nvPr>
        </p:nvSpPr>
        <p:spPr>
          <a:xfrm>
            <a:off x="125730" y="365125"/>
            <a:ext cx="11228070" cy="1325563"/>
          </a:xfrm>
        </p:spPr>
        <p:txBody>
          <a:bodyPr/>
          <a:lstStyle/>
          <a:p>
            <a:r>
              <a:rPr lang="en-US" dirty="0"/>
              <a:t>Application Delegate - Step by Step : Foreground</a:t>
            </a:r>
          </a:p>
        </p:txBody>
      </p:sp>
      <p:sp>
        <p:nvSpPr>
          <p:cNvPr id="3" name="Content Placeholder 2">
            <a:extLst>
              <a:ext uri="{FF2B5EF4-FFF2-40B4-BE49-F238E27FC236}">
                <a16:creationId xmlns:a16="http://schemas.microsoft.com/office/drawing/2014/main" id="{DA422DE0-994B-9142-B74D-3263B973CFD5}"/>
              </a:ext>
            </a:extLst>
          </p:cNvPr>
          <p:cNvSpPr>
            <a:spLocks noGrp="1"/>
          </p:cNvSpPr>
          <p:nvPr>
            <p:ph idx="1"/>
          </p:nvPr>
        </p:nvSpPr>
        <p:spPr/>
        <p:txBody>
          <a:bodyPr/>
          <a:lstStyle/>
          <a:p>
            <a:r>
              <a:rPr lang="en-US" i="1" dirty="0" err="1"/>
              <a:t>applicationWillEnterForeground</a:t>
            </a:r>
            <a:r>
              <a:rPr lang="en-US" i="1" dirty="0"/>
              <a:t>: </a:t>
            </a:r>
            <a:r>
              <a:rPr lang="en-US" dirty="0"/>
              <a:t>This method is called when the app transitions from background state to active state </a:t>
            </a:r>
            <a:r>
              <a:rPr lang="en-US" dirty="0" err="1"/>
              <a:t>i.e</a:t>
            </a:r>
            <a:r>
              <a:rPr lang="en-US" dirty="0"/>
              <a:t> when the app is relaunched. This method is not invoked when the app starts for the first time </a:t>
            </a:r>
            <a:r>
              <a:rPr lang="en-US" dirty="0" err="1"/>
              <a:t>i.e</a:t>
            </a:r>
            <a:r>
              <a:rPr lang="en-US" dirty="0"/>
              <a:t> when </a:t>
            </a:r>
            <a:r>
              <a:rPr lang="en-US" i="1" dirty="0" err="1"/>
              <a:t>applicationDidFinishLaunch</a:t>
            </a:r>
            <a:r>
              <a:rPr lang="en-US" dirty="0"/>
              <a:t> is called but only when it comes from background </a:t>
            </a:r>
            <a:r>
              <a:rPr lang="en-US" dirty="0" err="1"/>
              <a:t>i.e</a:t>
            </a:r>
            <a:r>
              <a:rPr lang="en-US" dirty="0"/>
              <a:t> </a:t>
            </a:r>
            <a:r>
              <a:rPr lang="en-US" i="1" dirty="0" err="1"/>
              <a:t>applicationDidBecomeActive</a:t>
            </a:r>
            <a:r>
              <a:rPr lang="en-US" dirty="0"/>
              <a:t>.</a:t>
            </a:r>
          </a:p>
          <a:p>
            <a:r>
              <a:rPr lang="en-US" i="1" dirty="0" err="1"/>
              <a:t>applicationDidBecomeActive</a:t>
            </a:r>
            <a:r>
              <a:rPr lang="en-US" i="1" dirty="0"/>
              <a:t>: </a:t>
            </a:r>
            <a:r>
              <a:rPr lang="en-US" dirty="0"/>
              <a:t>This method is called just after </a:t>
            </a:r>
            <a:r>
              <a:rPr lang="en-US" i="1" dirty="0" err="1"/>
              <a:t>applicationWillEnterForeground</a:t>
            </a:r>
            <a:r>
              <a:rPr lang="en-US" dirty="0"/>
              <a:t>. It is to let your app know that it moved from an inactive to an active state. This method is used to restart any tasks that were paused.</a:t>
            </a:r>
          </a:p>
          <a:p>
            <a:endParaRPr lang="en-US" dirty="0"/>
          </a:p>
        </p:txBody>
      </p:sp>
    </p:spTree>
    <p:extLst>
      <p:ext uri="{BB962C8B-B14F-4D97-AF65-F5344CB8AC3E}">
        <p14:creationId xmlns:p14="http://schemas.microsoft.com/office/powerpoint/2010/main" val="15722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FE05-4F10-7843-89A0-05F8AAE87367}"/>
              </a:ext>
            </a:extLst>
          </p:cNvPr>
          <p:cNvSpPr>
            <a:spLocks noGrp="1"/>
          </p:cNvSpPr>
          <p:nvPr>
            <p:ph type="title"/>
          </p:nvPr>
        </p:nvSpPr>
        <p:spPr>
          <a:xfrm>
            <a:off x="434340" y="365125"/>
            <a:ext cx="11338560" cy="1325563"/>
          </a:xfrm>
        </p:spPr>
        <p:txBody>
          <a:bodyPr/>
          <a:lstStyle/>
          <a:p>
            <a:r>
              <a:rPr lang="en-US" dirty="0"/>
              <a:t>Application Delegate - Step by Step : Background</a:t>
            </a:r>
          </a:p>
        </p:txBody>
      </p:sp>
      <p:sp>
        <p:nvSpPr>
          <p:cNvPr id="3" name="Content Placeholder 2">
            <a:extLst>
              <a:ext uri="{FF2B5EF4-FFF2-40B4-BE49-F238E27FC236}">
                <a16:creationId xmlns:a16="http://schemas.microsoft.com/office/drawing/2014/main" id="{1A7AF8A3-6ADB-C644-A0C8-0408F26C69A6}"/>
              </a:ext>
            </a:extLst>
          </p:cNvPr>
          <p:cNvSpPr>
            <a:spLocks noGrp="1"/>
          </p:cNvSpPr>
          <p:nvPr>
            <p:ph idx="1"/>
          </p:nvPr>
        </p:nvSpPr>
        <p:spPr/>
        <p:txBody>
          <a:bodyPr/>
          <a:lstStyle/>
          <a:p>
            <a:r>
              <a:rPr lang="en-US" i="1" dirty="0" err="1"/>
              <a:t>applicationDidEnterBackground</a:t>
            </a:r>
            <a:r>
              <a:rPr lang="en-US" i="1" dirty="0"/>
              <a:t>: </a:t>
            </a:r>
            <a:r>
              <a:rPr lang="en-US" dirty="0"/>
              <a:t>This method is called when your application enters the background after becoming inactive. You have approximately 5 seconds to run any tasks you need to back things up in case the app gets terminated later or right after that.</a:t>
            </a:r>
          </a:p>
        </p:txBody>
      </p:sp>
    </p:spTree>
    <p:extLst>
      <p:ext uri="{BB962C8B-B14F-4D97-AF65-F5344CB8AC3E}">
        <p14:creationId xmlns:p14="http://schemas.microsoft.com/office/powerpoint/2010/main" val="307417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0547-1954-6644-B71C-0DE068D8724E}"/>
              </a:ext>
            </a:extLst>
          </p:cNvPr>
          <p:cNvSpPr>
            <a:spLocks noGrp="1"/>
          </p:cNvSpPr>
          <p:nvPr>
            <p:ph type="title"/>
          </p:nvPr>
        </p:nvSpPr>
        <p:spPr>
          <a:xfrm>
            <a:off x="137160" y="365125"/>
            <a:ext cx="11532870" cy="1325563"/>
          </a:xfrm>
        </p:spPr>
        <p:txBody>
          <a:bodyPr/>
          <a:lstStyle/>
          <a:p>
            <a:r>
              <a:rPr lang="en-US" dirty="0"/>
              <a:t>Application Delegate - Step by Step : Inactive State</a:t>
            </a:r>
          </a:p>
        </p:txBody>
      </p:sp>
      <p:sp>
        <p:nvSpPr>
          <p:cNvPr id="3" name="Content Placeholder 2">
            <a:extLst>
              <a:ext uri="{FF2B5EF4-FFF2-40B4-BE49-F238E27FC236}">
                <a16:creationId xmlns:a16="http://schemas.microsoft.com/office/drawing/2014/main" id="{B2766CB3-07D3-1C44-922F-3FB893D09726}"/>
              </a:ext>
            </a:extLst>
          </p:cNvPr>
          <p:cNvSpPr>
            <a:spLocks noGrp="1"/>
          </p:cNvSpPr>
          <p:nvPr>
            <p:ph idx="1"/>
          </p:nvPr>
        </p:nvSpPr>
        <p:spPr/>
        <p:txBody>
          <a:bodyPr/>
          <a:lstStyle/>
          <a:p>
            <a:r>
              <a:rPr lang="en-US" i="1" dirty="0" err="1"/>
              <a:t>applicationWillResignActive</a:t>
            </a:r>
            <a:r>
              <a:rPr lang="en-US" dirty="0"/>
              <a:t>: This method is called when your application is about to enter into an inactive state from an active state. Consider the case of an incoming phone call or if the user quits the app by hitting the home button. Any ongoing tasks can be paused in this method.</a:t>
            </a:r>
          </a:p>
        </p:txBody>
      </p:sp>
    </p:spTree>
    <p:extLst>
      <p:ext uri="{BB962C8B-B14F-4D97-AF65-F5344CB8AC3E}">
        <p14:creationId xmlns:p14="http://schemas.microsoft.com/office/powerpoint/2010/main" val="1901375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653-93AE-B945-9C60-F10E6CBD4080}"/>
              </a:ext>
            </a:extLst>
          </p:cNvPr>
          <p:cNvSpPr>
            <a:spLocks noGrp="1"/>
          </p:cNvSpPr>
          <p:nvPr>
            <p:ph type="title"/>
          </p:nvPr>
        </p:nvSpPr>
        <p:spPr>
          <a:xfrm>
            <a:off x="400050" y="365125"/>
            <a:ext cx="11292840" cy="1325563"/>
          </a:xfrm>
        </p:spPr>
        <p:txBody>
          <a:bodyPr/>
          <a:lstStyle/>
          <a:p>
            <a:r>
              <a:rPr lang="en-US" dirty="0"/>
              <a:t>Application Delegate - Step by Step : Termination</a:t>
            </a:r>
          </a:p>
        </p:txBody>
      </p:sp>
      <p:sp>
        <p:nvSpPr>
          <p:cNvPr id="3" name="Content Placeholder 2">
            <a:extLst>
              <a:ext uri="{FF2B5EF4-FFF2-40B4-BE49-F238E27FC236}">
                <a16:creationId xmlns:a16="http://schemas.microsoft.com/office/drawing/2014/main" id="{21872D68-CBE7-2948-BEB9-02B0DE1975D2}"/>
              </a:ext>
            </a:extLst>
          </p:cNvPr>
          <p:cNvSpPr>
            <a:spLocks noGrp="1"/>
          </p:cNvSpPr>
          <p:nvPr>
            <p:ph idx="1"/>
          </p:nvPr>
        </p:nvSpPr>
        <p:spPr/>
        <p:txBody>
          <a:bodyPr/>
          <a:lstStyle/>
          <a:p>
            <a:r>
              <a:rPr lang="en-US" i="1" dirty="0" err="1"/>
              <a:t>applicationWillTerminate</a:t>
            </a:r>
            <a:r>
              <a:rPr lang="en-US" i="1" dirty="0"/>
              <a:t>: </a:t>
            </a:r>
            <a:r>
              <a:rPr lang="en-US" dirty="0"/>
              <a:t>This method is called when your application is about to terminate. Any call final cleanup can be performed here. There are cases where this method might not be called, such as in the case when the device reboots. </a:t>
            </a:r>
          </a:p>
        </p:txBody>
      </p:sp>
    </p:spTree>
    <p:extLst>
      <p:ext uri="{BB962C8B-B14F-4D97-AF65-F5344CB8AC3E}">
        <p14:creationId xmlns:p14="http://schemas.microsoft.com/office/powerpoint/2010/main" val="199727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B0C8-D2B3-3E42-8EAE-1FFE929CDD4A}"/>
              </a:ext>
            </a:extLst>
          </p:cNvPr>
          <p:cNvSpPr>
            <a:spLocks noGrp="1"/>
          </p:cNvSpPr>
          <p:nvPr>
            <p:ph type="title"/>
          </p:nvPr>
        </p:nvSpPr>
        <p:spPr>
          <a:xfrm>
            <a:off x="838200" y="4868545"/>
            <a:ext cx="10515600" cy="1325563"/>
          </a:xfrm>
        </p:spPr>
        <p:txBody>
          <a:bodyPr/>
          <a:lstStyle/>
          <a:p>
            <a:r>
              <a:rPr lang="en-US" dirty="0"/>
              <a:t>Examining Springboard</a:t>
            </a:r>
            <a:br>
              <a:rPr lang="en-US" dirty="0"/>
            </a:br>
            <a:endParaRPr lang="en-US" dirty="0"/>
          </a:p>
        </p:txBody>
      </p:sp>
    </p:spTree>
    <p:extLst>
      <p:ext uri="{BB962C8B-B14F-4D97-AF65-F5344CB8AC3E}">
        <p14:creationId xmlns:p14="http://schemas.microsoft.com/office/powerpoint/2010/main" val="395416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E647-B3EF-F54F-9250-C769FAFBD5FB}"/>
              </a:ext>
            </a:extLst>
          </p:cNvPr>
          <p:cNvSpPr>
            <a:spLocks noGrp="1"/>
          </p:cNvSpPr>
          <p:nvPr>
            <p:ph type="title"/>
          </p:nvPr>
        </p:nvSpPr>
        <p:spPr/>
        <p:txBody>
          <a:bodyPr/>
          <a:lstStyle/>
          <a:p>
            <a:r>
              <a:rPr lang="en-US" dirty="0"/>
              <a:t>Examining Springboard Layout</a:t>
            </a:r>
          </a:p>
        </p:txBody>
      </p:sp>
      <p:sp>
        <p:nvSpPr>
          <p:cNvPr id="3" name="Content Placeholder 2">
            <a:extLst>
              <a:ext uri="{FF2B5EF4-FFF2-40B4-BE49-F238E27FC236}">
                <a16:creationId xmlns:a16="http://schemas.microsoft.com/office/drawing/2014/main" id="{E4D2A7F3-C702-B445-8344-8DDE85CBBA04}"/>
              </a:ext>
            </a:extLst>
          </p:cNvPr>
          <p:cNvSpPr>
            <a:spLocks noGrp="1"/>
          </p:cNvSpPr>
          <p:nvPr>
            <p:ph idx="1"/>
          </p:nvPr>
        </p:nvSpPr>
        <p:spPr/>
        <p:txBody>
          <a:bodyPr/>
          <a:lstStyle/>
          <a:p>
            <a:r>
              <a:rPr lang="en-US" dirty="0"/>
              <a:t>The layout of the </a:t>
            </a:r>
            <a:r>
              <a:rPr lang="en-US" dirty="0" err="1"/>
              <a:t>SpringBoard</a:t>
            </a:r>
            <a:r>
              <a:rPr lang="en-US" dirty="0"/>
              <a:t> is in a property list file at ~/var/mobile/Library/</a:t>
            </a:r>
            <a:r>
              <a:rPr lang="en-US" dirty="0" err="1"/>
              <a:t>SpringBoard</a:t>
            </a:r>
            <a:r>
              <a:rPr lang="en-US" dirty="0"/>
              <a:t>/</a:t>
            </a:r>
            <a:r>
              <a:rPr lang="en-US" dirty="0" err="1"/>
              <a:t>IconState.plist</a:t>
            </a:r>
            <a:r>
              <a:rPr lang="en-US" dirty="0"/>
              <a:t>.</a:t>
            </a:r>
          </a:p>
        </p:txBody>
      </p:sp>
      <p:pic>
        <p:nvPicPr>
          <p:cNvPr id="2050" name="Picture 2">
            <a:extLst>
              <a:ext uri="{FF2B5EF4-FFF2-40B4-BE49-F238E27FC236}">
                <a16:creationId xmlns:a16="http://schemas.microsoft.com/office/drawing/2014/main" id="{511D144D-99F8-4449-865B-F692B7D79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67" y="3186430"/>
            <a:ext cx="11153665" cy="216281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3DD888E-D096-C348-80E5-B96CBEB8FFCD}"/>
              </a:ext>
            </a:extLst>
          </p:cNvPr>
          <p:cNvCxnSpPr>
            <a:cxnSpLocks/>
          </p:cNvCxnSpPr>
          <p:nvPr/>
        </p:nvCxnSpPr>
        <p:spPr>
          <a:xfrm flipH="1">
            <a:off x="6221730" y="2777490"/>
            <a:ext cx="1447800" cy="1223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02743D-CB59-8B43-B04C-FB5E76473D5B}"/>
              </a:ext>
            </a:extLst>
          </p:cNvPr>
          <p:cNvSpPr txBox="1"/>
          <p:nvPr/>
        </p:nvSpPr>
        <p:spPr>
          <a:xfrm>
            <a:off x="838200" y="5621328"/>
            <a:ext cx="3114442"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 Terminal in this folder.</a:t>
            </a:r>
          </a:p>
          <a:p>
            <a:pPr marL="285750" indent="-285750">
              <a:buFont typeface="Arial" panose="020B0604020202020204" pitchFamily="34" charset="0"/>
              <a:buChar char="•"/>
            </a:pPr>
            <a:r>
              <a:rPr lang="en-US" dirty="0" err="1"/>
              <a:t>Plistutil</a:t>
            </a:r>
            <a:r>
              <a:rPr lang="en-US" dirty="0"/>
              <a:t> –I </a:t>
            </a:r>
            <a:r>
              <a:rPr lang="en-US" dirty="0" err="1"/>
              <a:t>IconState.plist</a:t>
            </a:r>
            <a:endParaRPr lang="en-US" dirty="0"/>
          </a:p>
        </p:txBody>
      </p:sp>
    </p:spTree>
    <p:extLst>
      <p:ext uri="{BB962C8B-B14F-4D97-AF65-F5344CB8AC3E}">
        <p14:creationId xmlns:p14="http://schemas.microsoft.com/office/powerpoint/2010/main" val="1876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426C-8427-1846-AF26-694F4AC60066}"/>
              </a:ext>
            </a:extLst>
          </p:cNvPr>
          <p:cNvSpPr>
            <a:spLocks noGrp="1"/>
          </p:cNvSpPr>
          <p:nvPr>
            <p:ph type="title"/>
          </p:nvPr>
        </p:nvSpPr>
        <p:spPr>
          <a:xfrm>
            <a:off x="129540" y="100012"/>
            <a:ext cx="10515600" cy="1325563"/>
          </a:xfrm>
        </p:spPr>
        <p:txBody>
          <a:bodyPr/>
          <a:lstStyle/>
          <a:p>
            <a:r>
              <a:rPr lang="en-US" dirty="0"/>
              <a:t>Examining Springboard Layout (2)</a:t>
            </a:r>
          </a:p>
        </p:txBody>
      </p:sp>
      <p:sp>
        <p:nvSpPr>
          <p:cNvPr id="3" name="Content Placeholder 2">
            <a:extLst>
              <a:ext uri="{FF2B5EF4-FFF2-40B4-BE49-F238E27FC236}">
                <a16:creationId xmlns:a16="http://schemas.microsoft.com/office/drawing/2014/main" id="{21C81191-9DFB-7748-9BFF-4FE6442FC01B}"/>
              </a:ext>
            </a:extLst>
          </p:cNvPr>
          <p:cNvSpPr>
            <a:spLocks noGrp="1"/>
          </p:cNvSpPr>
          <p:nvPr>
            <p:ph idx="1"/>
          </p:nvPr>
        </p:nvSpPr>
        <p:spPr>
          <a:xfrm>
            <a:off x="838200" y="1253331"/>
            <a:ext cx="10515600" cy="4351338"/>
          </a:xfrm>
        </p:spPr>
        <p:txBody>
          <a:bodyPr/>
          <a:lstStyle/>
          <a:p>
            <a:r>
              <a:rPr lang="en-US" dirty="0"/>
              <a:t>What is the home screen layout?</a:t>
            </a:r>
          </a:p>
          <a:p>
            <a:pPr marL="0" indent="0">
              <a:buNone/>
            </a:pPr>
            <a:endParaRPr lang="en-US" dirty="0"/>
          </a:p>
        </p:txBody>
      </p:sp>
      <p:pic>
        <p:nvPicPr>
          <p:cNvPr id="3076" name="Picture 4">
            <a:extLst>
              <a:ext uri="{FF2B5EF4-FFF2-40B4-BE49-F238E27FC236}">
                <a16:creationId xmlns:a16="http://schemas.microsoft.com/office/drawing/2014/main" id="{A0F0E320-2D2D-5045-8B6E-525145842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1"/>
            <a:ext cx="8787166" cy="43513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7B0BA5F-C274-9443-876F-50B06D7C6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989" y="0"/>
            <a:ext cx="3900487"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5ACE89F-7127-E94C-9354-0CBBAF5356B6}"/>
              </a:ext>
            </a:extLst>
          </p:cNvPr>
          <p:cNvCxnSpPr>
            <a:cxnSpLocks/>
          </p:cNvCxnSpPr>
          <p:nvPr/>
        </p:nvCxnSpPr>
        <p:spPr>
          <a:xfrm flipH="1">
            <a:off x="5000979" y="5252083"/>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6D3098-2125-6446-9E88-73CA49C70C76}"/>
              </a:ext>
            </a:extLst>
          </p:cNvPr>
          <p:cNvSpPr txBox="1"/>
          <p:nvPr/>
        </p:nvSpPr>
        <p:spPr>
          <a:xfrm>
            <a:off x="5525453" y="4928917"/>
            <a:ext cx="1607820" cy="646331"/>
          </a:xfrm>
          <a:prstGeom prst="rect">
            <a:avLst/>
          </a:prstGeom>
          <a:noFill/>
        </p:spPr>
        <p:txBody>
          <a:bodyPr wrap="square" rtlCol="0">
            <a:spAutoFit/>
          </a:bodyPr>
          <a:lstStyle/>
          <a:p>
            <a:r>
              <a:rPr lang="en-US" dirty="0">
                <a:solidFill>
                  <a:schemeClr val="bg1"/>
                </a:solidFill>
              </a:rPr>
              <a:t>Application Bundle Ids</a:t>
            </a:r>
          </a:p>
        </p:txBody>
      </p:sp>
    </p:spTree>
    <p:extLst>
      <p:ext uri="{BB962C8B-B14F-4D97-AF65-F5344CB8AC3E}">
        <p14:creationId xmlns:p14="http://schemas.microsoft.com/office/powerpoint/2010/main" val="19216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909B-487D-8247-A68D-0FDB29C6658C}"/>
              </a:ext>
            </a:extLst>
          </p:cNvPr>
          <p:cNvSpPr>
            <a:spLocks noGrp="1"/>
          </p:cNvSpPr>
          <p:nvPr>
            <p:ph type="title"/>
          </p:nvPr>
        </p:nvSpPr>
        <p:spPr/>
        <p:txBody>
          <a:bodyPr/>
          <a:lstStyle/>
          <a:p>
            <a:r>
              <a:rPr lang="en-US" dirty="0"/>
              <a:t>Examining Springboard Layout (2)</a:t>
            </a:r>
          </a:p>
        </p:txBody>
      </p:sp>
      <p:sp>
        <p:nvSpPr>
          <p:cNvPr id="3" name="Content Placeholder 2">
            <a:extLst>
              <a:ext uri="{FF2B5EF4-FFF2-40B4-BE49-F238E27FC236}">
                <a16:creationId xmlns:a16="http://schemas.microsoft.com/office/drawing/2014/main" id="{2920B799-42BE-654C-9FF3-63D051ED7CDE}"/>
              </a:ext>
            </a:extLst>
          </p:cNvPr>
          <p:cNvSpPr>
            <a:spLocks noGrp="1"/>
          </p:cNvSpPr>
          <p:nvPr>
            <p:ph idx="1"/>
          </p:nvPr>
        </p:nvSpPr>
        <p:spPr>
          <a:xfrm>
            <a:off x="0" y="1437005"/>
            <a:ext cx="10515600" cy="4351338"/>
          </a:xfrm>
        </p:spPr>
        <p:txBody>
          <a:bodyPr/>
          <a:lstStyle/>
          <a:p>
            <a:r>
              <a:rPr lang="en-US" dirty="0"/>
              <a:t>What about the Application Folders at the Home Screen?</a:t>
            </a:r>
          </a:p>
        </p:txBody>
      </p:sp>
      <p:pic>
        <p:nvPicPr>
          <p:cNvPr id="4098" name="Picture 2">
            <a:extLst>
              <a:ext uri="{FF2B5EF4-FFF2-40B4-BE49-F238E27FC236}">
                <a16:creationId xmlns:a16="http://schemas.microsoft.com/office/drawing/2014/main" id="{B65078CA-D3BE-B447-A68C-D456A861E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5980"/>
            <a:ext cx="71882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95B6EB8-43EA-CD41-AE7F-D70C897ED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740" y="1908809"/>
            <a:ext cx="3866260" cy="497427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F245D82-1163-2349-872A-13C12E0F6002}"/>
              </a:ext>
            </a:extLst>
          </p:cNvPr>
          <p:cNvCxnSpPr>
            <a:cxnSpLocks/>
          </p:cNvCxnSpPr>
          <p:nvPr/>
        </p:nvCxnSpPr>
        <p:spPr>
          <a:xfrm flipH="1">
            <a:off x="2463519" y="5420995"/>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503D922-67D2-BE4A-B1B8-4FD2874784F9}"/>
              </a:ext>
            </a:extLst>
          </p:cNvPr>
          <p:cNvCxnSpPr>
            <a:cxnSpLocks/>
          </p:cNvCxnSpPr>
          <p:nvPr/>
        </p:nvCxnSpPr>
        <p:spPr>
          <a:xfrm flipH="1">
            <a:off x="5153379" y="3710305"/>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4C199A-9488-4C40-9695-05EC807823D3}"/>
              </a:ext>
            </a:extLst>
          </p:cNvPr>
          <p:cNvSpPr txBox="1"/>
          <p:nvPr/>
        </p:nvSpPr>
        <p:spPr>
          <a:xfrm>
            <a:off x="5741670" y="3387139"/>
            <a:ext cx="1607820" cy="646331"/>
          </a:xfrm>
          <a:prstGeom prst="rect">
            <a:avLst/>
          </a:prstGeom>
          <a:noFill/>
        </p:spPr>
        <p:txBody>
          <a:bodyPr wrap="square" rtlCol="0">
            <a:spAutoFit/>
          </a:bodyPr>
          <a:lstStyle/>
          <a:p>
            <a:r>
              <a:rPr lang="en-US" dirty="0">
                <a:solidFill>
                  <a:schemeClr val="bg1"/>
                </a:solidFill>
              </a:rPr>
              <a:t>Application Bundle Ids</a:t>
            </a:r>
          </a:p>
        </p:txBody>
      </p:sp>
      <p:sp>
        <p:nvSpPr>
          <p:cNvPr id="11" name="TextBox 10">
            <a:extLst>
              <a:ext uri="{FF2B5EF4-FFF2-40B4-BE49-F238E27FC236}">
                <a16:creationId xmlns:a16="http://schemas.microsoft.com/office/drawing/2014/main" id="{099911EB-D9C4-AA40-831F-A898CB1BF906}"/>
              </a:ext>
            </a:extLst>
          </p:cNvPr>
          <p:cNvSpPr txBox="1"/>
          <p:nvPr/>
        </p:nvSpPr>
        <p:spPr>
          <a:xfrm>
            <a:off x="3051810" y="5236329"/>
            <a:ext cx="1607820" cy="369332"/>
          </a:xfrm>
          <a:prstGeom prst="rect">
            <a:avLst/>
          </a:prstGeom>
          <a:noFill/>
        </p:spPr>
        <p:txBody>
          <a:bodyPr wrap="square" rtlCol="0">
            <a:spAutoFit/>
          </a:bodyPr>
          <a:lstStyle/>
          <a:p>
            <a:r>
              <a:rPr lang="en-US" dirty="0">
                <a:solidFill>
                  <a:schemeClr val="bg1"/>
                </a:solidFill>
              </a:rPr>
              <a:t>Folder Name</a:t>
            </a:r>
          </a:p>
        </p:txBody>
      </p:sp>
      <p:cxnSp>
        <p:nvCxnSpPr>
          <p:cNvPr id="12" name="Straight Arrow Connector 11">
            <a:extLst>
              <a:ext uri="{FF2B5EF4-FFF2-40B4-BE49-F238E27FC236}">
                <a16:creationId xmlns:a16="http://schemas.microsoft.com/office/drawing/2014/main" id="{FE0BE78F-A7B4-224F-9026-09356A748BCD}"/>
              </a:ext>
            </a:extLst>
          </p:cNvPr>
          <p:cNvCxnSpPr>
            <a:cxnSpLocks/>
          </p:cNvCxnSpPr>
          <p:nvPr/>
        </p:nvCxnSpPr>
        <p:spPr>
          <a:xfrm flipV="1">
            <a:off x="4495801" y="2508116"/>
            <a:ext cx="5155918" cy="29128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20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A814-82BE-8B4D-BC55-E1D4D1481288}"/>
              </a:ext>
            </a:extLst>
          </p:cNvPr>
          <p:cNvSpPr>
            <a:spLocks noGrp="1"/>
          </p:cNvSpPr>
          <p:nvPr>
            <p:ph type="title"/>
          </p:nvPr>
        </p:nvSpPr>
        <p:spPr>
          <a:xfrm>
            <a:off x="677334" y="609600"/>
            <a:ext cx="8596668" cy="1320800"/>
          </a:xfrm>
        </p:spPr>
        <p:txBody>
          <a:bodyPr>
            <a:normAutofit/>
          </a:bodyPr>
          <a:lstStyle/>
          <a:p>
            <a:r>
              <a:rPr lang="en-US" dirty="0"/>
              <a:t>Overview</a:t>
            </a:r>
          </a:p>
        </p:txBody>
      </p:sp>
      <p:graphicFrame>
        <p:nvGraphicFramePr>
          <p:cNvPr id="5" name="Content Placeholder 2">
            <a:extLst>
              <a:ext uri="{FF2B5EF4-FFF2-40B4-BE49-F238E27FC236}">
                <a16:creationId xmlns:a16="http://schemas.microsoft.com/office/drawing/2014/main" id="{934DA548-B545-8609-3D9B-8DFA2C903636}"/>
              </a:ext>
            </a:extLst>
          </p:cNvPr>
          <p:cNvGraphicFramePr>
            <a:graphicFrameLocks noGrp="1"/>
          </p:cNvGraphicFramePr>
          <p:nvPr>
            <p:ph idx="1"/>
            <p:extLst>
              <p:ext uri="{D42A27DB-BD31-4B8C-83A1-F6EECF244321}">
                <p14:modId xmlns:p14="http://schemas.microsoft.com/office/powerpoint/2010/main" val="285433488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678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328B-C051-3349-BBC7-C4456E26818F}"/>
              </a:ext>
            </a:extLst>
          </p:cNvPr>
          <p:cNvSpPr>
            <a:spLocks noGrp="1"/>
          </p:cNvSpPr>
          <p:nvPr>
            <p:ph type="title"/>
          </p:nvPr>
        </p:nvSpPr>
        <p:spPr>
          <a:xfrm>
            <a:off x="220980" y="332264"/>
            <a:ext cx="10515600" cy="1325563"/>
          </a:xfrm>
        </p:spPr>
        <p:txBody>
          <a:bodyPr/>
          <a:lstStyle/>
          <a:p>
            <a:r>
              <a:rPr lang="en-US" dirty="0"/>
              <a:t>Examining Springboard Layout (3)</a:t>
            </a:r>
          </a:p>
        </p:txBody>
      </p:sp>
      <p:sp>
        <p:nvSpPr>
          <p:cNvPr id="3" name="Content Placeholder 2">
            <a:extLst>
              <a:ext uri="{FF2B5EF4-FFF2-40B4-BE49-F238E27FC236}">
                <a16:creationId xmlns:a16="http://schemas.microsoft.com/office/drawing/2014/main" id="{A51B7B4F-4CD2-7947-9215-8716D64071FB}"/>
              </a:ext>
            </a:extLst>
          </p:cNvPr>
          <p:cNvSpPr>
            <a:spLocks noGrp="1"/>
          </p:cNvSpPr>
          <p:nvPr>
            <p:ph idx="1"/>
          </p:nvPr>
        </p:nvSpPr>
        <p:spPr>
          <a:xfrm>
            <a:off x="106680" y="1334135"/>
            <a:ext cx="10515600" cy="4351338"/>
          </a:xfrm>
        </p:spPr>
        <p:txBody>
          <a:bodyPr/>
          <a:lstStyle/>
          <a:p>
            <a:r>
              <a:rPr lang="en-US" dirty="0"/>
              <a:t>Home Screen Page 2</a:t>
            </a:r>
          </a:p>
        </p:txBody>
      </p:sp>
      <p:pic>
        <p:nvPicPr>
          <p:cNvPr id="5122" name="Picture 2">
            <a:extLst>
              <a:ext uri="{FF2B5EF4-FFF2-40B4-BE49-F238E27FC236}">
                <a16:creationId xmlns:a16="http://schemas.microsoft.com/office/drawing/2014/main" id="{06240895-279C-D843-96CD-D040F4AA4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 y="1803400"/>
            <a:ext cx="5715000" cy="4508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A9EA8A-C29E-8A46-BBB5-DB43719D5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953" y="0"/>
            <a:ext cx="3894137"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5731ADF-7F0D-BE43-B15E-13D26A9A75C8}"/>
              </a:ext>
            </a:extLst>
          </p:cNvPr>
          <p:cNvCxnSpPr>
            <a:cxnSpLocks/>
          </p:cNvCxnSpPr>
          <p:nvPr/>
        </p:nvCxnSpPr>
        <p:spPr>
          <a:xfrm flipH="1">
            <a:off x="4604740" y="4156075"/>
            <a:ext cx="19675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F7D44-82D5-684C-BF7E-D05CFC2B8AA1}"/>
              </a:ext>
            </a:extLst>
          </p:cNvPr>
          <p:cNvCxnSpPr>
            <a:cxnSpLocks/>
          </p:cNvCxnSpPr>
          <p:nvPr/>
        </p:nvCxnSpPr>
        <p:spPr>
          <a:xfrm>
            <a:off x="6381750" y="4155440"/>
            <a:ext cx="1874203" cy="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03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CBD-8D68-644F-AD6B-8D040E708CC3}"/>
              </a:ext>
            </a:extLst>
          </p:cNvPr>
          <p:cNvSpPr>
            <a:spLocks noGrp="1"/>
          </p:cNvSpPr>
          <p:nvPr>
            <p:ph type="title"/>
          </p:nvPr>
        </p:nvSpPr>
        <p:spPr>
          <a:xfrm>
            <a:off x="369570" y="380366"/>
            <a:ext cx="10515600" cy="1325563"/>
          </a:xfrm>
        </p:spPr>
        <p:txBody>
          <a:bodyPr/>
          <a:lstStyle/>
          <a:p>
            <a:r>
              <a:rPr lang="en-US" dirty="0"/>
              <a:t>Examining Springboard Layout (4)</a:t>
            </a:r>
          </a:p>
        </p:txBody>
      </p:sp>
      <p:sp>
        <p:nvSpPr>
          <p:cNvPr id="3" name="Content Placeholder 2">
            <a:extLst>
              <a:ext uri="{FF2B5EF4-FFF2-40B4-BE49-F238E27FC236}">
                <a16:creationId xmlns:a16="http://schemas.microsoft.com/office/drawing/2014/main" id="{8430D06F-B6E8-7040-83E1-B3FBE1D796D8}"/>
              </a:ext>
            </a:extLst>
          </p:cNvPr>
          <p:cNvSpPr>
            <a:spLocks noGrp="1"/>
          </p:cNvSpPr>
          <p:nvPr>
            <p:ph idx="1"/>
          </p:nvPr>
        </p:nvSpPr>
        <p:spPr>
          <a:xfrm>
            <a:off x="152400" y="1539875"/>
            <a:ext cx="10515600" cy="4351338"/>
          </a:xfrm>
        </p:spPr>
        <p:txBody>
          <a:bodyPr/>
          <a:lstStyle/>
          <a:p>
            <a:r>
              <a:rPr lang="en-US" dirty="0"/>
              <a:t>Home Screen Page 3</a:t>
            </a:r>
          </a:p>
          <a:p>
            <a:endParaRPr lang="en-US" dirty="0"/>
          </a:p>
        </p:txBody>
      </p:sp>
      <p:pic>
        <p:nvPicPr>
          <p:cNvPr id="6146" name="Picture 2">
            <a:extLst>
              <a:ext uri="{FF2B5EF4-FFF2-40B4-BE49-F238E27FC236}">
                <a16:creationId xmlns:a16="http://schemas.microsoft.com/office/drawing/2014/main" id="{4FC125A3-6011-A34E-B9FF-F725D4401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53920"/>
            <a:ext cx="6007100" cy="3898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B387F25-9D50-A944-82C3-6E7F00241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386715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CC18A57-2EB5-D340-B0DD-10B33866DD32}"/>
              </a:ext>
            </a:extLst>
          </p:cNvPr>
          <p:cNvCxnSpPr>
            <a:cxnSpLocks/>
          </p:cNvCxnSpPr>
          <p:nvPr/>
        </p:nvCxnSpPr>
        <p:spPr>
          <a:xfrm flipH="1">
            <a:off x="4639030" y="4304665"/>
            <a:ext cx="19675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DE36F8-FB19-CB44-8663-7CFE126C3F61}"/>
              </a:ext>
            </a:extLst>
          </p:cNvPr>
          <p:cNvCxnSpPr>
            <a:cxnSpLocks/>
          </p:cNvCxnSpPr>
          <p:nvPr/>
        </p:nvCxnSpPr>
        <p:spPr>
          <a:xfrm>
            <a:off x="6572250" y="4304665"/>
            <a:ext cx="17526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1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16EC-E44A-5C49-9865-79B0CDE5A392}"/>
              </a:ext>
            </a:extLst>
          </p:cNvPr>
          <p:cNvSpPr>
            <a:spLocks noGrp="1"/>
          </p:cNvSpPr>
          <p:nvPr>
            <p:ph type="title"/>
          </p:nvPr>
        </p:nvSpPr>
        <p:spPr/>
        <p:txBody>
          <a:bodyPr/>
          <a:lstStyle/>
          <a:p>
            <a:r>
              <a:rPr lang="en-US" dirty="0"/>
              <a:t>Examining Springboard Layout (5)</a:t>
            </a:r>
          </a:p>
        </p:txBody>
      </p:sp>
      <p:sp>
        <p:nvSpPr>
          <p:cNvPr id="3" name="Content Placeholder 2">
            <a:extLst>
              <a:ext uri="{FF2B5EF4-FFF2-40B4-BE49-F238E27FC236}">
                <a16:creationId xmlns:a16="http://schemas.microsoft.com/office/drawing/2014/main" id="{2FE5635E-C9EF-744F-93A7-3328FAFC4ED4}"/>
              </a:ext>
            </a:extLst>
          </p:cNvPr>
          <p:cNvSpPr>
            <a:spLocks noGrp="1"/>
          </p:cNvSpPr>
          <p:nvPr>
            <p:ph idx="1"/>
          </p:nvPr>
        </p:nvSpPr>
        <p:spPr/>
        <p:txBody>
          <a:bodyPr/>
          <a:lstStyle/>
          <a:p>
            <a:r>
              <a:rPr lang="en-US" dirty="0"/>
              <a:t>What about the Button Bar Layout?</a:t>
            </a:r>
          </a:p>
        </p:txBody>
      </p:sp>
      <p:pic>
        <p:nvPicPr>
          <p:cNvPr id="7170" name="Picture 2">
            <a:extLst>
              <a:ext uri="{FF2B5EF4-FFF2-40B4-BE49-F238E27FC236}">
                <a16:creationId xmlns:a16="http://schemas.microsoft.com/office/drawing/2014/main" id="{536AB569-AC88-8C45-919E-05ECB0674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3164840"/>
            <a:ext cx="5676900" cy="2692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ABE8361-8C73-6943-B5C3-A69C5F242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070" y="3406140"/>
            <a:ext cx="4165600" cy="11049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B7E2515-02AE-AB42-9FB7-2081D1934FA4}"/>
              </a:ext>
            </a:extLst>
          </p:cNvPr>
          <p:cNvCxnSpPr>
            <a:cxnSpLocks/>
          </p:cNvCxnSpPr>
          <p:nvPr/>
        </p:nvCxnSpPr>
        <p:spPr>
          <a:xfrm flipH="1">
            <a:off x="5484850" y="4001294"/>
            <a:ext cx="15788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1646326-C0A5-AA47-9E8B-3CCD8DFD0EF3}"/>
              </a:ext>
            </a:extLst>
          </p:cNvPr>
          <p:cNvCxnSpPr>
            <a:cxnSpLocks/>
          </p:cNvCxnSpPr>
          <p:nvPr/>
        </p:nvCxnSpPr>
        <p:spPr>
          <a:xfrm>
            <a:off x="6869430" y="4001294"/>
            <a:ext cx="8915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77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2"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A1A3C69-5746-BD4E-83F3-2068591E9F32}"/>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The iOS Application Lifecycle</a:t>
            </a:r>
            <a:br>
              <a:rPr lang="en-US" sz="5400"/>
            </a:br>
            <a:endParaRPr lang="en-US" sz="5400"/>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577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3" name="Rectangle 10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10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7" name="Isosceles Triangle 10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Freeform: Shape 104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8AED08-F24D-A449-84F3-EE8FCF673A8D}"/>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iOS Application Lifecycle Overview</a:t>
            </a:r>
          </a:p>
        </p:txBody>
      </p:sp>
      <p:pic>
        <p:nvPicPr>
          <p:cNvPr id="1026" name="Picture 2" descr="An illustration showing the state transitions for an app without scenes. The app launches into the active or background state. An app transitions through the inactive state. ">
            <a:extLst>
              <a:ext uri="{FF2B5EF4-FFF2-40B4-BE49-F238E27FC236}">
                <a16:creationId xmlns:a16="http://schemas.microsoft.com/office/drawing/2014/main" id="{DF0BA522-04E4-274E-93C1-0D3C3DDAAA8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231138"/>
            <a:ext cx="3856774" cy="4484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FC920C-96EE-2546-8907-053E352B9BE0}"/>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rgbClr val="FFFFFF"/>
                </a:solidFill>
              </a:rPr>
              <a:t>An iOS application runs in several states, which is called the state of the Application life cycle. Developers must be aware of the app life cycle, which helps to understand the application's behavior. Every iOS application passes through the following states as it runs.</a:t>
            </a:r>
          </a:p>
        </p:txBody>
      </p:sp>
    </p:spTree>
    <p:extLst>
      <p:ext uri="{BB962C8B-B14F-4D97-AF65-F5344CB8AC3E}">
        <p14:creationId xmlns:p14="http://schemas.microsoft.com/office/powerpoint/2010/main" val="8343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85043A-33CD-5E4D-A3D9-BD1FB74BAFC5}"/>
              </a:ext>
            </a:extLst>
          </p:cNvPr>
          <p:cNvSpPr>
            <a:spLocks noGrp="1"/>
          </p:cNvSpPr>
          <p:nvPr>
            <p:ph type="title"/>
          </p:nvPr>
        </p:nvSpPr>
        <p:spPr>
          <a:xfrm>
            <a:off x="643467" y="816638"/>
            <a:ext cx="3367359" cy="5224724"/>
          </a:xfrm>
        </p:spPr>
        <p:txBody>
          <a:bodyPr anchor="ctr">
            <a:normAutofit/>
          </a:bodyPr>
          <a:lstStyle/>
          <a:p>
            <a:r>
              <a:rPr lang="en-US"/>
              <a:t>iOS Application Lifecycle Overview (2)</a:t>
            </a:r>
            <a:endParaRPr lang="en-US" dirty="0"/>
          </a:p>
        </p:txBody>
      </p:sp>
      <p:sp>
        <p:nvSpPr>
          <p:cNvPr id="3" name="Content Placeholder 2">
            <a:extLst>
              <a:ext uri="{FF2B5EF4-FFF2-40B4-BE49-F238E27FC236}">
                <a16:creationId xmlns:a16="http://schemas.microsoft.com/office/drawing/2014/main" id="{DE9F3EB6-1DAF-454C-B1C8-A93582BBF786}"/>
              </a:ext>
            </a:extLst>
          </p:cNvPr>
          <p:cNvSpPr>
            <a:spLocks noGrp="1"/>
          </p:cNvSpPr>
          <p:nvPr>
            <p:ph idx="1"/>
          </p:nvPr>
        </p:nvSpPr>
        <p:spPr>
          <a:xfrm>
            <a:off x="4654295" y="816638"/>
            <a:ext cx="4619706" cy="5224724"/>
          </a:xfrm>
        </p:spPr>
        <p:txBody>
          <a:bodyPr anchor="ctr">
            <a:normAutofit/>
          </a:bodyPr>
          <a:lstStyle/>
          <a:p>
            <a:pPr>
              <a:lnSpc>
                <a:spcPct val="90000"/>
              </a:lnSpc>
            </a:pPr>
            <a:r>
              <a:rPr lang="en-US" sz="1300" u="sng"/>
              <a:t>Not Running</a:t>
            </a:r>
            <a:r>
              <a:rPr lang="en-US" sz="1300"/>
              <a:t>: the app is in a Not Running state when it is not yet launched or terminated by the system or user.</a:t>
            </a:r>
          </a:p>
          <a:p>
            <a:pPr>
              <a:lnSpc>
                <a:spcPct val="90000"/>
              </a:lnSpc>
            </a:pPr>
            <a:r>
              <a:rPr lang="en-US" sz="1300" u="sng"/>
              <a:t>Inactive</a:t>
            </a:r>
            <a:r>
              <a:rPr lang="en-US" sz="1300"/>
              <a:t>: the app is in an inactive state when it is in the foreground but receiving events. In other words, we can say that it acts like a bridge state in which the app remains briefly when it transitions to a different state.</a:t>
            </a:r>
          </a:p>
          <a:p>
            <a:pPr>
              <a:lnSpc>
                <a:spcPct val="90000"/>
              </a:lnSpc>
            </a:pPr>
            <a:r>
              <a:rPr lang="en-US" sz="1300" u="sng"/>
              <a:t>Active</a:t>
            </a:r>
            <a:r>
              <a:rPr lang="en-US" sz="1300"/>
              <a:t>: it is a normal mode for the app when it is in the foreground state and receiving all the user events.</a:t>
            </a:r>
          </a:p>
          <a:p>
            <a:pPr>
              <a:lnSpc>
                <a:spcPct val="90000"/>
              </a:lnSpc>
            </a:pPr>
            <a:r>
              <a:rPr lang="en-US" sz="1300" u="sng"/>
              <a:t>Background</a:t>
            </a:r>
            <a:r>
              <a:rPr lang="en-US" sz="1300"/>
              <a:t>: the app transitions into the background state when the user taps on the home screen while using the application, or it requires some extra execution time. When the app is about to be suspended, then also transitions into this state for a small amount of time. In this state, the app remains in the background and is still able to execute code.</a:t>
            </a:r>
          </a:p>
          <a:p>
            <a:pPr>
              <a:lnSpc>
                <a:spcPct val="90000"/>
              </a:lnSpc>
            </a:pPr>
            <a:r>
              <a:rPr lang="en-US" sz="1300" u="sng"/>
              <a:t>Suspended</a:t>
            </a:r>
            <a:r>
              <a:rPr lang="en-US" sz="1300"/>
              <a:t>: in this state, the app remains in the background and doesn't execute code. The app is automatically moved to this state. In this state, the app remains in memory. However, the foreground apps are always given priority over suspended apps and can be purged any time without notice.</a:t>
            </a:r>
          </a:p>
          <a:p>
            <a:pPr>
              <a:lnSpc>
                <a:spcPct val="90000"/>
              </a:lnSpc>
            </a:pPr>
            <a:endParaRPr lang="en-US" sz="1300"/>
          </a:p>
        </p:txBody>
      </p:sp>
    </p:spTree>
    <p:extLst>
      <p:ext uri="{BB962C8B-B14F-4D97-AF65-F5344CB8AC3E}">
        <p14:creationId xmlns:p14="http://schemas.microsoft.com/office/powerpoint/2010/main" val="206114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D2431-4F00-8346-AA88-B322B43C3989}"/>
              </a:ext>
            </a:extLst>
          </p:cNvPr>
          <p:cNvSpPr>
            <a:spLocks noGrp="1"/>
          </p:cNvSpPr>
          <p:nvPr>
            <p:ph type="title"/>
          </p:nvPr>
        </p:nvSpPr>
        <p:spPr>
          <a:xfrm>
            <a:off x="1043950" y="1179151"/>
            <a:ext cx="3300646" cy="4463889"/>
          </a:xfrm>
        </p:spPr>
        <p:txBody>
          <a:bodyPr anchor="ctr">
            <a:normAutofit/>
          </a:bodyPr>
          <a:lstStyle/>
          <a:p>
            <a:r>
              <a:rPr lang="en-US" dirty="0"/>
              <a:t>How an Application starts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00EC90-CA9A-6F4D-8E60-0BB5207B0AC8}"/>
              </a:ext>
            </a:extLst>
          </p:cNvPr>
          <p:cNvSpPr>
            <a:spLocks noGrp="1"/>
          </p:cNvSpPr>
          <p:nvPr>
            <p:ph idx="1"/>
          </p:nvPr>
        </p:nvSpPr>
        <p:spPr>
          <a:xfrm>
            <a:off x="4978918" y="1109145"/>
            <a:ext cx="6341016" cy="4603900"/>
          </a:xfrm>
        </p:spPr>
        <p:txBody>
          <a:bodyPr anchor="ctr">
            <a:normAutofit/>
          </a:bodyPr>
          <a:lstStyle/>
          <a:p>
            <a:r>
              <a:rPr lang="en-US" dirty="0"/>
              <a:t>When the User just turned on their phone, no applications are running except those that are belong to the operating system. After the User taps any application icon, </a:t>
            </a:r>
            <a:r>
              <a:rPr lang="en-US" u="sng" dirty="0"/>
              <a:t>Springboard</a:t>
            </a:r>
            <a:r>
              <a:rPr lang="en-US" dirty="0"/>
              <a:t> the</a:t>
            </a:r>
            <a:r>
              <a:rPr lang="en-US" b="1" dirty="0"/>
              <a:t> </a:t>
            </a:r>
            <a:r>
              <a:rPr lang="en-US" dirty="0"/>
              <a:t>part of the OS, that operates</a:t>
            </a:r>
            <a:r>
              <a:rPr lang="en-US" i="1" dirty="0"/>
              <a:t> </a:t>
            </a:r>
            <a:r>
              <a:rPr lang="en-US" dirty="0"/>
              <a:t>the home screen of iOS, launches your app. Your app and the shared libraries it needs to execute, will be loaded into the memory, while springboard animates your app’s launch screen, eventually your app begins execution and </a:t>
            </a:r>
            <a:r>
              <a:rPr lang="en-US" u="sng" dirty="0"/>
              <a:t>Application Delegate </a:t>
            </a:r>
            <a:r>
              <a:rPr lang="en-US" dirty="0"/>
              <a:t>receives the notifications.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50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790E-4CAF-3746-9063-1153B721B028}"/>
              </a:ext>
            </a:extLst>
          </p:cNvPr>
          <p:cNvSpPr>
            <a:spLocks noGrp="1"/>
          </p:cNvSpPr>
          <p:nvPr>
            <p:ph type="title"/>
          </p:nvPr>
        </p:nvSpPr>
        <p:spPr/>
        <p:txBody>
          <a:bodyPr/>
          <a:lstStyle/>
          <a:p>
            <a:r>
              <a:rPr lang="en-US"/>
              <a:t>Springboard (Home Screen)</a:t>
            </a:r>
            <a:endParaRPr lang="en-US" dirty="0"/>
          </a:p>
        </p:txBody>
      </p:sp>
      <p:sp>
        <p:nvSpPr>
          <p:cNvPr id="3" name="Content Placeholder 2">
            <a:extLst>
              <a:ext uri="{FF2B5EF4-FFF2-40B4-BE49-F238E27FC236}">
                <a16:creationId xmlns:a16="http://schemas.microsoft.com/office/drawing/2014/main" id="{3E34C318-2E6E-BF4A-9992-FD92A5CAADD5}"/>
              </a:ext>
            </a:extLst>
          </p:cNvPr>
          <p:cNvSpPr>
            <a:spLocks noGrp="1"/>
          </p:cNvSpPr>
          <p:nvPr>
            <p:ph idx="1"/>
          </p:nvPr>
        </p:nvSpPr>
        <p:spPr>
          <a:xfrm>
            <a:off x="838200" y="1825625"/>
            <a:ext cx="7768590" cy="4351338"/>
          </a:xfrm>
        </p:spPr>
        <p:txBody>
          <a:bodyPr/>
          <a:lstStyle/>
          <a:p>
            <a:r>
              <a:rPr lang="en-US" dirty="0"/>
              <a:t>Springboard, or Home Screen is the standard application that manages the home screen of iOS devices. Other tasks include starting </a:t>
            </a:r>
            <a:r>
              <a:rPr lang="en-US" dirty="0" err="1"/>
              <a:t>WindowServer</a:t>
            </a:r>
            <a:r>
              <a:rPr lang="en-US" dirty="0"/>
              <a:t>, launching and bootstrapping applications and setting some of the device's settings on startup.</a:t>
            </a:r>
          </a:p>
          <a:p>
            <a:endParaRPr lang="en-US" dirty="0"/>
          </a:p>
        </p:txBody>
      </p:sp>
      <p:pic>
        <p:nvPicPr>
          <p:cNvPr id="1026" name="Picture 2" descr="iOS 13 Does Little to Improve the iPhone's Home Screen ...">
            <a:extLst>
              <a:ext uri="{FF2B5EF4-FFF2-40B4-BE49-F238E27FC236}">
                <a16:creationId xmlns:a16="http://schemas.microsoft.com/office/drawing/2014/main" id="{B9881385-415D-834C-BAA4-8139554AA3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4937" y="0"/>
            <a:ext cx="3167063"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DE79297-B812-FB40-A18C-BAE5F4F48DD7}"/>
              </a:ext>
            </a:extLst>
          </p:cNvPr>
          <p:cNvCxnSpPr>
            <a:cxnSpLocks/>
            <a:stCxn id="8" idx="0"/>
          </p:cNvCxnSpPr>
          <p:nvPr/>
        </p:nvCxnSpPr>
        <p:spPr>
          <a:xfrm flipV="1">
            <a:off x="7332115" y="3856752"/>
            <a:ext cx="1692822" cy="8844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06C053C-E5CA-D94E-8A1D-C97C05FCFEC9}"/>
              </a:ext>
            </a:extLst>
          </p:cNvPr>
          <p:cNvCxnSpPr>
            <a:cxnSpLocks/>
          </p:cNvCxnSpPr>
          <p:nvPr/>
        </p:nvCxnSpPr>
        <p:spPr>
          <a:xfrm>
            <a:off x="7695723" y="6410881"/>
            <a:ext cx="13292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82046B-E54B-C544-91A8-AD14F932442F}"/>
              </a:ext>
            </a:extLst>
          </p:cNvPr>
          <p:cNvSpPr txBox="1"/>
          <p:nvPr/>
        </p:nvSpPr>
        <p:spPr>
          <a:xfrm>
            <a:off x="5863130" y="4741188"/>
            <a:ext cx="2937970" cy="923330"/>
          </a:xfrm>
          <a:prstGeom prst="rect">
            <a:avLst/>
          </a:prstGeom>
          <a:noFill/>
        </p:spPr>
        <p:txBody>
          <a:bodyPr wrap="square" rtlCol="0">
            <a:spAutoFit/>
          </a:bodyPr>
          <a:lstStyle/>
          <a:p>
            <a:r>
              <a:rPr lang="en-US" dirty="0"/>
              <a:t>Typical iOS 13 Home Screen featuring native apps and third-party apps</a:t>
            </a:r>
          </a:p>
        </p:txBody>
      </p:sp>
      <p:sp>
        <p:nvSpPr>
          <p:cNvPr id="10" name="TextBox 9">
            <a:extLst>
              <a:ext uri="{FF2B5EF4-FFF2-40B4-BE49-F238E27FC236}">
                <a16:creationId xmlns:a16="http://schemas.microsoft.com/office/drawing/2014/main" id="{3C28D14D-9CA2-3740-BCF2-BD690CE0F7F5}"/>
              </a:ext>
            </a:extLst>
          </p:cNvPr>
          <p:cNvSpPr txBox="1"/>
          <p:nvPr/>
        </p:nvSpPr>
        <p:spPr>
          <a:xfrm>
            <a:off x="4289833" y="5988734"/>
            <a:ext cx="4070497" cy="646331"/>
          </a:xfrm>
          <a:prstGeom prst="rect">
            <a:avLst/>
          </a:prstGeom>
          <a:noFill/>
        </p:spPr>
        <p:txBody>
          <a:bodyPr wrap="square" rtlCol="0">
            <a:spAutoFit/>
          </a:bodyPr>
          <a:lstStyle/>
          <a:p>
            <a:r>
              <a:rPr lang="en-US" dirty="0"/>
              <a:t>The Button Bar, holds 4 apps. Remain in place even after switching pages</a:t>
            </a:r>
          </a:p>
        </p:txBody>
      </p:sp>
    </p:spTree>
    <p:extLst>
      <p:ext uri="{BB962C8B-B14F-4D97-AF65-F5344CB8AC3E}">
        <p14:creationId xmlns:p14="http://schemas.microsoft.com/office/powerpoint/2010/main" val="383252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6096-EAC1-BC44-B398-59A7AF274FA2}"/>
              </a:ext>
            </a:extLst>
          </p:cNvPr>
          <p:cNvSpPr>
            <a:spLocks noGrp="1"/>
          </p:cNvSpPr>
          <p:nvPr>
            <p:ph type="title"/>
          </p:nvPr>
        </p:nvSpPr>
        <p:spPr/>
        <p:txBody>
          <a:bodyPr/>
          <a:lstStyle/>
          <a:p>
            <a:r>
              <a:rPr lang="en-US" dirty="0"/>
              <a:t>Application Delegate</a:t>
            </a:r>
          </a:p>
        </p:txBody>
      </p:sp>
      <p:sp>
        <p:nvSpPr>
          <p:cNvPr id="3" name="Content Placeholder 2">
            <a:extLst>
              <a:ext uri="{FF2B5EF4-FFF2-40B4-BE49-F238E27FC236}">
                <a16:creationId xmlns:a16="http://schemas.microsoft.com/office/drawing/2014/main" id="{D6DE1F98-6532-1449-9DC7-8BF5D2875381}"/>
              </a:ext>
            </a:extLst>
          </p:cNvPr>
          <p:cNvSpPr>
            <a:spLocks noGrp="1"/>
          </p:cNvSpPr>
          <p:nvPr>
            <p:ph idx="1"/>
          </p:nvPr>
        </p:nvSpPr>
        <p:spPr>
          <a:xfrm>
            <a:off x="838200" y="1440180"/>
            <a:ext cx="10515600" cy="4736783"/>
          </a:xfrm>
        </p:spPr>
        <p:txBody>
          <a:bodyPr>
            <a:normAutofit/>
          </a:bodyPr>
          <a:lstStyle/>
          <a:p>
            <a:pPr fontAlgn="base"/>
            <a:r>
              <a:rPr lang="en-US" dirty="0"/>
              <a:t>The application delegate is an object that gets notified when the object to which it is connected reaches certain events or states. In this case, the Application Delegate is an object which receives notifications when the </a:t>
            </a:r>
            <a:r>
              <a:rPr lang="en-US" dirty="0" err="1"/>
              <a:t>UIApplication</a:t>
            </a:r>
            <a:r>
              <a:rPr lang="en-US" dirty="0"/>
              <a:t> object reaches certain states. In many respects, it is a specialized one-to-one Observer pattern.</a:t>
            </a:r>
          </a:p>
          <a:p>
            <a:pPr fontAlgn="base"/>
            <a:r>
              <a:rPr lang="en-US" dirty="0"/>
              <a:t>This means that the "area of concern" for the </a:t>
            </a:r>
            <a:r>
              <a:rPr lang="en-US" dirty="0" err="1"/>
              <a:t>AppDelegate</a:t>
            </a:r>
            <a:r>
              <a:rPr lang="en-US" dirty="0"/>
              <a:t> is handling special </a:t>
            </a:r>
            <a:r>
              <a:rPr lang="en-US" dirty="0" err="1"/>
              <a:t>UIApplication</a:t>
            </a:r>
            <a:r>
              <a:rPr lang="en-US" dirty="0"/>
              <a:t> states. The most important of these are:</a:t>
            </a:r>
          </a:p>
          <a:p>
            <a:pPr fontAlgn="base"/>
            <a:r>
              <a:rPr lang="en-US" dirty="0" err="1"/>
              <a:t>applicationDidFinishLaunching</a:t>
            </a:r>
            <a:r>
              <a:rPr lang="en-US" dirty="0"/>
              <a:t>: - good for handling on-startup configuration and construction.</a:t>
            </a:r>
          </a:p>
          <a:p>
            <a:pPr fontAlgn="base"/>
            <a:r>
              <a:rPr lang="en-US" dirty="0" err="1"/>
              <a:t>applicationWillTerminate</a:t>
            </a:r>
            <a:r>
              <a:rPr lang="en-US" dirty="0"/>
              <a:t>: - good for cleaning up at the end.</a:t>
            </a:r>
          </a:p>
          <a:p>
            <a:endParaRPr lang="en-US" dirty="0"/>
          </a:p>
        </p:txBody>
      </p:sp>
    </p:spTree>
    <p:extLst>
      <p:ext uri="{BB962C8B-B14F-4D97-AF65-F5344CB8AC3E}">
        <p14:creationId xmlns:p14="http://schemas.microsoft.com/office/powerpoint/2010/main" val="244211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976B-3EB8-3E46-8E24-1C37ECA6672B}"/>
              </a:ext>
            </a:extLst>
          </p:cNvPr>
          <p:cNvSpPr>
            <a:spLocks noGrp="1"/>
          </p:cNvSpPr>
          <p:nvPr>
            <p:ph type="title"/>
          </p:nvPr>
        </p:nvSpPr>
        <p:spPr>
          <a:xfrm>
            <a:off x="296883" y="414904"/>
            <a:ext cx="2653145" cy="1817657"/>
          </a:xfrm>
        </p:spPr>
        <p:txBody>
          <a:bodyPr>
            <a:normAutofit/>
          </a:bodyPr>
          <a:lstStyle/>
          <a:p>
            <a:r>
              <a:rPr lang="en-US" dirty="0"/>
              <a:t>Application Delegate Visualized</a:t>
            </a:r>
          </a:p>
        </p:txBody>
      </p:sp>
      <p:pic>
        <p:nvPicPr>
          <p:cNvPr id="3" name="Picture 2">
            <a:extLst>
              <a:ext uri="{FF2B5EF4-FFF2-40B4-BE49-F238E27FC236}">
                <a16:creationId xmlns:a16="http://schemas.microsoft.com/office/drawing/2014/main" id="{1D34F17A-C437-DB41-9349-D74438E14245}"/>
              </a:ext>
            </a:extLst>
          </p:cNvPr>
          <p:cNvPicPr>
            <a:picLocks noChangeAspect="1"/>
          </p:cNvPicPr>
          <p:nvPr/>
        </p:nvPicPr>
        <p:blipFill>
          <a:blip r:embed="rId2"/>
          <a:stretch>
            <a:fillRect/>
          </a:stretch>
        </p:blipFill>
        <p:spPr>
          <a:xfrm>
            <a:off x="3171190" y="685800"/>
            <a:ext cx="8940800" cy="6172200"/>
          </a:xfrm>
          <a:prstGeom prst="rect">
            <a:avLst/>
          </a:prstGeom>
        </p:spPr>
      </p:pic>
    </p:spTree>
    <p:extLst>
      <p:ext uri="{BB962C8B-B14F-4D97-AF65-F5344CB8AC3E}">
        <p14:creationId xmlns:p14="http://schemas.microsoft.com/office/powerpoint/2010/main" val="3953053277"/>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23595</TotalTime>
  <Words>1151</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iOS Application Lifecycles</vt:lpstr>
      <vt:lpstr>Overview</vt:lpstr>
      <vt:lpstr>The iOS Application Lifecycle </vt:lpstr>
      <vt:lpstr>iOS Application Lifecycle Overview</vt:lpstr>
      <vt:lpstr>iOS Application Lifecycle Overview (2)</vt:lpstr>
      <vt:lpstr>How an Application starts</vt:lpstr>
      <vt:lpstr>Springboard (Home Screen)</vt:lpstr>
      <vt:lpstr>Application Delegate</vt:lpstr>
      <vt:lpstr>Application Delegate Visualized</vt:lpstr>
      <vt:lpstr>Application Delegate (2)</vt:lpstr>
      <vt:lpstr>Application Delegate - Step by Step : Launch</vt:lpstr>
      <vt:lpstr>Application Delegate - Step by Step : Foreground</vt:lpstr>
      <vt:lpstr>Application Delegate - Step by Step : Background</vt:lpstr>
      <vt:lpstr>Application Delegate - Step by Step : Inactive State</vt:lpstr>
      <vt:lpstr>Application Delegate - Step by Step : Termination</vt:lpstr>
      <vt:lpstr>Examining Springboard </vt:lpstr>
      <vt:lpstr>Examining Springboard Layout</vt:lpstr>
      <vt:lpstr>Examining Springboard Layout (2)</vt:lpstr>
      <vt:lpstr>Examining Springboard Layout (2)</vt:lpstr>
      <vt:lpstr>Examining Springboard Layout (3)</vt:lpstr>
      <vt:lpstr>Examining Springboard Layout (4)</vt:lpstr>
      <vt:lpstr>Examining Springboard Layout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Sajin Shivdas Sivadasan Shridharan</cp:lastModifiedBy>
  <cp:revision>12</cp:revision>
  <dcterms:created xsi:type="dcterms:W3CDTF">2021-01-18T02:02:41Z</dcterms:created>
  <dcterms:modified xsi:type="dcterms:W3CDTF">2022-11-05T17:24:44Z</dcterms:modified>
</cp:coreProperties>
</file>