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434" r:id="rId3"/>
    <p:sldId id="422" r:id="rId4"/>
    <p:sldId id="414" r:id="rId5"/>
    <p:sldId id="424" r:id="rId6"/>
    <p:sldId id="431"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feng Xu" initials="WX" lastIdx="3" clrIdx="0">
    <p:extLst>
      <p:ext uri="{19B8F6BF-5375-455C-9EA6-DF929625EA0E}">
        <p15:presenceInfo xmlns:p15="http://schemas.microsoft.com/office/powerpoint/2012/main" userId="Weifeng X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a:srgbClr val="AB51D6"/>
    <a:srgbClr val="FF9A00"/>
    <a:srgbClr val="D81E00"/>
    <a:srgbClr val="00AAD6"/>
    <a:srgbClr val="318EFD"/>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1C375-2801-4FB6-9B4B-4CDA0B425A2F}" v="2" dt="2022-04-16T01:04:55.08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9"/>
    <p:restoredTop sz="87028" autoAdjust="0"/>
  </p:normalViewPr>
  <p:slideViewPr>
    <p:cSldViewPr snapToGrid="0">
      <p:cViewPr varScale="1">
        <p:scale>
          <a:sx n="55" d="100"/>
          <a:sy n="55" d="100"/>
        </p:scale>
        <p:origin x="11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9D71C375-2801-4FB6-9B4B-4CDA0B425A2F}"/>
    <pc:docChg chg="undo custSel modSld">
      <pc:chgData name="Weifeng Xu" userId="e7aed605-a3dd-4d5a-a692-a87037af107b" providerId="ADAL" clId="{9D71C375-2801-4FB6-9B4B-4CDA0B425A2F}" dt="2022-04-16T01:07:47.356" v="56"/>
      <pc:docMkLst>
        <pc:docMk/>
      </pc:docMkLst>
      <pc:sldChg chg="addSp modSp mod">
        <pc:chgData name="Weifeng Xu" userId="e7aed605-a3dd-4d5a-a692-a87037af107b" providerId="ADAL" clId="{9D71C375-2801-4FB6-9B4B-4CDA0B425A2F}" dt="2022-04-16T00:41:52.089" v="4" actId="11529"/>
        <pc:sldMkLst>
          <pc:docMk/>
          <pc:sldMk cId="1584485303" sldId="437"/>
        </pc:sldMkLst>
        <pc:spChg chg="mod">
          <ac:chgData name="Weifeng Xu" userId="e7aed605-a3dd-4d5a-a692-a87037af107b" providerId="ADAL" clId="{9D71C375-2801-4FB6-9B4B-4CDA0B425A2F}" dt="2022-04-16T00:38:48.295" v="2" actId="207"/>
          <ac:spMkLst>
            <pc:docMk/>
            <pc:sldMk cId="1584485303" sldId="437"/>
            <ac:spMk id="4" creationId="{D1EDB944-3EDD-3F46-8D56-2A26ECDD7BFD}"/>
          </ac:spMkLst>
        </pc:spChg>
        <pc:cxnChg chg="add">
          <ac:chgData name="Weifeng Xu" userId="e7aed605-a3dd-4d5a-a692-a87037af107b" providerId="ADAL" clId="{9D71C375-2801-4FB6-9B4B-4CDA0B425A2F}" dt="2022-04-16T00:41:48.320" v="3" actId="11529"/>
          <ac:cxnSpMkLst>
            <pc:docMk/>
            <pc:sldMk cId="1584485303" sldId="437"/>
            <ac:cxnSpMk id="8" creationId="{DCA581C1-A89E-4FC6-B6AB-6BDE53F51E1F}"/>
          </ac:cxnSpMkLst>
        </pc:cxnChg>
        <pc:cxnChg chg="add">
          <ac:chgData name="Weifeng Xu" userId="e7aed605-a3dd-4d5a-a692-a87037af107b" providerId="ADAL" clId="{9D71C375-2801-4FB6-9B4B-4CDA0B425A2F}" dt="2022-04-16T00:41:52.089" v="4" actId="11529"/>
          <ac:cxnSpMkLst>
            <pc:docMk/>
            <pc:sldMk cId="1584485303" sldId="437"/>
            <ac:cxnSpMk id="10" creationId="{EE43D8F1-96E7-45C9-8321-E5B7CFB71B45}"/>
          </ac:cxnSpMkLst>
        </pc:cxnChg>
      </pc:sldChg>
      <pc:sldChg chg="addSp modSp mod modNotesTx">
        <pc:chgData name="Weifeng Xu" userId="e7aed605-a3dd-4d5a-a692-a87037af107b" providerId="ADAL" clId="{9D71C375-2801-4FB6-9B4B-4CDA0B425A2F}" dt="2022-04-16T01:07:47.356" v="56"/>
        <pc:sldMkLst>
          <pc:docMk/>
          <pc:sldMk cId="1697667175" sldId="445"/>
        </pc:sldMkLst>
        <pc:spChg chg="add mod">
          <ac:chgData name="Weifeng Xu" userId="e7aed605-a3dd-4d5a-a692-a87037af107b" providerId="ADAL" clId="{9D71C375-2801-4FB6-9B4B-4CDA0B425A2F}" dt="2022-04-16T01:05:12.449" v="46" actId="1076"/>
          <ac:spMkLst>
            <pc:docMk/>
            <pc:sldMk cId="1697667175" sldId="445"/>
            <ac:spMk id="9" creationId="{4BF6DB53-0CB3-4F9D-B294-0EE23AA08764}"/>
          </ac:spMkLst>
        </pc:spChg>
        <pc:picChg chg="add mod">
          <ac:chgData name="Weifeng Xu" userId="e7aed605-a3dd-4d5a-a692-a87037af107b" providerId="ADAL" clId="{9D71C375-2801-4FB6-9B4B-4CDA0B425A2F}" dt="2022-04-16T01:07:30.602" v="52" actId="1076"/>
          <ac:picMkLst>
            <pc:docMk/>
            <pc:sldMk cId="1697667175" sldId="445"/>
            <ac:picMk id="12" creationId="{00B961A1-81FB-46EA-AE7E-5A80EDEFCD9B}"/>
          </ac:picMkLst>
        </pc:picChg>
        <pc:picChg chg="add mod">
          <ac:chgData name="Weifeng Xu" userId="e7aed605-a3dd-4d5a-a692-a87037af107b" providerId="ADAL" clId="{9D71C375-2801-4FB6-9B4B-4CDA0B425A2F}" dt="2022-04-16T01:07:36.425" v="54" actId="1076"/>
          <ac:picMkLst>
            <pc:docMk/>
            <pc:sldMk cId="1697667175" sldId="445"/>
            <ac:picMk id="14" creationId="{964865CE-1275-4B56-A785-15FE9E1EC6B0}"/>
          </ac:picMkLst>
        </pc:picChg>
        <pc:picChg chg="mod">
          <ac:chgData name="Weifeng Xu" userId="e7aed605-a3dd-4d5a-a692-a87037af107b" providerId="ADAL" clId="{9D71C375-2801-4FB6-9B4B-4CDA0B425A2F}" dt="2022-04-16T01:04:55.080" v="43" actId="1076"/>
          <ac:picMkLst>
            <pc:docMk/>
            <pc:sldMk cId="1697667175" sldId="445"/>
            <ac:picMk id="9222" creationId="{BF7FEF11-ABEA-5E4D-BA23-954739DAAD31}"/>
          </ac:picMkLst>
        </pc:picChg>
        <pc:cxnChg chg="mod">
          <ac:chgData name="Weifeng Xu" userId="e7aed605-a3dd-4d5a-a692-a87037af107b" providerId="ADAL" clId="{9D71C375-2801-4FB6-9B4B-4CDA0B425A2F}" dt="2022-04-16T01:04:57.965" v="44" actId="14100"/>
          <ac:cxnSpMkLst>
            <pc:docMk/>
            <pc:sldMk cId="1697667175" sldId="445"/>
            <ac:cxnSpMk id="4" creationId="{6ED77641-E6B4-1543-A4A1-4FE4494BE8A1}"/>
          </ac:cxnSpMkLst>
        </pc:cxnChg>
        <pc:cxnChg chg="mod">
          <ac:chgData name="Weifeng Xu" userId="e7aed605-a3dd-4d5a-a692-a87037af107b" providerId="ADAL" clId="{9D71C375-2801-4FB6-9B4B-4CDA0B425A2F}" dt="2022-04-16T01:05:01.031" v="45" actId="14100"/>
          <ac:cxnSpMkLst>
            <pc:docMk/>
            <pc:sldMk cId="1697667175" sldId="445"/>
            <ac:cxnSpMk id="6" creationId="{9BB59446-3C14-F84C-BBBA-5E1E497435B7}"/>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5AFBC-53E2-4E6B-8D98-8FAD87BE0A2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CD4C3A-CF52-4453-A7AE-EA32885AE8A2}">
      <dgm:prSet/>
      <dgm:spPr/>
      <dgm:t>
        <a:bodyPr/>
        <a:lstStyle/>
        <a:p>
          <a:r>
            <a:rPr lang="en-US"/>
            <a:t>Introduction to Messages App</a:t>
          </a:r>
        </a:p>
      </dgm:t>
    </dgm:pt>
    <dgm:pt modelId="{7A23B935-CDC1-4F08-B8AE-A1F550EBB0D7}" type="parTrans" cxnId="{549718F7-ED53-408A-8CBF-56E4C90F4265}">
      <dgm:prSet/>
      <dgm:spPr/>
      <dgm:t>
        <a:bodyPr/>
        <a:lstStyle/>
        <a:p>
          <a:endParaRPr lang="en-US"/>
        </a:p>
      </dgm:t>
    </dgm:pt>
    <dgm:pt modelId="{1F3C4D79-7893-42D5-BBBF-696238EA0666}" type="sibTrans" cxnId="{549718F7-ED53-408A-8CBF-56E4C90F4265}">
      <dgm:prSet/>
      <dgm:spPr/>
      <dgm:t>
        <a:bodyPr/>
        <a:lstStyle/>
        <a:p>
          <a:endParaRPr lang="en-US"/>
        </a:p>
      </dgm:t>
    </dgm:pt>
    <dgm:pt modelId="{EC275D13-D87A-490E-AD80-C3BFC745F0B2}">
      <dgm:prSet/>
      <dgm:spPr/>
      <dgm:t>
        <a:bodyPr/>
        <a:lstStyle/>
        <a:p>
          <a:r>
            <a:rPr lang="en-US"/>
            <a:t>Investigating Messaging Database</a:t>
          </a:r>
        </a:p>
      </dgm:t>
    </dgm:pt>
    <dgm:pt modelId="{F6A61471-24CE-4AD5-8E1A-920734BA397A}" type="parTrans" cxnId="{BAEF8C50-9217-4783-8924-BAC18CBA2872}">
      <dgm:prSet/>
      <dgm:spPr/>
      <dgm:t>
        <a:bodyPr/>
        <a:lstStyle/>
        <a:p>
          <a:endParaRPr lang="en-US"/>
        </a:p>
      </dgm:t>
    </dgm:pt>
    <dgm:pt modelId="{029BBB49-14C0-46B6-A7D7-3C539741402F}" type="sibTrans" cxnId="{BAEF8C50-9217-4783-8924-BAC18CBA2872}">
      <dgm:prSet/>
      <dgm:spPr/>
      <dgm:t>
        <a:bodyPr/>
        <a:lstStyle/>
        <a:p>
          <a:endParaRPr lang="en-US"/>
        </a:p>
      </dgm:t>
    </dgm:pt>
    <dgm:pt modelId="{60E6E2AC-0616-463B-9075-EA00CC36BCD9}" type="pres">
      <dgm:prSet presAssocID="{5E15AFBC-53E2-4E6B-8D98-8FAD87BE0A25}" presName="root" presStyleCnt="0">
        <dgm:presLayoutVars>
          <dgm:dir/>
          <dgm:resizeHandles val="exact"/>
        </dgm:presLayoutVars>
      </dgm:prSet>
      <dgm:spPr/>
    </dgm:pt>
    <dgm:pt modelId="{3C481F90-23C4-4D4E-941F-2D26D646AF93}" type="pres">
      <dgm:prSet presAssocID="{31CD4C3A-CF52-4453-A7AE-EA32885AE8A2}" presName="compNode" presStyleCnt="0"/>
      <dgm:spPr/>
    </dgm:pt>
    <dgm:pt modelId="{20B0BEA4-FD23-4220-9D4D-2EACCC94F120}" type="pres">
      <dgm:prSet presAssocID="{31CD4C3A-CF52-4453-A7AE-EA32885AE8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8C9A34B6-95F7-4AA5-AA5C-E1E581F8B9BB}" type="pres">
      <dgm:prSet presAssocID="{31CD4C3A-CF52-4453-A7AE-EA32885AE8A2}" presName="spaceRect" presStyleCnt="0"/>
      <dgm:spPr/>
    </dgm:pt>
    <dgm:pt modelId="{38EC6AA8-8F4A-48B5-8709-16A810611DF2}" type="pres">
      <dgm:prSet presAssocID="{31CD4C3A-CF52-4453-A7AE-EA32885AE8A2}" presName="textRect" presStyleLbl="revTx" presStyleIdx="0" presStyleCnt="2">
        <dgm:presLayoutVars>
          <dgm:chMax val="1"/>
          <dgm:chPref val="1"/>
        </dgm:presLayoutVars>
      </dgm:prSet>
      <dgm:spPr/>
    </dgm:pt>
    <dgm:pt modelId="{DF3C5397-A3FD-4B6C-BD63-D559CFAF49B7}" type="pres">
      <dgm:prSet presAssocID="{1F3C4D79-7893-42D5-BBBF-696238EA0666}" presName="sibTrans" presStyleCnt="0"/>
      <dgm:spPr/>
    </dgm:pt>
    <dgm:pt modelId="{8525BBEA-A43E-4D5C-938D-A1932957BB9C}" type="pres">
      <dgm:prSet presAssocID="{EC275D13-D87A-490E-AD80-C3BFC745F0B2}" presName="compNode" presStyleCnt="0"/>
      <dgm:spPr/>
    </dgm:pt>
    <dgm:pt modelId="{D7473ACF-67F9-40AE-9CFD-DA699D789A68}" type="pres">
      <dgm:prSet presAssocID="{EC275D13-D87A-490E-AD80-C3BFC745F0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D492339C-F5A7-460B-99D9-84022C143333}" type="pres">
      <dgm:prSet presAssocID="{EC275D13-D87A-490E-AD80-C3BFC745F0B2}" presName="spaceRect" presStyleCnt="0"/>
      <dgm:spPr/>
    </dgm:pt>
    <dgm:pt modelId="{F14334C4-DA3A-419F-AF6C-518FF8B2910B}" type="pres">
      <dgm:prSet presAssocID="{EC275D13-D87A-490E-AD80-C3BFC745F0B2}" presName="textRect" presStyleLbl="revTx" presStyleIdx="1" presStyleCnt="2">
        <dgm:presLayoutVars>
          <dgm:chMax val="1"/>
          <dgm:chPref val="1"/>
        </dgm:presLayoutVars>
      </dgm:prSet>
      <dgm:spPr/>
    </dgm:pt>
  </dgm:ptLst>
  <dgm:cxnLst>
    <dgm:cxn modelId="{26A1CE10-2F92-4A4E-AC7E-8DA77C5183FC}" type="presOf" srcId="{5E15AFBC-53E2-4E6B-8D98-8FAD87BE0A25}" destId="{60E6E2AC-0616-463B-9075-EA00CC36BCD9}" srcOrd="0" destOrd="0" presId="urn:microsoft.com/office/officeart/2018/2/layout/IconLabelList"/>
    <dgm:cxn modelId="{F5D06365-323A-4008-9C67-9FF2542BE572}" type="presOf" srcId="{31CD4C3A-CF52-4453-A7AE-EA32885AE8A2}" destId="{38EC6AA8-8F4A-48B5-8709-16A810611DF2}" srcOrd="0" destOrd="0" presId="urn:microsoft.com/office/officeart/2018/2/layout/IconLabelList"/>
    <dgm:cxn modelId="{BAEF8C50-9217-4783-8924-BAC18CBA2872}" srcId="{5E15AFBC-53E2-4E6B-8D98-8FAD87BE0A25}" destId="{EC275D13-D87A-490E-AD80-C3BFC745F0B2}" srcOrd="1" destOrd="0" parTransId="{F6A61471-24CE-4AD5-8E1A-920734BA397A}" sibTransId="{029BBB49-14C0-46B6-A7D7-3C539741402F}"/>
    <dgm:cxn modelId="{3A6E795A-25AC-43EC-98C5-38DDC141DD0E}" type="presOf" srcId="{EC275D13-D87A-490E-AD80-C3BFC745F0B2}" destId="{F14334C4-DA3A-419F-AF6C-518FF8B2910B}" srcOrd="0" destOrd="0" presId="urn:microsoft.com/office/officeart/2018/2/layout/IconLabelList"/>
    <dgm:cxn modelId="{549718F7-ED53-408A-8CBF-56E4C90F4265}" srcId="{5E15AFBC-53E2-4E6B-8D98-8FAD87BE0A25}" destId="{31CD4C3A-CF52-4453-A7AE-EA32885AE8A2}" srcOrd="0" destOrd="0" parTransId="{7A23B935-CDC1-4F08-B8AE-A1F550EBB0D7}" sibTransId="{1F3C4D79-7893-42D5-BBBF-696238EA0666}"/>
    <dgm:cxn modelId="{7655757A-0ED1-4F74-A0BA-5CA39DBB5866}" type="presParOf" srcId="{60E6E2AC-0616-463B-9075-EA00CC36BCD9}" destId="{3C481F90-23C4-4D4E-941F-2D26D646AF93}" srcOrd="0" destOrd="0" presId="urn:microsoft.com/office/officeart/2018/2/layout/IconLabelList"/>
    <dgm:cxn modelId="{B7204AA2-FB08-42E6-8E59-A5DC8AB439B4}" type="presParOf" srcId="{3C481F90-23C4-4D4E-941F-2D26D646AF93}" destId="{20B0BEA4-FD23-4220-9D4D-2EACCC94F120}" srcOrd="0" destOrd="0" presId="urn:microsoft.com/office/officeart/2018/2/layout/IconLabelList"/>
    <dgm:cxn modelId="{2232B301-3C81-4D7C-B442-FEAF01F18FC9}" type="presParOf" srcId="{3C481F90-23C4-4D4E-941F-2D26D646AF93}" destId="{8C9A34B6-95F7-4AA5-AA5C-E1E581F8B9BB}" srcOrd="1" destOrd="0" presId="urn:microsoft.com/office/officeart/2018/2/layout/IconLabelList"/>
    <dgm:cxn modelId="{E57C46B5-D9C0-4010-9AA9-735698634692}" type="presParOf" srcId="{3C481F90-23C4-4D4E-941F-2D26D646AF93}" destId="{38EC6AA8-8F4A-48B5-8709-16A810611DF2}" srcOrd="2" destOrd="0" presId="urn:microsoft.com/office/officeart/2018/2/layout/IconLabelList"/>
    <dgm:cxn modelId="{E6BF08B8-279C-46C2-AC7B-9AB8FF49FA4F}" type="presParOf" srcId="{60E6E2AC-0616-463B-9075-EA00CC36BCD9}" destId="{DF3C5397-A3FD-4B6C-BD63-D559CFAF49B7}" srcOrd="1" destOrd="0" presId="urn:microsoft.com/office/officeart/2018/2/layout/IconLabelList"/>
    <dgm:cxn modelId="{7C5247C0-E9A2-4F22-B627-9A8D7DF66CF9}" type="presParOf" srcId="{60E6E2AC-0616-463B-9075-EA00CC36BCD9}" destId="{8525BBEA-A43E-4D5C-938D-A1932957BB9C}" srcOrd="2" destOrd="0" presId="urn:microsoft.com/office/officeart/2018/2/layout/IconLabelList"/>
    <dgm:cxn modelId="{E0A72979-5780-4CE3-A50D-7D5C09DD260F}" type="presParOf" srcId="{8525BBEA-A43E-4D5C-938D-A1932957BB9C}" destId="{D7473ACF-67F9-40AE-9CFD-DA699D789A68}" srcOrd="0" destOrd="0" presId="urn:microsoft.com/office/officeart/2018/2/layout/IconLabelList"/>
    <dgm:cxn modelId="{D2EDE007-330D-4347-A0CA-3DED4C342071}" type="presParOf" srcId="{8525BBEA-A43E-4D5C-938D-A1932957BB9C}" destId="{D492339C-F5A7-460B-99D9-84022C143333}" srcOrd="1" destOrd="0" presId="urn:microsoft.com/office/officeart/2018/2/layout/IconLabelList"/>
    <dgm:cxn modelId="{192B6033-8660-4C19-8FC2-7693F6CD8291}" type="presParOf" srcId="{8525BBEA-A43E-4D5C-938D-A1932957BB9C}" destId="{F14334C4-DA3A-419F-AF6C-518FF8B291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0BEA4-FD23-4220-9D4D-2EACCC94F120}">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EC6AA8-8F4A-48B5-8709-16A810611DF2}">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Introduction to Messages App</a:t>
          </a:r>
        </a:p>
      </dsp:txBody>
      <dsp:txXfrm>
        <a:off x="111066" y="2893916"/>
        <a:ext cx="4320000" cy="720000"/>
      </dsp:txXfrm>
    </dsp:sp>
    <dsp:sp modelId="{D7473ACF-67F9-40AE-9CFD-DA699D789A68}">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4334C4-DA3A-419F-AF6C-518FF8B2910B}">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Investigating Messaging Database</a:t>
          </a:r>
        </a:p>
      </dsp:txBody>
      <dsp:txXfrm>
        <a:off x="5187066" y="289391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echo $((978307200+607027332))</a:t>
            </a:r>
          </a:p>
          <a:p>
            <a:r>
              <a:rPr lang="en-US" dirty="0"/>
              <a:t>date -d @1585334532</a:t>
            </a:r>
          </a:p>
          <a:p>
            <a:r>
              <a:rPr lang="en-US"/>
              <a:t>https://www.epochconverter.com/coredata</a:t>
            </a:r>
            <a:endParaRPr lang="en-US" dirty="0"/>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221344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7636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21028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0669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7577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9636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11516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48854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6368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82669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45833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04961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3717A-E3C1-4BED-ABE0-B7069385E023}"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80032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3717A-E3C1-4BED-ABE0-B7069385E023}"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4481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12411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65261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58391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3717A-E3C1-4BED-ABE0-B7069385E023}" type="datetimeFigureOut">
              <a:rPr lang="en-US" smtClean="0"/>
              <a:t>11/5/2022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E6F5B0-BCF1-4291-802C-4ED5F9057036}" type="slidenum">
              <a:rPr lang="en-US" smtClean="0"/>
              <a:t>‹#›</a:t>
            </a:fld>
            <a:endParaRPr lang="en-US"/>
          </a:p>
        </p:txBody>
      </p:sp>
      <p:pic>
        <p:nvPicPr>
          <p:cNvPr id="13" name="Picture 12" descr="Shape&#10;&#10;Description automatically generated with low confidence">
            <a:extLst>
              <a:ext uri="{FF2B5EF4-FFF2-40B4-BE49-F238E27FC236}">
                <a16:creationId xmlns:a16="http://schemas.microsoft.com/office/drawing/2014/main" id="{619CA753-6142-330E-939A-9D0910EAA515}"/>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502734" y="6198230"/>
            <a:ext cx="725161" cy="725092"/>
          </a:xfrm>
          <a:prstGeom prst="rect">
            <a:avLst/>
          </a:prstGeom>
        </p:spPr>
      </p:pic>
    </p:spTree>
    <p:extLst>
      <p:ext uri="{BB962C8B-B14F-4D97-AF65-F5344CB8AC3E}">
        <p14:creationId xmlns:p14="http://schemas.microsoft.com/office/powerpoint/2010/main" val="3528462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0" name="Straight Connector 9">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a:xfrm>
            <a:off x="677335" y="1282701"/>
            <a:ext cx="5096060" cy="4307148"/>
          </a:xfrm>
        </p:spPr>
        <p:txBody>
          <a:bodyPr anchor="ctr">
            <a:normAutofit/>
          </a:bodyPr>
          <a:lstStyle/>
          <a:p>
            <a:r>
              <a:rPr lang="en-US" dirty="0"/>
              <a:t>iOS Messages Investigation</a:t>
            </a:r>
          </a:p>
        </p:txBody>
      </p:sp>
      <p:sp>
        <p:nvSpPr>
          <p:cNvPr id="18" name="Freeform: Shape 17">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5" descr="3D Dialogue Boxes">
            <a:extLst>
              <a:ext uri="{FF2B5EF4-FFF2-40B4-BE49-F238E27FC236}">
                <a16:creationId xmlns:a16="http://schemas.microsoft.com/office/drawing/2014/main" id="{4BA5B900-1455-77C5-6177-7640FEC6F8AB}"/>
              </a:ext>
            </a:extLst>
          </p:cNvPr>
          <p:cNvPicPr>
            <a:picLocks noChangeAspect="1"/>
          </p:cNvPicPr>
          <p:nvPr/>
        </p:nvPicPr>
        <p:blipFill rotWithShape="1">
          <a:blip r:embed="rId2"/>
          <a:srcRect l="18233" r="1627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 name="Title 2">
            <a:extLst>
              <a:ext uri="{FF2B5EF4-FFF2-40B4-BE49-F238E27FC236}">
                <a16:creationId xmlns:a16="http://schemas.microsoft.com/office/drawing/2014/main" id="{5912EDA0-A064-4A81-B30F-E2891869589D}"/>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lnSpc>
                <a:spcPct val="90000"/>
              </a:lnSpc>
            </a:pPr>
            <a:r>
              <a:rPr lang="en-US" sz="5000"/>
              <a:t>Investigating Messages Database</a:t>
            </a:r>
          </a:p>
        </p:txBody>
      </p:sp>
      <p:sp>
        <p:nvSpPr>
          <p:cNvPr id="4" name="Text Placeholder 3">
            <a:extLst>
              <a:ext uri="{FF2B5EF4-FFF2-40B4-BE49-F238E27FC236}">
                <a16:creationId xmlns:a16="http://schemas.microsoft.com/office/drawing/2014/main" id="{8BF52F07-FA21-4132-A061-5E6D969465BC}"/>
              </a:ext>
            </a:extLst>
          </p:cNvPr>
          <p:cNvSpPr>
            <a:spLocks noGrp="1"/>
          </p:cNvSpPr>
          <p:nvPr>
            <p:ph type="body" idx="1"/>
          </p:nvPr>
        </p:nvSpPr>
        <p:spPr>
          <a:xfrm>
            <a:off x="5380563" y="4050833"/>
            <a:ext cx="3893440" cy="1096899"/>
          </a:xfrm>
        </p:spPr>
        <p:txBody>
          <a:bodyPr vert="horz" lIns="91440" tIns="45720" rIns="91440" bIns="45720" rtlCol="0" anchor="t">
            <a:normAutofit/>
          </a:bodyPr>
          <a:lstStyle/>
          <a:p>
            <a:pPr algn="r"/>
            <a:r>
              <a:rPr lang="en-US" sz="1800"/>
              <a:t>SMS/MMS</a:t>
            </a:r>
          </a:p>
        </p:txBody>
      </p:sp>
    </p:spTree>
    <p:extLst>
      <p:ext uri="{BB962C8B-B14F-4D97-AF65-F5344CB8AC3E}">
        <p14:creationId xmlns:p14="http://schemas.microsoft.com/office/powerpoint/2010/main" val="190676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8C44-8DF5-304A-99F1-45EC86308816}"/>
              </a:ext>
            </a:extLst>
          </p:cNvPr>
          <p:cNvSpPr>
            <a:spLocks noGrp="1"/>
          </p:cNvSpPr>
          <p:nvPr>
            <p:ph type="title"/>
          </p:nvPr>
        </p:nvSpPr>
        <p:spPr/>
        <p:txBody>
          <a:bodyPr/>
          <a:lstStyle/>
          <a:p>
            <a:r>
              <a:rPr lang="en-US" dirty="0"/>
              <a:t>How iOS stores Messages from Messages App</a:t>
            </a:r>
          </a:p>
        </p:txBody>
      </p:sp>
      <p:sp>
        <p:nvSpPr>
          <p:cNvPr id="3" name="TextBox 2">
            <a:extLst>
              <a:ext uri="{FF2B5EF4-FFF2-40B4-BE49-F238E27FC236}">
                <a16:creationId xmlns:a16="http://schemas.microsoft.com/office/drawing/2014/main" id="{79BBA85B-D141-B24B-A45C-3A23663C33E1}"/>
              </a:ext>
            </a:extLst>
          </p:cNvPr>
          <p:cNvSpPr txBox="1"/>
          <p:nvPr/>
        </p:nvSpPr>
        <p:spPr>
          <a:xfrm>
            <a:off x="838199" y="1690688"/>
            <a:ext cx="10319951" cy="369332"/>
          </a:xfrm>
          <a:prstGeom prst="rect">
            <a:avLst/>
          </a:prstGeom>
          <a:noFill/>
        </p:spPr>
        <p:txBody>
          <a:bodyPr wrap="square" rtlCol="0">
            <a:spAutoFit/>
          </a:bodyPr>
          <a:lstStyle/>
          <a:p>
            <a:pPr marL="285750" indent="-285750">
              <a:buFont typeface="Arial" panose="020B0604020202020204" pitchFamily="34" charset="0"/>
              <a:buChar char="•"/>
            </a:pPr>
            <a:r>
              <a:rPr lang="en-US" dirty="0"/>
              <a:t>iOS stores Messages in an SQLite database file located here ~/private/var/mobile/Library/SMS/</a:t>
            </a:r>
            <a:r>
              <a:rPr lang="en-US" dirty="0" err="1"/>
              <a:t>sms.db</a:t>
            </a:r>
            <a:endParaRPr lang="en-US" dirty="0"/>
          </a:p>
        </p:txBody>
      </p:sp>
      <p:pic>
        <p:nvPicPr>
          <p:cNvPr id="5122" name="Picture 2">
            <a:extLst>
              <a:ext uri="{FF2B5EF4-FFF2-40B4-BE49-F238E27FC236}">
                <a16:creationId xmlns:a16="http://schemas.microsoft.com/office/drawing/2014/main" id="{F479218D-CFD3-5147-A955-4C3973E46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13" y="2258266"/>
            <a:ext cx="11087444" cy="30383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81745F3-E2F3-2048-8C88-1894CA30D40E}"/>
              </a:ext>
            </a:extLst>
          </p:cNvPr>
          <p:cNvCxnSpPr/>
          <p:nvPr/>
        </p:nvCxnSpPr>
        <p:spPr>
          <a:xfrm flipH="1">
            <a:off x="10757419" y="2800008"/>
            <a:ext cx="939113" cy="6289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B48FEA6-5BEE-1046-B3F7-CDC804D55B0C}"/>
              </a:ext>
            </a:extLst>
          </p:cNvPr>
          <p:cNvCxnSpPr>
            <a:cxnSpLocks/>
          </p:cNvCxnSpPr>
          <p:nvPr/>
        </p:nvCxnSpPr>
        <p:spPr>
          <a:xfrm flipH="1" flipV="1">
            <a:off x="1896533" y="3777459"/>
            <a:ext cx="438895" cy="21537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E19C4C9-FE0F-2349-AC25-ACA1181EAFE4}"/>
              </a:ext>
            </a:extLst>
          </p:cNvPr>
          <p:cNvCxnSpPr>
            <a:cxnSpLocks/>
          </p:cNvCxnSpPr>
          <p:nvPr/>
        </p:nvCxnSpPr>
        <p:spPr>
          <a:xfrm flipH="1" flipV="1">
            <a:off x="4609070" y="3777459"/>
            <a:ext cx="1" cy="21202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616551-0A78-3348-BAE3-7509FCEB5851}"/>
              </a:ext>
            </a:extLst>
          </p:cNvPr>
          <p:cNvSpPr txBox="1"/>
          <p:nvPr/>
        </p:nvSpPr>
        <p:spPr>
          <a:xfrm>
            <a:off x="2063577" y="5931243"/>
            <a:ext cx="8325017" cy="369332"/>
          </a:xfrm>
          <a:prstGeom prst="rect">
            <a:avLst/>
          </a:prstGeom>
          <a:noFill/>
        </p:spPr>
        <p:txBody>
          <a:bodyPr wrap="square" rtlCol="0">
            <a:spAutoFit/>
          </a:bodyPr>
          <a:lstStyle/>
          <a:p>
            <a:r>
              <a:rPr lang="en-US" b="1" dirty="0"/>
              <a:t>Attachments</a:t>
            </a:r>
            <a:r>
              <a:rPr lang="en-US" dirty="0"/>
              <a:t> as well as </a:t>
            </a:r>
            <a:r>
              <a:rPr lang="en-US" b="1" dirty="0"/>
              <a:t>Drafts</a:t>
            </a:r>
            <a:r>
              <a:rPr lang="en-US" dirty="0"/>
              <a:t> (typed out but unsent) messages also are stored here.</a:t>
            </a:r>
          </a:p>
        </p:txBody>
      </p:sp>
    </p:spTree>
    <p:extLst>
      <p:ext uri="{BB962C8B-B14F-4D97-AF65-F5344CB8AC3E}">
        <p14:creationId xmlns:p14="http://schemas.microsoft.com/office/powerpoint/2010/main" val="394818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D788-A9F7-A144-B600-CB52403CEFDA}"/>
              </a:ext>
            </a:extLst>
          </p:cNvPr>
          <p:cNvSpPr>
            <a:spLocks noGrp="1"/>
          </p:cNvSpPr>
          <p:nvPr>
            <p:ph type="title"/>
          </p:nvPr>
        </p:nvSpPr>
        <p:spPr>
          <a:xfrm>
            <a:off x="999501" y="342547"/>
            <a:ext cx="10515600" cy="1325563"/>
          </a:xfrm>
        </p:spPr>
        <p:txBody>
          <a:bodyPr/>
          <a:lstStyle/>
          <a:p>
            <a:r>
              <a:rPr lang="en-US" dirty="0"/>
              <a:t>Database Structure</a:t>
            </a:r>
          </a:p>
        </p:txBody>
      </p:sp>
      <p:sp>
        <p:nvSpPr>
          <p:cNvPr id="3" name="TextBox 2">
            <a:extLst>
              <a:ext uri="{FF2B5EF4-FFF2-40B4-BE49-F238E27FC236}">
                <a16:creationId xmlns:a16="http://schemas.microsoft.com/office/drawing/2014/main" id="{70F651A7-15DF-DE4C-902B-195B15887C8D}"/>
              </a:ext>
            </a:extLst>
          </p:cNvPr>
          <p:cNvSpPr txBox="1"/>
          <p:nvPr/>
        </p:nvSpPr>
        <p:spPr>
          <a:xfrm>
            <a:off x="1271831" y="2497582"/>
            <a:ext cx="2954720" cy="2585323"/>
          </a:xfrm>
          <a:prstGeom prst="rect">
            <a:avLst/>
          </a:prstGeom>
          <a:noFill/>
        </p:spPr>
        <p:txBody>
          <a:bodyPr wrap="none" rtlCol="0">
            <a:spAutoFit/>
          </a:bodyPr>
          <a:lstStyle/>
          <a:p>
            <a:pPr marL="285750" indent="-285750">
              <a:buFont typeface="Arial" panose="020B0604020202020204" pitchFamily="34" charset="0"/>
              <a:buChar char="•"/>
            </a:pPr>
            <a:r>
              <a:rPr lang="en-US" dirty="0" err="1"/>
              <a:t>sqlite_sequence</a:t>
            </a:r>
            <a:endParaRPr lang="en-US" dirty="0"/>
          </a:p>
          <a:p>
            <a:pPr marL="285750" indent="-285750">
              <a:buFont typeface="Arial" panose="020B0604020202020204" pitchFamily="34" charset="0"/>
              <a:buChar char="•"/>
            </a:pPr>
            <a:r>
              <a:rPr lang="en-US" dirty="0"/>
              <a:t>_</a:t>
            </a:r>
            <a:r>
              <a:rPr lang="en-US" dirty="0" err="1"/>
              <a:t>SqliteDatabaseProperties</a:t>
            </a:r>
            <a:endParaRPr lang="en-US" dirty="0"/>
          </a:p>
          <a:p>
            <a:pPr marL="285750" indent="-285750">
              <a:buFont typeface="Arial" panose="020B0604020202020204" pitchFamily="34" charset="0"/>
              <a:buChar char="•"/>
            </a:pPr>
            <a:r>
              <a:rPr lang="en-US" dirty="0" err="1"/>
              <a:t>msg_group</a:t>
            </a:r>
            <a:endParaRPr lang="en-US" dirty="0"/>
          </a:p>
          <a:p>
            <a:pPr marL="285750" indent="-285750">
              <a:buFont typeface="Arial" panose="020B0604020202020204" pitchFamily="34" charset="0"/>
              <a:buChar char="•"/>
            </a:pPr>
            <a:r>
              <a:rPr lang="en-US" dirty="0" err="1"/>
              <a:t>group_member</a:t>
            </a:r>
            <a:endParaRPr lang="en-US" dirty="0"/>
          </a:p>
          <a:p>
            <a:pPr marL="285750" indent="-285750">
              <a:buFont typeface="Arial" panose="020B0604020202020204" pitchFamily="34" charset="0"/>
              <a:buChar char="•"/>
            </a:pPr>
            <a:r>
              <a:rPr lang="en-US" dirty="0"/>
              <a:t>message</a:t>
            </a:r>
          </a:p>
          <a:p>
            <a:pPr marL="285750" indent="-285750">
              <a:buFont typeface="Arial" panose="020B0604020202020204" pitchFamily="34" charset="0"/>
              <a:buChar char="•"/>
            </a:pPr>
            <a:r>
              <a:rPr lang="en-US" dirty="0" err="1"/>
              <a:t>msg_pieces</a:t>
            </a:r>
            <a:endParaRPr lang="en-US" dirty="0"/>
          </a:p>
          <a:p>
            <a:pPr marL="285750" indent="-285750">
              <a:buFont typeface="Arial" panose="020B0604020202020204" pitchFamily="34" charset="0"/>
              <a:buChar char="•"/>
            </a:pPr>
            <a:r>
              <a:rPr lang="en-US" dirty="0" err="1"/>
              <a:t>madrid_attachment</a:t>
            </a:r>
            <a:endParaRPr lang="en-US" dirty="0"/>
          </a:p>
          <a:p>
            <a:pPr marL="285750" indent="-285750">
              <a:buFont typeface="Arial" panose="020B0604020202020204" pitchFamily="34" charset="0"/>
              <a:buChar char="•"/>
            </a:pPr>
            <a:r>
              <a:rPr lang="en-US" dirty="0" err="1"/>
              <a:t>madrid_chat</a:t>
            </a:r>
            <a:endParaRPr lang="en-US" dirty="0"/>
          </a:p>
          <a:p>
            <a:endParaRPr lang="en-US" dirty="0"/>
          </a:p>
        </p:txBody>
      </p:sp>
      <p:pic>
        <p:nvPicPr>
          <p:cNvPr id="7" name="Picture 6" descr="Table&#10;&#10;Description automatically generated">
            <a:extLst>
              <a:ext uri="{FF2B5EF4-FFF2-40B4-BE49-F238E27FC236}">
                <a16:creationId xmlns:a16="http://schemas.microsoft.com/office/drawing/2014/main" id="{D37EE824-53CA-654D-A75F-A79D0D420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401" y="1504244"/>
            <a:ext cx="6489700" cy="4572000"/>
          </a:xfrm>
          <a:prstGeom prst="rect">
            <a:avLst/>
          </a:prstGeom>
        </p:spPr>
      </p:pic>
    </p:spTree>
    <p:extLst>
      <p:ext uri="{BB962C8B-B14F-4D97-AF65-F5344CB8AC3E}">
        <p14:creationId xmlns:p14="http://schemas.microsoft.com/office/powerpoint/2010/main" val="256593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5F0A-6C57-E24A-8CA7-3EB5C85B3568}"/>
              </a:ext>
            </a:extLst>
          </p:cNvPr>
          <p:cNvSpPr>
            <a:spLocks noGrp="1"/>
          </p:cNvSpPr>
          <p:nvPr>
            <p:ph type="title"/>
          </p:nvPr>
        </p:nvSpPr>
        <p:spPr/>
        <p:txBody>
          <a:bodyPr/>
          <a:lstStyle/>
          <a:p>
            <a:r>
              <a:rPr lang="en-US" dirty="0"/>
              <a:t>Important Tables</a:t>
            </a:r>
            <a:endParaRPr lang="en-US" i="1" dirty="0"/>
          </a:p>
        </p:txBody>
      </p:sp>
      <p:graphicFrame>
        <p:nvGraphicFramePr>
          <p:cNvPr id="5" name="Table 5">
            <a:extLst>
              <a:ext uri="{FF2B5EF4-FFF2-40B4-BE49-F238E27FC236}">
                <a16:creationId xmlns:a16="http://schemas.microsoft.com/office/drawing/2014/main" id="{F1ADB2EA-B712-CC4D-8D59-284A24087694}"/>
              </a:ext>
            </a:extLst>
          </p:cNvPr>
          <p:cNvGraphicFramePr>
            <a:graphicFrameLocks noGrp="1"/>
          </p:cNvGraphicFramePr>
          <p:nvPr>
            <p:extLst>
              <p:ext uri="{D42A27DB-BD31-4B8C-83A1-F6EECF244321}">
                <p14:modId xmlns:p14="http://schemas.microsoft.com/office/powerpoint/2010/main" val="59294016"/>
              </p:ext>
            </p:extLst>
          </p:nvPr>
        </p:nvGraphicFramePr>
        <p:xfrm>
          <a:off x="993421" y="1690688"/>
          <a:ext cx="10515600" cy="4480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89040440"/>
                    </a:ext>
                  </a:extLst>
                </a:gridCol>
                <a:gridCol w="5257800">
                  <a:extLst>
                    <a:ext uri="{9D8B030D-6E8A-4147-A177-3AD203B41FA5}">
                      <a16:colId xmlns:a16="http://schemas.microsoft.com/office/drawing/2014/main" val="1720101484"/>
                    </a:ext>
                  </a:extLst>
                </a:gridCol>
              </a:tblGrid>
              <a:tr h="370840">
                <a:tc>
                  <a:txBody>
                    <a:bodyPr/>
                    <a:lstStyle/>
                    <a:p>
                      <a:pPr algn="ctr"/>
                      <a:r>
                        <a:rPr lang="en-US" b="1" i="1" dirty="0">
                          <a:solidFill>
                            <a:schemeClr val="tx1">
                              <a:lumMod val="95000"/>
                              <a:lumOff val="5000"/>
                            </a:schemeClr>
                          </a:solidFill>
                        </a:rPr>
                        <a:t>message</a:t>
                      </a:r>
                      <a:endParaRPr lang="en-US" dirty="0">
                        <a:solidFill>
                          <a:schemeClr val="tx1">
                            <a:lumMod val="95000"/>
                            <a:lumOff val="5000"/>
                          </a:schemeClr>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lumMod val="95000"/>
                              <a:lumOff val="5000"/>
                            </a:schemeClr>
                          </a:solidFill>
                        </a:rPr>
                        <a:t>This is the main table where all messages are stored.</a:t>
                      </a:r>
                    </a:p>
                    <a:p>
                      <a:endParaRPr lang="en-US"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95478473"/>
                  </a:ext>
                </a:extLst>
              </a:tr>
              <a:tr h="370840">
                <a:tc>
                  <a:txBody>
                    <a:bodyPr/>
                    <a:lstStyle/>
                    <a:p>
                      <a:pPr algn="ctr"/>
                      <a:r>
                        <a:rPr lang="en-US" b="1" dirty="0" err="1"/>
                        <a:t>msg_group</a:t>
                      </a:r>
                      <a:r>
                        <a:rPr lang="en-US" b="1"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defines a chat (SMS/text/message) conversation group.</a:t>
                      </a:r>
                    </a:p>
                    <a:p>
                      <a:endParaRPr lang="en-US" dirty="0"/>
                    </a:p>
                  </a:txBody>
                  <a:tcPr/>
                </a:tc>
                <a:extLst>
                  <a:ext uri="{0D108BD9-81ED-4DB2-BD59-A6C34878D82A}">
                    <a16:rowId xmlns:a16="http://schemas.microsoft.com/office/drawing/2014/main" val="3432347423"/>
                  </a:ext>
                </a:extLst>
              </a:tr>
              <a:tr h="370840">
                <a:tc>
                  <a:txBody>
                    <a:bodyPr/>
                    <a:lstStyle/>
                    <a:p>
                      <a:pPr algn="ctr"/>
                      <a:r>
                        <a:rPr lang="en-US" b="1" dirty="0" err="1"/>
                        <a:t>group_member</a:t>
                      </a:r>
                      <a:r>
                        <a:rPr lang="en-US" b="1"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defines the member of the chat (SMS/text/message) conversation group. As you currently cannot define groups, there is always only one member in each group, so the </a:t>
                      </a:r>
                      <a:r>
                        <a:rPr lang="en-US" dirty="0" err="1"/>
                        <a:t>group_id</a:t>
                      </a:r>
                      <a:r>
                        <a:rPr lang="en-US" dirty="0"/>
                        <a:t> and ROWID values match.</a:t>
                      </a:r>
                    </a:p>
                    <a:p>
                      <a:endParaRPr lang="en-US" dirty="0"/>
                    </a:p>
                  </a:txBody>
                  <a:tcPr/>
                </a:tc>
                <a:extLst>
                  <a:ext uri="{0D108BD9-81ED-4DB2-BD59-A6C34878D82A}">
                    <a16:rowId xmlns:a16="http://schemas.microsoft.com/office/drawing/2014/main" val="1933133077"/>
                  </a:ext>
                </a:extLst>
              </a:tr>
              <a:tr h="370840">
                <a:tc>
                  <a:txBody>
                    <a:bodyPr/>
                    <a:lstStyle/>
                    <a:p>
                      <a:pPr algn="ctr"/>
                      <a:r>
                        <a:rPr lang="en-US" b="1" dirty="0" err="1"/>
                        <a:t>msg_pieces</a:t>
                      </a:r>
                      <a:r>
                        <a:rPr lang="en-US" b="1"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table contains information about MMS objects.</a:t>
                      </a:r>
                    </a:p>
                    <a:p>
                      <a:endParaRPr lang="en-US" dirty="0"/>
                    </a:p>
                  </a:txBody>
                  <a:tcPr/>
                </a:tc>
                <a:extLst>
                  <a:ext uri="{0D108BD9-81ED-4DB2-BD59-A6C34878D82A}">
                    <a16:rowId xmlns:a16="http://schemas.microsoft.com/office/drawing/2014/main" val="1290147493"/>
                  </a:ext>
                </a:extLst>
              </a:tr>
            </a:tbl>
          </a:graphicData>
        </a:graphic>
      </p:graphicFrame>
    </p:spTree>
    <p:extLst>
      <p:ext uri="{BB962C8B-B14F-4D97-AF65-F5344CB8AC3E}">
        <p14:creationId xmlns:p14="http://schemas.microsoft.com/office/powerpoint/2010/main" val="124567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DC43-EE6D-734E-BBBB-841F50EB0C28}"/>
              </a:ext>
            </a:extLst>
          </p:cNvPr>
          <p:cNvSpPr>
            <a:spLocks noGrp="1"/>
          </p:cNvSpPr>
          <p:nvPr>
            <p:ph type="title"/>
          </p:nvPr>
        </p:nvSpPr>
        <p:spPr/>
        <p:txBody>
          <a:bodyPr/>
          <a:lstStyle/>
          <a:p>
            <a:r>
              <a:rPr lang="en-US" dirty="0"/>
              <a:t>Viewing </a:t>
            </a:r>
            <a:r>
              <a:rPr lang="en-US" dirty="0" err="1"/>
              <a:t>sms.db</a:t>
            </a:r>
            <a:endParaRPr lang="en-US" dirty="0"/>
          </a:p>
        </p:txBody>
      </p:sp>
      <p:pic>
        <p:nvPicPr>
          <p:cNvPr id="6146" name="Picture 2">
            <a:extLst>
              <a:ext uri="{FF2B5EF4-FFF2-40B4-BE49-F238E27FC236}">
                <a16:creationId xmlns:a16="http://schemas.microsoft.com/office/drawing/2014/main" id="{551B190F-6615-4A41-B0E7-AC27416FB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11095014" cy="396504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2A911907-1FAA-354B-A5F3-FBF85A1BFA9A}"/>
              </a:ext>
            </a:extLst>
          </p:cNvPr>
          <p:cNvCxnSpPr>
            <a:cxnSpLocks/>
          </p:cNvCxnSpPr>
          <p:nvPr/>
        </p:nvCxnSpPr>
        <p:spPr>
          <a:xfrm flipV="1">
            <a:off x="6750756" y="3061055"/>
            <a:ext cx="2604912" cy="29220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AF3C93-2F7E-994F-AC71-EFD1F2455B74}"/>
              </a:ext>
            </a:extLst>
          </p:cNvPr>
          <p:cNvSpPr txBox="1"/>
          <p:nvPr/>
        </p:nvSpPr>
        <p:spPr>
          <a:xfrm>
            <a:off x="3549898" y="5983111"/>
            <a:ext cx="5671617" cy="369332"/>
          </a:xfrm>
          <a:prstGeom prst="rect">
            <a:avLst/>
          </a:prstGeom>
          <a:noFill/>
        </p:spPr>
        <p:txBody>
          <a:bodyPr wrap="none" rtlCol="0">
            <a:spAutoFit/>
          </a:bodyPr>
          <a:lstStyle/>
          <a:p>
            <a:r>
              <a:rPr lang="en-US" dirty="0"/>
              <a:t>Right click on </a:t>
            </a:r>
            <a:r>
              <a:rPr lang="en-US" dirty="0" err="1"/>
              <a:t>sms.db</a:t>
            </a:r>
            <a:r>
              <a:rPr lang="en-US" dirty="0"/>
              <a:t> and open with DB Browser for SQLite</a:t>
            </a:r>
          </a:p>
        </p:txBody>
      </p:sp>
    </p:spTree>
    <p:extLst>
      <p:ext uri="{BB962C8B-B14F-4D97-AF65-F5344CB8AC3E}">
        <p14:creationId xmlns:p14="http://schemas.microsoft.com/office/powerpoint/2010/main" val="134043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DE1C-8EE6-834A-8E2A-3528D9ACFAAB}"/>
              </a:ext>
            </a:extLst>
          </p:cNvPr>
          <p:cNvSpPr>
            <a:spLocks noGrp="1"/>
          </p:cNvSpPr>
          <p:nvPr>
            <p:ph type="title"/>
          </p:nvPr>
        </p:nvSpPr>
        <p:spPr/>
        <p:txBody>
          <a:bodyPr/>
          <a:lstStyle/>
          <a:p>
            <a:r>
              <a:rPr lang="en-US" dirty="0"/>
              <a:t>Viewing </a:t>
            </a:r>
            <a:r>
              <a:rPr lang="en-US" dirty="0" err="1"/>
              <a:t>sms.db</a:t>
            </a:r>
            <a:r>
              <a:rPr lang="en-US" dirty="0"/>
              <a:t> (2)</a:t>
            </a:r>
          </a:p>
        </p:txBody>
      </p:sp>
      <p:pic>
        <p:nvPicPr>
          <p:cNvPr id="7170" name="Picture 2">
            <a:extLst>
              <a:ext uri="{FF2B5EF4-FFF2-40B4-BE49-F238E27FC236}">
                <a16:creationId xmlns:a16="http://schemas.microsoft.com/office/drawing/2014/main" id="{7195DD97-B412-EE4C-817C-0767509F5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20" y="1987550"/>
            <a:ext cx="11747556" cy="4273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9082C8-49DE-C94E-ACB0-43A57DE55EE5}"/>
              </a:ext>
            </a:extLst>
          </p:cNvPr>
          <p:cNvSpPr txBox="1"/>
          <p:nvPr/>
        </p:nvSpPr>
        <p:spPr>
          <a:xfrm>
            <a:off x="553489" y="1506022"/>
            <a:ext cx="11085022" cy="369332"/>
          </a:xfrm>
          <a:prstGeom prst="rect">
            <a:avLst/>
          </a:prstGeom>
          <a:noFill/>
        </p:spPr>
        <p:txBody>
          <a:bodyPr wrap="none" rtlCol="0">
            <a:spAutoFit/>
          </a:bodyPr>
          <a:lstStyle/>
          <a:p>
            <a:pPr marL="285750" indent="-285750">
              <a:buFont typeface="Arial" panose="020B0604020202020204" pitchFamily="34" charset="0"/>
              <a:buChar char="•"/>
            </a:pPr>
            <a:r>
              <a:rPr lang="en-US" dirty="0"/>
              <a:t>Once in the SQLite Browser, we can see all the data tables. To view a table right click on it and select “View Table”</a:t>
            </a:r>
          </a:p>
        </p:txBody>
      </p:sp>
    </p:spTree>
    <p:extLst>
      <p:ext uri="{BB962C8B-B14F-4D97-AF65-F5344CB8AC3E}">
        <p14:creationId xmlns:p14="http://schemas.microsoft.com/office/powerpoint/2010/main" val="316783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EB10-85EB-A44E-B390-A2186B1A9BC7}"/>
              </a:ext>
            </a:extLst>
          </p:cNvPr>
          <p:cNvSpPr>
            <a:spLocks noGrp="1"/>
          </p:cNvSpPr>
          <p:nvPr>
            <p:ph type="title"/>
          </p:nvPr>
        </p:nvSpPr>
        <p:spPr/>
        <p:txBody>
          <a:bodyPr/>
          <a:lstStyle/>
          <a:p>
            <a:r>
              <a:rPr lang="en-US" dirty="0"/>
              <a:t>Viewing </a:t>
            </a:r>
            <a:r>
              <a:rPr lang="en-US" dirty="0" err="1"/>
              <a:t>sms.db</a:t>
            </a:r>
            <a:r>
              <a:rPr lang="en-US" dirty="0"/>
              <a:t> (3)</a:t>
            </a:r>
          </a:p>
        </p:txBody>
      </p:sp>
      <p:pic>
        <p:nvPicPr>
          <p:cNvPr id="8194" name="Picture 2">
            <a:extLst>
              <a:ext uri="{FF2B5EF4-FFF2-40B4-BE49-F238E27FC236}">
                <a16:creationId xmlns:a16="http://schemas.microsoft.com/office/drawing/2014/main" id="{B1AB5AA9-DB65-EA47-994A-5E370F00F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1690688"/>
            <a:ext cx="7924800" cy="50292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867774F4-1EE7-A548-98FB-147487972175}"/>
              </a:ext>
            </a:extLst>
          </p:cNvPr>
          <p:cNvCxnSpPr>
            <a:cxnSpLocks/>
          </p:cNvCxnSpPr>
          <p:nvPr/>
        </p:nvCxnSpPr>
        <p:spPr>
          <a:xfrm flipH="1">
            <a:off x="6908800" y="3734155"/>
            <a:ext cx="12319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C1EE0BF-C049-654F-89AC-46A09E2CDD52}"/>
              </a:ext>
            </a:extLst>
          </p:cNvPr>
          <p:cNvSpPr txBox="1"/>
          <p:nvPr/>
        </p:nvSpPr>
        <p:spPr>
          <a:xfrm>
            <a:off x="342900" y="2343089"/>
            <a:ext cx="23241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Select the attachment table, right click and select browse table.</a:t>
            </a:r>
          </a:p>
          <a:p>
            <a:pPr marL="285750" indent="-285750">
              <a:buFont typeface="Arial" panose="020B0604020202020204" pitchFamily="34" charset="0"/>
              <a:buChar char="•"/>
            </a:pPr>
            <a:r>
              <a:rPr lang="en-US" dirty="0"/>
              <a:t>The attachment table shows a list of all attachments sent via the native </a:t>
            </a:r>
            <a:r>
              <a:rPr lang="en-US" i="1" dirty="0"/>
              <a:t>Messages</a:t>
            </a:r>
            <a:r>
              <a:rPr lang="en-US" dirty="0"/>
              <a:t> app.</a:t>
            </a:r>
          </a:p>
        </p:txBody>
      </p:sp>
    </p:spTree>
    <p:extLst>
      <p:ext uri="{BB962C8B-B14F-4D97-AF65-F5344CB8AC3E}">
        <p14:creationId xmlns:p14="http://schemas.microsoft.com/office/powerpoint/2010/main" val="399716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DD59-FA3F-FA4F-A35A-E3FE872E9650}"/>
              </a:ext>
            </a:extLst>
          </p:cNvPr>
          <p:cNvSpPr>
            <a:spLocks noGrp="1"/>
          </p:cNvSpPr>
          <p:nvPr>
            <p:ph type="title"/>
          </p:nvPr>
        </p:nvSpPr>
        <p:spPr/>
        <p:txBody>
          <a:bodyPr/>
          <a:lstStyle/>
          <a:p>
            <a:r>
              <a:rPr lang="en-US" dirty="0"/>
              <a:t>Attachment Table</a:t>
            </a:r>
          </a:p>
        </p:txBody>
      </p:sp>
      <p:cxnSp>
        <p:nvCxnSpPr>
          <p:cNvPr id="4" name="Straight Arrow Connector 3">
            <a:extLst>
              <a:ext uri="{FF2B5EF4-FFF2-40B4-BE49-F238E27FC236}">
                <a16:creationId xmlns:a16="http://schemas.microsoft.com/office/drawing/2014/main" id="{6ED77641-E6B4-1543-A4A1-4FE4494BE8A1}"/>
              </a:ext>
            </a:extLst>
          </p:cNvPr>
          <p:cNvCxnSpPr>
            <a:cxnSpLocks/>
          </p:cNvCxnSpPr>
          <p:nvPr/>
        </p:nvCxnSpPr>
        <p:spPr>
          <a:xfrm>
            <a:off x="3695700" y="2248059"/>
            <a:ext cx="0" cy="518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BB59446-3C14-F84C-BBBA-5E1E497435B7}"/>
              </a:ext>
            </a:extLst>
          </p:cNvPr>
          <p:cNvCxnSpPr>
            <a:cxnSpLocks/>
          </p:cNvCxnSpPr>
          <p:nvPr/>
        </p:nvCxnSpPr>
        <p:spPr>
          <a:xfrm>
            <a:off x="8455303" y="2248059"/>
            <a:ext cx="0" cy="5182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EFA72A-E02E-D54C-8932-3C5F309B7437}"/>
              </a:ext>
            </a:extLst>
          </p:cNvPr>
          <p:cNvSpPr txBox="1"/>
          <p:nvPr/>
        </p:nvSpPr>
        <p:spPr>
          <a:xfrm>
            <a:off x="1422400" y="1878727"/>
            <a:ext cx="3966792" cy="369332"/>
          </a:xfrm>
          <a:prstGeom prst="rect">
            <a:avLst/>
          </a:prstGeom>
          <a:noFill/>
        </p:spPr>
        <p:txBody>
          <a:bodyPr wrap="none" rtlCol="0">
            <a:spAutoFit/>
          </a:bodyPr>
          <a:lstStyle/>
          <a:p>
            <a:r>
              <a:rPr lang="en-US" dirty="0"/>
              <a:t>Created Date, in Apple Cocoa Core Date.</a:t>
            </a:r>
          </a:p>
        </p:txBody>
      </p:sp>
      <p:sp>
        <p:nvSpPr>
          <p:cNvPr id="8" name="TextBox 7">
            <a:extLst>
              <a:ext uri="{FF2B5EF4-FFF2-40B4-BE49-F238E27FC236}">
                <a16:creationId xmlns:a16="http://schemas.microsoft.com/office/drawing/2014/main" id="{20A7D241-8589-CD43-9362-AA82E92005D5}"/>
              </a:ext>
            </a:extLst>
          </p:cNvPr>
          <p:cNvSpPr txBox="1"/>
          <p:nvPr/>
        </p:nvSpPr>
        <p:spPr>
          <a:xfrm>
            <a:off x="6755383" y="1871505"/>
            <a:ext cx="3399841" cy="369332"/>
          </a:xfrm>
          <a:prstGeom prst="rect">
            <a:avLst/>
          </a:prstGeom>
          <a:noFill/>
        </p:spPr>
        <p:txBody>
          <a:bodyPr wrap="none" rtlCol="0">
            <a:spAutoFit/>
          </a:bodyPr>
          <a:lstStyle/>
          <a:p>
            <a:r>
              <a:rPr lang="en-US" dirty="0"/>
              <a:t>File name + Path stored on phone.</a:t>
            </a:r>
          </a:p>
        </p:txBody>
      </p:sp>
      <p:pic>
        <p:nvPicPr>
          <p:cNvPr id="9222" name="Picture 6">
            <a:extLst>
              <a:ext uri="{FF2B5EF4-FFF2-40B4-BE49-F238E27FC236}">
                <a16:creationId xmlns:a16="http://schemas.microsoft.com/office/drawing/2014/main" id="{BF7FEF11-ABEA-5E4D-BA23-954739DAA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05" y="2766354"/>
            <a:ext cx="12179166" cy="1854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F6DB53-0CB3-4F9D-B294-0EE23AA08764}"/>
              </a:ext>
            </a:extLst>
          </p:cNvPr>
          <p:cNvSpPr txBox="1"/>
          <p:nvPr/>
        </p:nvSpPr>
        <p:spPr>
          <a:xfrm>
            <a:off x="124836" y="4620554"/>
            <a:ext cx="6172200" cy="369332"/>
          </a:xfrm>
          <a:prstGeom prst="rect">
            <a:avLst/>
          </a:prstGeom>
          <a:noFill/>
        </p:spPr>
        <p:txBody>
          <a:bodyPr wrap="square">
            <a:spAutoFit/>
          </a:bodyPr>
          <a:lstStyle/>
          <a:p>
            <a:r>
              <a:rPr lang="en-GB" dirty="0"/>
              <a:t>978307200=Core Date 2001/01/01 – epoch date 1970/01/01</a:t>
            </a:r>
            <a:endParaRPr lang="en-US" dirty="0"/>
          </a:p>
        </p:txBody>
      </p:sp>
      <p:pic>
        <p:nvPicPr>
          <p:cNvPr id="12" name="Picture 11">
            <a:extLst>
              <a:ext uri="{FF2B5EF4-FFF2-40B4-BE49-F238E27FC236}">
                <a16:creationId xmlns:a16="http://schemas.microsoft.com/office/drawing/2014/main" id="{00B961A1-81FB-46EA-AE7E-5A80EDEFCD9B}"/>
              </a:ext>
            </a:extLst>
          </p:cNvPr>
          <p:cNvPicPr>
            <a:picLocks noChangeAspect="1"/>
          </p:cNvPicPr>
          <p:nvPr/>
        </p:nvPicPr>
        <p:blipFill>
          <a:blip r:embed="rId4"/>
          <a:stretch>
            <a:fillRect/>
          </a:stretch>
        </p:blipFill>
        <p:spPr>
          <a:xfrm>
            <a:off x="7863538" y="4989886"/>
            <a:ext cx="3490262" cy="1615580"/>
          </a:xfrm>
          <a:prstGeom prst="rect">
            <a:avLst/>
          </a:prstGeom>
        </p:spPr>
      </p:pic>
      <p:pic>
        <p:nvPicPr>
          <p:cNvPr id="14" name="Picture 13">
            <a:extLst>
              <a:ext uri="{FF2B5EF4-FFF2-40B4-BE49-F238E27FC236}">
                <a16:creationId xmlns:a16="http://schemas.microsoft.com/office/drawing/2014/main" id="{964865CE-1275-4B56-A785-15FE9E1EC6B0}"/>
              </a:ext>
            </a:extLst>
          </p:cNvPr>
          <p:cNvPicPr>
            <a:picLocks noChangeAspect="1"/>
          </p:cNvPicPr>
          <p:nvPr/>
        </p:nvPicPr>
        <p:blipFill>
          <a:blip r:embed="rId5"/>
          <a:stretch>
            <a:fillRect/>
          </a:stretch>
        </p:blipFill>
        <p:spPr>
          <a:xfrm>
            <a:off x="666487" y="5017981"/>
            <a:ext cx="6058425" cy="1356478"/>
          </a:xfrm>
          <a:prstGeom prst="rect">
            <a:avLst/>
          </a:prstGeom>
        </p:spPr>
      </p:pic>
    </p:spTree>
    <p:extLst>
      <p:ext uri="{BB962C8B-B14F-4D97-AF65-F5344CB8AC3E}">
        <p14:creationId xmlns:p14="http://schemas.microsoft.com/office/powerpoint/2010/main" val="169766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FF29-73C2-7840-BB44-1FB7EBB280E0}"/>
              </a:ext>
            </a:extLst>
          </p:cNvPr>
          <p:cNvSpPr>
            <a:spLocks noGrp="1"/>
          </p:cNvSpPr>
          <p:nvPr>
            <p:ph type="title"/>
          </p:nvPr>
        </p:nvSpPr>
        <p:spPr/>
        <p:txBody>
          <a:bodyPr/>
          <a:lstStyle/>
          <a:p>
            <a:r>
              <a:rPr lang="en-US" dirty="0"/>
              <a:t>Attachment Table (2)</a:t>
            </a:r>
          </a:p>
        </p:txBody>
      </p:sp>
      <p:pic>
        <p:nvPicPr>
          <p:cNvPr id="10242" name="Picture 2">
            <a:extLst>
              <a:ext uri="{FF2B5EF4-FFF2-40B4-BE49-F238E27FC236}">
                <a16:creationId xmlns:a16="http://schemas.microsoft.com/office/drawing/2014/main" id="{72E67F8B-D5E7-1F4E-8311-7F647C8AE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8" y="3556000"/>
            <a:ext cx="12216688" cy="24701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E037B15D-8F50-2E4E-BD81-891860352A31}"/>
              </a:ext>
            </a:extLst>
          </p:cNvPr>
          <p:cNvCxnSpPr/>
          <p:nvPr/>
        </p:nvCxnSpPr>
        <p:spPr>
          <a:xfrm>
            <a:off x="812800" y="2616200"/>
            <a:ext cx="0" cy="939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3FBF836-8C72-7A44-A7CA-0B4E8D629538}"/>
              </a:ext>
            </a:extLst>
          </p:cNvPr>
          <p:cNvSpPr txBox="1"/>
          <p:nvPr/>
        </p:nvSpPr>
        <p:spPr>
          <a:xfrm>
            <a:off x="-24688" y="2246868"/>
            <a:ext cx="2194062" cy="369332"/>
          </a:xfrm>
          <a:prstGeom prst="rect">
            <a:avLst/>
          </a:prstGeom>
          <a:noFill/>
        </p:spPr>
        <p:txBody>
          <a:bodyPr wrap="none" rtlCol="0">
            <a:spAutoFit/>
          </a:bodyPr>
          <a:lstStyle/>
          <a:p>
            <a:r>
              <a:rPr lang="en-US" dirty="0"/>
              <a:t>Image extension type</a:t>
            </a:r>
          </a:p>
        </p:txBody>
      </p:sp>
      <p:cxnSp>
        <p:nvCxnSpPr>
          <p:cNvPr id="6" name="Straight Arrow Connector 5">
            <a:extLst>
              <a:ext uri="{FF2B5EF4-FFF2-40B4-BE49-F238E27FC236}">
                <a16:creationId xmlns:a16="http://schemas.microsoft.com/office/drawing/2014/main" id="{44781679-8359-1344-8E72-48FBDE754FC9}"/>
              </a:ext>
            </a:extLst>
          </p:cNvPr>
          <p:cNvCxnSpPr>
            <a:cxnSpLocks/>
          </p:cNvCxnSpPr>
          <p:nvPr/>
        </p:nvCxnSpPr>
        <p:spPr>
          <a:xfrm>
            <a:off x="2794000" y="2246868"/>
            <a:ext cx="0" cy="13091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B6518EC-AAA5-AF4E-9510-562C0B284EBE}"/>
              </a:ext>
            </a:extLst>
          </p:cNvPr>
          <p:cNvSpPr txBox="1"/>
          <p:nvPr/>
        </p:nvSpPr>
        <p:spPr>
          <a:xfrm>
            <a:off x="1539490" y="1514256"/>
            <a:ext cx="2509020" cy="646331"/>
          </a:xfrm>
          <a:prstGeom prst="rect">
            <a:avLst/>
          </a:prstGeom>
          <a:noFill/>
        </p:spPr>
        <p:txBody>
          <a:bodyPr wrap="none" rtlCol="0">
            <a:spAutoFit/>
          </a:bodyPr>
          <a:lstStyle/>
          <a:p>
            <a:r>
              <a:rPr lang="en-US" dirty="0"/>
              <a:t>Was sent by user = 1</a:t>
            </a:r>
          </a:p>
          <a:p>
            <a:r>
              <a:rPr lang="en-US" dirty="0"/>
              <a:t>Was received by user = 0</a:t>
            </a:r>
          </a:p>
        </p:txBody>
      </p:sp>
      <p:cxnSp>
        <p:nvCxnSpPr>
          <p:cNvPr id="9" name="Straight Arrow Connector 8">
            <a:extLst>
              <a:ext uri="{FF2B5EF4-FFF2-40B4-BE49-F238E27FC236}">
                <a16:creationId xmlns:a16="http://schemas.microsoft.com/office/drawing/2014/main" id="{2C607CBB-00A8-D048-96BC-21139EC32C2D}"/>
              </a:ext>
            </a:extLst>
          </p:cNvPr>
          <p:cNvCxnSpPr/>
          <p:nvPr/>
        </p:nvCxnSpPr>
        <p:spPr>
          <a:xfrm>
            <a:off x="5486400" y="2616200"/>
            <a:ext cx="0" cy="939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513ABBC-602D-844E-AC3F-2538D30D9346}"/>
              </a:ext>
            </a:extLst>
          </p:cNvPr>
          <p:cNvSpPr txBox="1"/>
          <p:nvPr/>
        </p:nvSpPr>
        <p:spPr>
          <a:xfrm>
            <a:off x="4537069" y="2246868"/>
            <a:ext cx="1898661" cy="369332"/>
          </a:xfrm>
          <a:prstGeom prst="rect">
            <a:avLst/>
          </a:prstGeom>
          <a:noFill/>
        </p:spPr>
        <p:txBody>
          <a:bodyPr wrap="none" rtlCol="0">
            <a:spAutoFit/>
          </a:bodyPr>
          <a:lstStyle/>
          <a:p>
            <a:r>
              <a:rPr lang="en-US" dirty="0"/>
              <a:t>Attachment Name</a:t>
            </a:r>
          </a:p>
        </p:txBody>
      </p:sp>
      <p:cxnSp>
        <p:nvCxnSpPr>
          <p:cNvPr id="11" name="Straight Arrow Connector 10">
            <a:extLst>
              <a:ext uri="{FF2B5EF4-FFF2-40B4-BE49-F238E27FC236}">
                <a16:creationId xmlns:a16="http://schemas.microsoft.com/office/drawing/2014/main" id="{CE60E52E-F561-9D44-90F0-ABDF5A6493E5}"/>
              </a:ext>
            </a:extLst>
          </p:cNvPr>
          <p:cNvCxnSpPr/>
          <p:nvPr/>
        </p:nvCxnSpPr>
        <p:spPr>
          <a:xfrm>
            <a:off x="7416800" y="2578100"/>
            <a:ext cx="0" cy="939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D2CE86-AC08-1142-A4EC-74D1F5D1B252}"/>
              </a:ext>
            </a:extLst>
          </p:cNvPr>
          <p:cNvSpPr txBox="1"/>
          <p:nvPr/>
        </p:nvSpPr>
        <p:spPr>
          <a:xfrm>
            <a:off x="6486528" y="2246352"/>
            <a:ext cx="1836080" cy="369332"/>
          </a:xfrm>
          <a:prstGeom prst="rect">
            <a:avLst/>
          </a:prstGeom>
          <a:noFill/>
        </p:spPr>
        <p:txBody>
          <a:bodyPr wrap="none" rtlCol="0">
            <a:spAutoFit/>
          </a:bodyPr>
          <a:lstStyle/>
          <a:p>
            <a:r>
              <a:rPr lang="en-US" dirty="0"/>
              <a:t>File size (in bytes)</a:t>
            </a:r>
          </a:p>
        </p:txBody>
      </p:sp>
      <p:cxnSp>
        <p:nvCxnSpPr>
          <p:cNvPr id="13" name="Straight Arrow Connector 12">
            <a:extLst>
              <a:ext uri="{FF2B5EF4-FFF2-40B4-BE49-F238E27FC236}">
                <a16:creationId xmlns:a16="http://schemas.microsoft.com/office/drawing/2014/main" id="{FE304349-2272-104C-A9EA-489CB55D6855}"/>
              </a:ext>
            </a:extLst>
          </p:cNvPr>
          <p:cNvCxnSpPr/>
          <p:nvPr/>
        </p:nvCxnSpPr>
        <p:spPr>
          <a:xfrm>
            <a:off x="11569700" y="2578100"/>
            <a:ext cx="0" cy="939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32A6289-A05B-0243-99AE-9F7BECAEFDDC}"/>
              </a:ext>
            </a:extLst>
          </p:cNvPr>
          <p:cNvSpPr txBox="1"/>
          <p:nvPr/>
        </p:nvSpPr>
        <p:spPr>
          <a:xfrm>
            <a:off x="10509113" y="1920547"/>
            <a:ext cx="1689373" cy="646331"/>
          </a:xfrm>
          <a:prstGeom prst="rect">
            <a:avLst/>
          </a:prstGeom>
          <a:noFill/>
        </p:spPr>
        <p:txBody>
          <a:bodyPr wrap="none" rtlCol="0">
            <a:spAutoFit/>
          </a:bodyPr>
          <a:lstStyle/>
          <a:p>
            <a:r>
              <a:rPr lang="en-US" dirty="0"/>
              <a:t>Was deleted = 1</a:t>
            </a:r>
          </a:p>
          <a:p>
            <a:r>
              <a:rPr lang="en-US" dirty="0"/>
              <a:t>Not deleted = 0</a:t>
            </a:r>
          </a:p>
        </p:txBody>
      </p:sp>
    </p:spTree>
    <p:extLst>
      <p:ext uri="{BB962C8B-B14F-4D97-AF65-F5344CB8AC3E}">
        <p14:creationId xmlns:p14="http://schemas.microsoft.com/office/powerpoint/2010/main" val="238312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19A1-6D5B-5843-BED2-558E7DB80113}"/>
              </a:ext>
            </a:extLst>
          </p:cNvPr>
          <p:cNvSpPr>
            <a:spLocks noGrp="1"/>
          </p:cNvSpPr>
          <p:nvPr>
            <p:ph type="title"/>
          </p:nvPr>
        </p:nvSpPr>
        <p:spPr/>
        <p:txBody>
          <a:bodyPr/>
          <a:lstStyle/>
          <a:p>
            <a:r>
              <a:rPr lang="en-US" dirty="0"/>
              <a:t>Chat Table</a:t>
            </a:r>
          </a:p>
        </p:txBody>
      </p:sp>
      <p:pic>
        <p:nvPicPr>
          <p:cNvPr id="11266" name="Picture 2">
            <a:extLst>
              <a:ext uri="{FF2B5EF4-FFF2-40B4-BE49-F238E27FC236}">
                <a16:creationId xmlns:a16="http://schemas.microsoft.com/office/drawing/2014/main" id="{D94EC21D-0312-ED44-8D68-887D5927F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7188"/>
            <a:ext cx="6248400" cy="5257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79C949B-65B3-B247-8821-14B04A273494}"/>
              </a:ext>
            </a:extLst>
          </p:cNvPr>
          <p:cNvCxnSpPr>
            <a:cxnSpLocks/>
          </p:cNvCxnSpPr>
          <p:nvPr/>
        </p:nvCxnSpPr>
        <p:spPr>
          <a:xfrm flipH="1" flipV="1">
            <a:off x="1892300" y="1942306"/>
            <a:ext cx="1231900" cy="7500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6B49FED-6428-F249-8D34-0E0C7EA1D48F}"/>
              </a:ext>
            </a:extLst>
          </p:cNvPr>
          <p:cNvCxnSpPr>
            <a:cxnSpLocks/>
          </p:cNvCxnSpPr>
          <p:nvPr/>
        </p:nvCxnSpPr>
        <p:spPr>
          <a:xfrm flipH="1">
            <a:off x="1327150" y="3771900"/>
            <a:ext cx="11811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0367B0-EBA3-B54E-9F0D-18E6DD3682D5}"/>
              </a:ext>
            </a:extLst>
          </p:cNvPr>
          <p:cNvSpPr txBox="1"/>
          <p:nvPr/>
        </p:nvSpPr>
        <p:spPr>
          <a:xfrm>
            <a:off x="6870700" y="1690688"/>
            <a:ext cx="43307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Move back to Database Structure tab by clicking on the Database Structure tab.</a:t>
            </a:r>
          </a:p>
          <a:p>
            <a:pPr marL="285750" indent="-285750">
              <a:buFont typeface="Arial" panose="020B0604020202020204" pitchFamily="34" charset="0"/>
              <a:buChar char="•"/>
            </a:pPr>
            <a:r>
              <a:rPr lang="en-US" dirty="0"/>
              <a:t>Select and right click Browse table on the chat table.</a:t>
            </a:r>
          </a:p>
          <a:p>
            <a:pPr marL="285750" indent="-285750">
              <a:buFont typeface="Arial" panose="020B0604020202020204" pitchFamily="34" charset="0"/>
              <a:buChar char="•"/>
            </a:pPr>
            <a:r>
              <a:rPr lang="en-US" dirty="0"/>
              <a:t>The chat table shows conversation by threads. </a:t>
            </a:r>
          </a:p>
          <a:p>
            <a:pPr marL="742950" lvl="1" indent="-285750">
              <a:buFont typeface="Arial" panose="020B0604020202020204" pitchFamily="34" charset="0"/>
              <a:buChar char="•"/>
            </a:pPr>
            <a:r>
              <a:rPr lang="en-US" dirty="0"/>
              <a:t>Conversation threading is how messages are organized on iOS.</a:t>
            </a:r>
          </a:p>
          <a:p>
            <a:pPr marL="742950" lvl="1" indent="-285750">
              <a:buFont typeface="Arial" panose="020B0604020202020204" pitchFamily="34" charset="0"/>
              <a:buChar char="•"/>
            </a:pPr>
            <a:r>
              <a:rPr lang="en-US" dirty="0"/>
              <a:t>This method of sorting allows for all messages exchanged by a sender and receiver to be stored in 1 place.</a:t>
            </a:r>
          </a:p>
        </p:txBody>
      </p:sp>
    </p:spTree>
    <p:extLst>
      <p:ext uri="{BB962C8B-B14F-4D97-AF65-F5344CB8AC3E}">
        <p14:creationId xmlns:p14="http://schemas.microsoft.com/office/powerpoint/2010/main" val="21869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59095-D279-4A4F-9B71-A1288FC40515}"/>
              </a:ext>
            </a:extLst>
          </p:cNvPr>
          <p:cNvSpPr>
            <a:spLocks noGrp="1"/>
          </p:cNvSpPr>
          <p:nvPr>
            <p:ph type="title"/>
          </p:nvPr>
        </p:nvSpPr>
        <p:spPr>
          <a:xfrm>
            <a:off x="1286933" y="609600"/>
            <a:ext cx="10197494" cy="1099457"/>
          </a:xfrm>
        </p:spPr>
        <p:txBody>
          <a:bodyPr>
            <a:normAutofit/>
          </a:bodyPr>
          <a:lstStyle/>
          <a:p>
            <a:r>
              <a:rPr lang="en-US"/>
              <a:t>Overview</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CCBE5C0-4FAC-D164-5E2E-E960D111DD0D}"/>
              </a:ext>
            </a:extLst>
          </p:cNvPr>
          <p:cNvGraphicFramePr>
            <a:graphicFrameLocks noGrp="1"/>
          </p:cNvGraphicFramePr>
          <p:nvPr>
            <p:ph idx="1"/>
            <p:extLst>
              <p:ext uri="{D42A27DB-BD31-4B8C-83A1-F6EECF244321}">
                <p14:modId xmlns:p14="http://schemas.microsoft.com/office/powerpoint/2010/main" val="287400359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1713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1F5C-2F5F-754C-A3C6-004EE5653FE8}"/>
              </a:ext>
            </a:extLst>
          </p:cNvPr>
          <p:cNvSpPr>
            <a:spLocks noGrp="1"/>
          </p:cNvSpPr>
          <p:nvPr>
            <p:ph type="title"/>
          </p:nvPr>
        </p:nvSpPr>
        <p:spPr/>
        <p:txBody>
          <a:bodyPr/>
          <a:lstStyle/>
          <a:p>
            <a:r>
              <a:rPr lang="en-US" dirty="0"/>
              <a:t>Chat Table (2)</a:t>
            </a:r>
          </a:p>
        </p:txBody>
      </p:sp>
      <p:pic>
        <p:nvPicPr>
          <p:cNvPr id="12290" name="Picture 2">
            <a:extLst>
              <a:ext uri="{FF2B5EF4-FFF2-40B4-BE49-F238E27FC236}">
                <a16:creationId xmlns:a16="http://schemas.microsoft.com/office/drawing/2014/main" id="{B4FF1657-5598-EE4A-9CE1-A76379CEF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69" y="2400300"/>
            <a:ext cx="11786461" cy="44577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687EC687-3FFB-424F-8A88-8DA63562EC31}"/>
              </a:ext>
            </a:extLst>
          </p:cNvPr>
          <p:cNvCxnSpPr>
            <a:cxnSpLocks/>
          </p:cNvCxnSpPr>
          <p:nvPr/>
        </p:nvCxnSpPr>
        <p:spPr>
          <a:xfrm>
            <a:off x="1517650" y="2108200"/>
            <a:ext cx="0"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B8043A-6BA0-B24E-8FD8-FDAB777ACB61}"/>
              </a:ext>
            </a:extLst>
          </p:cNvPr>
          <p:cNvSpPr txBox="1"/>
          <p:nvPr/>
        </p:nvSpPr>
        <p:spPr>
          <a:xfrm>
            <a:off x="272758" y="1738868"/>
            <a:ext cx="2489784" cy="369332"/>
          </a:xfrm>
          <a:prstGeom prst="rect">
            <a:avLst/>
          </a:prstGeom>
          <a:noFill/>
        </p:spPr>
        <p:txBody>
          <a:bodyPr wrap="none" rtlCol="0">
            <a:spAutoFit/>
          </a:bodyPr>
          <a:lstStyle/>
          <a:p>
            <a:r>
              <a:rPr lang="en-US" dirty="0"/>
              <a:t>Sender Phone # or email</a:t>
            </a:r>
          </a:p>
        </p:txBody>
      </p:sp>
      <p:cxnSp>
        <p:nvCxnSpPr>
          <p:cNvPr id="8" name="Straight Arrow Connector 7">
            <a:extLst>
              <a:ext uri="{FF2B5EF4-FFF2-40B4-BE49-F238E27FC236}">
                <a16:creationId xmlns:a16="http://schemas.microsoft.com/office/drawing/2014/main" id="{AB67D1EE-8315-9A45-85AA-3C2A8BD1846C}"/>
              </a:ext>
            </a:extLst>
          </p:cNvPr>
          <p:cNvCxnSpPr>
            <a:cxnSpLocks/>
          </p:cNvCxnSpPr>
          <p:nvPr/>
        </p:nvCxnSpPr>
        <p:spPr>
          <a:xfrm>
            <a:off x="6362700" y="2123044"/>
            <a:ext cx="552450" cy="8731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797FD8B-EE2B-2E40-BA4D-5EDD152AC21C}"/>
              </a:ext>
            </a:extLst>
          </p:cNvPr>
          <p:cNvSpPr txBox="1"/>
          <p:nvPr/>
        </p:nvSpPr>
        <p:spPr>
          <a:xfrm>
            <a:off x="5359402" y="1206083"/>
            <a:ext cx="2006596" cy="923330"/>
          </a:xfrm>
          <a:prstGeom prst="rect">
            <a:avLst/>
          </a:prstGeom>
          <a:noFill/>
        </p:spPr>
        <p:txBody>
          <a:bodyPr wrap="square" rtlCol="0">
            <a:spAutoFit/>
          </a:bodyPr>
          <a:lstStyle/>
          <a:p>
            <a:r>
              <a:rPr lang="en-US" dirty="0"/>
              <a:t>Chat name (Usually shows contact name if saved)</a:t>
            </a:r>
          </a:p>
        </p:txBody>
      </p:sp>
      <p:cxnSp>
        <p:nvCxnSpPr>
          <p:cNvPr id="12" name="Straight Arrow Connector 11">
            <a:extLst>
              <a:ext uri="{FF2B5EF4-FFF2-40B4-BE49-F238E27FC236}">
                <a16:creationId xmlns:a16="http://schemas.microsoft.com/office/drawing/2014/main" id="{0C4E0871-F90B-8942-8142-2862BED71103}"/>
              </a:ext>
            </a:extLst>
          </p:cNvPr>
          <p:cNvCxnSpPr>
            <a:cxnSpLocks/>
            <a:stCxn id="13" idx="2"/>
          </p:cNvCxnSpPr>
          <p:nvPr/>
        </p:nvCxnSpPr>
        <p:spPr>
          <a:xfrm flipH="1">
            <a:off x="7867651" y="2123044"/>
            <a:ext cx="890580" cy="8731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A4AB54-6EBC-7943-9921-B1ADFE0687C4}"/>
              </a:ext>
            </a:extLst>
          </p:cNvPr>
          <p:cNvSpPr txBox="1"/>
          <p:nvPr/>
        </p:nvSpPr>
        <p:spPr>
          <a:xfrm>
            <a:off x="7696196" y="1476713"/>
            <a:ext cx="2124070" cy="646331"/>
          </a:xfrm>
          <a:prstGeom prst="rect">
            <a:avLst/>
          </a:prstGeom>
          <a:noFill/>
        </p:spPr>
        <p:txBody>
          <a:bodyPr wrap="square" rtlCol="0">
            <a:spAutoFit/>
          </a:bodyPr>
          <a:lstStyle/>
          <a:p>
            <a:r>
              <a:rPr lang="en-US" dirty="0"/>
              <a:t>Service type SMS or iMessage</a:t>
            </a:r>
          </a:p>
        </p:txBody>
      </p:sp>
      <p:cxnSp>
        <p:nvCxnSpPr>
          <p:cNvPr id="15" name="Straight Arrow Connector 14">
            <a:extLst>
              <a:ext uri="{FF2B5EF4-FFF2-40B4-BE49-F238E27FC236}">
                <a16:creationId xmlns:a16="http://schemas.microsoft.com/office/drawing/2014/main" id="{F3A015A6-5E93-354A-A911-7E51C99B8E44}"/>
              </a:ext>
            </a:extLst>
          </p:cNvPr>
          <p:cNvCxnSpPr>
            <a:cxnSpLocks/>
            <a:stCxn id="16" idx="2"/>
          </p:cNvCxnSpPr>
          <p:nvPr/>
        </p:nvCxnSpPr>
        <p:spPr>
          <a:xfrm flipH="1">
            <a:off x="9629990" y="1649711"/>
            <a:ext cx="1495210" cy="1390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8BA8743-08C7-E14E-8058-E111844EBE93}"/>
              </a:ext>
            </a:extLst>
          </p:cNvPr>
          <p:cNvSpPr txBox="1"/>
          <p:nvPr/>
        </p:nvSpPr>
        <p:spPr>
          <a:xfrm>
            <a:off x="10595920" y="1280379"/>
            <a:ext cx="1058560" cy="369332"/>
          </a:xfrm>
          <a:prstGeom prst="rect">
            <a:avLst/>
          </a:prstGeom>
          <a:noFill/>
        </p:spPr>
        <p:txBody>
          <a:bodyPr wrap="none" rtlCol="0">
            <a:spAutoFit/>
          </a:bodyPr>
          <a:lstStyle/>
          <a:p>
            <a:r>
              <a:rPr lang="en-US" dirty="0"/>
              <a:t>Recipient</a:t>
            </a:r>
          </a:p>
        </p:txBody>
      </p:sp>
      <p:cxnSp>
        <p:nvCxnSpPr>
          <p:cNvPr id="18" name="Straight Arrow Connector 17">
            <a:extLst>
              <a:ext uri="{FF2B5EF4-FFF2-40B4-BE49-F238E27FC236}">
                <a16:creationId xmlns:a16="http://schemas.microsoft.com/office/drawing/2014/main" id="{4B929E4D-466F-5544-AF85-AE52048836BA}"/>
              </a:ext>
            </a:extLst>
          </p:cNvPr>
          <p:cNvCxnSpPr>
            <a:cxnSpLocks/>
            <a:stCxn id="16" idx="2"/>
          </p:cNvCxnSpPr>
          <p:nvPr/>
        </p:nvCxnSpPr>
        <p:spPr>
          <a:xfrm>
            <a:off x="11125200" y="1649711"/>
            <a:ext cx="228600" cy="1346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16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1306-62A7-AE44-A6A6-033CF7EBD23C}"/>
              </a:ext>
            </a:extLst>
          </p:cNvPr>
          <p:cNvSpPr>
            <a:spLocks noGrp="1"/>
          </p:cNvSpPr>
          <p:nvPr>
            <p:ph type="title"/>
          </p:nvPr>
        </p:nvSpPr>
        <p:spPr/>
        <p:txBody>
          <a:bodyPr/>
          <a:lstStyle/>
          <a:p>
            <a:r>
              <a:rPr lang="en-US" dirty="0"/>
              <a:t>Message Table</a:t>
            </a:r>
          </a:p>
        </p:txBody>
      </p:sp>
      <p:pic>
        <p:nvPicPr>
          <p:cNvPr id="3" name="Picture 2">
            <a:extLst>
              <a:ext uri="{FF2B5EF4-FFF2-40B4-BE49-F238E27FC236}">
                <a16:creationId xmlns:a16="http://schemas.microsoft.com/office/drawing/2014/main" id="{FBB71F37-F37A-9242-9FF0-578C403D6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7188"/>
            <a:ext cx="6248400" cy="525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30195D7-8EEC-5445-B478-A45008F276F7}"/>
              </a:ext>
            </a:extLst>
          </p:cNvPr>
          <p:cNvCxnSpPr>
            <a:cxnSpLocks/>
          </p:cNvCxnSpPr>
          <p:nvPr/>
        </p:nvCxnSpPr>
        <p:spPr>
          <a:xfrm flipH="1" flipV="1">
            <a:off x="1892300" y="1942306"/>
            <a:ext cx="1231900" cy="7500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48089CF-5370-1446-9D53-3A5472AF9FBE}"/>
              </a:ext>
            </a:extLst>
          </p:cNvPr>
          <p:cNvCxnSpPr>
            <a:cxnSpLocks/>
          </p:cNvCxnSpPr>
          <p:nvPr/>
        </p:nvCxnSpPr>
        <p:spPr>
          <a:xfrm flipH="1">
            <a:off x="1644650" y="5130800"/>
            <a:ext cx="11811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B78AFBE-8F37-2F43-BAC8-9A6F4E188F74}"/>
              </a:ext>
            </a:extLst>
          </p:cNvPr>
          <p:cNvSpPr txBox="1"/>
          <p:nvPr/>
        </p:nvSpPr>
        <p:spPr>
          <a:xfrm>
            <a:off x="7010400" y="1815237"/>
            <a:ext cx="4064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Move back to Database Structure tab by clicking on the Database Structure tab.</a:t>
            </a:r>
          </a:p>
          <a:p>
            <a:pPr marL="285750" indent="-285750">
              <a:buFont typeface="Arial" panose="020B0604020202020204" pitchFamily="34" charset="0"/>
              <a:buChar char="•"/>
            </a:pPr>
            <a:r>
              <a:rPr lang="en-US" dirty="0"/>
              <a:t>Select and right click Browse table on the message table.</a:t>
            </a:r>
          </a:p>
          <a:p>
            <a:endParaRPr lang="en-US" dirty="0"/>
          </a:p>
        </p:txBody>
      </p:sp>
    </p:spTree>
    <p:extLst>
      <p:ext uri="{BB962C8B-B14F-4D97-AF65-F5344CB8AC3E}">
        <p14:creationId xmlns:p14="http://schemas.microsoft.com/office/powerpoint/2010/main" val="1979315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BAAC-EB3E-4444-8386-73E0A5BA27A9}"/>
              </a:ext>
            </a:extLst>
          </p:cNvPr>
          <p:cNvSpPr>
            <a:spLocks noGrp="1"/>
          </p:cNvSpPr>
          <p:nvPr>
            <p:ph type="title"/>
          </p:nvPr>
        </p:nvSpPr>
        <p:spPr/>
        <p:txBody>
          <a:bodyPr/>
          <a:lstStyle/>
          <a:p>
            <a:r>
              <a:rPr lang="en-US" dirty="0"/>
              <a:t>Message Table (2)</a:t>
            </a:r>
          </a:p>
        </p:txBody>
      </p:sp>
      <p:pic>
        <p:nvPicPr>
          <p:cNvPr id="14338" name="Picture 2">
            <a:extLst>
              <a:ext uri="{FF2B5EF4-FFF2-40B4-BE49-F238E27FC236}">
                <a16:creationId xmlns:a16="http://schemas.microsoft.com/office/drawing/2014/main" id="{8DB1DB48-2A2A-D64D-8F51-5C8C0C274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4330700"/>
            <a:ext cx="12115800" cy="20193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AFC1045C-90A2-8444-BCA3-669B7778C764}"/>
              </a:ext>
            </a:extLst>
          </p:cNvPr>
          <p:cNvCxnSpPr>
            <a:cxnSpLocks/>
          </p:cNvCxnSpPr>
          <p:nvPr/>
        </p:nvCxnSpPr>
        <p:spPr>
          <a:xfrm>
            <a:off x="3473450" y="3810000"/>
            <a:ext cx="0"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2349C5-F74E-FB41-A39A-EAEAFD60FD68}"/>
              </a:ext>
            </a:extLst>
          </p:cNvPr>
          <p:cNvSpPr txBox="1"/>
          <p:nvPr/>
        </p:nvSpPr>
        <p:spPr>
          <a:xfrm>
            <a:off x="2580096" y="3516352"/>
            <a:ext cx="1786708" cy="369332"/>
          </a:xfrm>
          <a:prstGeom prst="rect">
            <a:avLst/>
          </a:prstGeom>
          <a:noFill/>
        </p:spPr>
        <p:txBody>
          <a:bodyPr wrap="none" rtlCol="0">
            <a:spAutoFit/>
          </a:bodyPr>
          <a:lstStyle/>
          <a:p>
            <a:r>
              <a:rPr lang="en-US" dirty="0"/>
              <a:t>Message content</a:t>
            </a:r>
          </a:p>
        </p:txBody>
      </p:sp>
      <p:cxnSp>
        <p:nvCxnSpPr>
          <p:cNvPr id="6" name="Straight Arrow Connector 5">
            <a:extLst>
              <a:ext uri="{FF2B5EF4-FFF2-40B4-BE49-F238E27FC236}">
                <a16:creationId xmlns:a16="http://schemas.microsoft.com/office/drawing/2014/main" id="{C7963AB2-0778-E346-9381-B47F30A763A8}"/>
              </a:ext>
            </a:extLst>
          </p:cNvPr>
          <p:cNvCxnSpPr>
            <a:cxnSpLocks/>
          </p:cNvCxnSpPr>
          <p:nvPr/>
        </p:nvCxnSpPr>
        <p:spPr>
          <a:xfrm>
            <a:off x="8655050" y="3898900"/>
            <a:ext cx="0"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541AA36-7FB6-C643-B4A6-CBC50ADCAE14}"/>
              </a:ext>
            </a:extLst>
          </p:cNvPr>
          <p:cNvSpPr txBox="1"/>
          <p:nvPr/>
        </p:nvSpPr>
        <p:spPr>
          <a:xfrm>
            <a:off x="7718768" y="3569732"/>
            <a:ext cx="1872564" cy="369332"/>
          </a:xfrm>
          <a:prstGeom prst="rect">
            <a:avLst/>
          </a:prstGeom>
          <a:noFill/>
        </p:spPr>
        <p:txBody>
          <a:bodyPr wrap="none" rtlCol="0">
            <a:spAutoFit/>
          </a:bodyPr>
          <a:lstStyle/>
          <a:p>
            <a:r>
              <a:rPr lang="en-US" dirty="0"/>
              <a:t>Receiving account</a:t>
            </a:r>
          </a:p>
        </p:txBody>
      </p:sp>
      <p:cxnSp>
        <p:nvCxnSpPr>
          <p:cNvPr id="8" name="Straight Arrow Connector 7">
            <a:extLst>
              <a:ext uri="{FF2B5EF4-FFF2-40B4-BE49-F238E27FC236}">
                <a16:creationId xmlns:a16="http://schemas.microsoft.com/office/drawing/2014/main" id="{B7FCB756-4660-7F41-B68E-561DD9ECC132}"/>
              </a:ext>
            </a:extLst>
          </p:cNvPr>
          <p:cNvCxnSpPr>
            <a:cxnSpLocks/>
            <a:stCxn id="7" idx="2"/>
          </p:cNvCxnSpPr>
          <p:nvPr/>
        </p:nvCxnSpPr>
        <p:spPr>
          <a:xfrm>
            <a:off x="11423654" y="3885684"/>
            <a:ext cx="241296"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E208B86-6E66-CB42-B435-9A395631C090}"/>
              </a:ext>
            </a:extLst>
          </p:cNvPr>
          <p:cNvSpPr txBox="1"/>
          <p:nvPr/>
        </p:nvSpPr>
        <p:spPr>
          <a:xfrm>
            <a:off x="10655307" y="2685355"/>
            <a:ext cx="1536693" cy="1200329"/>
          </a:xfrm>
          <a:prstGeom prst="rect">
            <a:avLst/>
          </a:prstGeom>
          <a:noFill/>
        </p:spPr>
        <p:txBody>
          <a:bodyPr wrap="square" rtlCol="0">
            <a:spAutoFit/>
          </a:bodyPr>
          <a:lstStyle/>
          <a:p>
            <a:r>
              <a:rPr lang="en-US" dirty="0"/>
              <a:t>Receiving timestamp Apple Core Cocoa Date </a:t>
            </a:r>
          </a:p>
        </p:txBody>
      </p:sp>
      <p:cxnSp>
        <p:nvCxnSpPr>
          <p:cNvPr id="11" name="Straight Arrow Connector 10">
            <a:extLst>
              <a:ext uri="{FF2B5EF4-FFF2-40B4-BE49-F238E27FC236}">
                <a16:creationId xmlns:a16="http://schemas.microsoft.com/office/drawing/2014/main" id="{5212EFA0-A4EB-B145-8207-B23C3AA4F028}"/>
              </a:ext>
            </a:extLst>
          </p:cNvPr>
          <p:cNvCxnSpPr>
            <a:cxnSpLocks/>
          </p:cNvCxnSpPr>
          <p:nvPr/>
        </p:nvCxnSpPr>
        <p:spPr>
          <a:xfrm>
            <a:off x="5670550" y="3885684"/>
            <a:ext cx="0" cy="8879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69BD9-5360-C44F-B797-8A548C18148B}"/>
              </a:ext>
            </a:extLst>
          </p:cNvPr>
          <p:cNvSpPr txBox="1"/>
          <p:nvPr/>
        </p:nvSpPr>
        <p:spPr>
          <a:xfrm>
            <a:off x="4473233" y="3252569"/>
            <a:ext cx="2641421" cy="646331"/>
          </a:xfrm>
          <a:prstGeom prst="rect">
            <a:avLst/>
          </a:prstGeom>
          <a:noFill/>
        </p:spPr>
        <p:txBody>
          <a:bodyPr wrap="square" rtlCol="0">
            <a:spAutoFit/>
          </a:bodyPr>
          <a:lstStyle/>
          <a:p>
            <a:r>
              <a:rPr lang="en-US" dirty="0"/>
              <a:t>Sender ID, reference chat table ROW ID column </a:t>
            </a:r>
          </a:p>
        </p:txBody>
      </p:sp>
    </p:spTree>
    <p:extLst>
      <p:ext uri="{BB962C8B-B14F-4D97-AF65-F5344CB8AC3E}">
        <p14:creationId xmlns:p14="http://schemas.microsoft.com/office/powerpoint/2010/main" val="287856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912EDA0-A064-4A81-B30F-E2891869589D}"/>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Introduction to iOS Messaging</a:t>
            </a:r>
          </a:p>
        </p:txBody>
      </p:sp>
      <p:sp>
        <p:nvSpPr>
          <p:cNvPr id="4" name="Text Placeholder 3">
            <a:extLst>
              <a:ext uri="{FF2B5EF4-FFF2-40B4-BE49-F238E27FC236}">
                <a16:creationId xmlns:a16="http://schemas.microsoft.com/office/drawing/2014/main" id="{8BF52F07-FA21-4132-A061-5E6D969465BC}"/>
              </a:ext>
            </a:extLst>
          </p:cNvPr>
          <p:cNvSpPr>
            <a:spLocks noGrp="1"/>
          </p:cNvSpPr>
          <p:nvPr>
            <p:ph type="body" idx="1"/>
          </p:nvPr>
        </p:nvSpPr>
        <p:spPr>
          <a:xfrm>
            <a:off x="7871971" y="999460"/>
            <a:ext cx="3123620" cy="4479852"/>
          </a:xfrm>
        </p:spPr>
        <p:txBody>
          <a:bodyPr vert="horz" lIns="91440" tIns="45720" rIns="91440" bIns="45720" rtlCol="0" anchor="ctr">
            <a:normAutofit/>
          </a:bodyPr>
          <a:lstStyle/>
          <a:p>
            <a:r>
              <a:rPr lang="en-US" sz="1800"/>
              <a:t>SMS/MMS</a:t>
            </a:r>
          </a:p>
        </p:txBody>
      </p:sp>
      <p:sp>
        <p:nvSpPr>
          <p:cNvPr id="23" name="Isosceles Triangle 22">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5" name="Straight Connector 24">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8403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D971-4910-47BD-BE36-8F87425E86E4}"/>
              </a:ext>
            </a:extLst>
          </p:cNvPr>
          <p:cNvSpPr>
            <a:spLocks noGrp="1"/>
          </p:cNvSpPr>
          <p:nvPr>
            <p:ph type="title"/>
          </p:nvPr>
        </p:nvSpPr>
        <p:spPr>
          <a:xfrm>
            <a:off x="5536734" y="609600"/>
            <a:ext cx="3737268" cy="1320800"/>
          </a:xfrm>
        </p:spPr>
        <p:txBody>
          <a:bodyPr>
            <a:normAutofit/>
          </a:bodyPr>
          <a:lstStyle/>
          <a:p>
            <a:pPr>
              <a:lnSpc>
                <a:spcPct val="90000"/>
              </a:lnSpc>
            </a:pPr>
            <a:r>
              <a:rPr lang="en-US" sz="2800">
                <a:cs typeface="Calibri Light"/>
              </a:rPr>
              <a:t>Why it's important to</a:t>
            </a:r>
            <a:r>
              <a:rPr lang="zh-CN" altLang="en-US" sz="2800">
                <a:ea typeface="宋体"/>
                <a:cs typeface="Calibri Light"/>
              </a:rPr>
              <a:t> </a:t>
            </a:r>
            <a:r>
              <a:rPr lang="en-US" altLang="zh-CN" sz="2800">
                <a:ea typeface="宋体"/>
                <a:cs typeface="Calibri Light"/>
              </a:rPr>
              <a:t>investigate</a:t>
            </a:r>
            <a:r>
              <a:rPr lang="zh-CN" altLang="en-US" sz="2800">
                <a:ea typeface="宋体"/>
                <a:cs typeface="Calibri Light"/>
              </a:rPr>
              <a:t> </a:t>
            </a:r>
            <a:r>
              <a:rPr lang="en-US" sz="2800">
                <a:cs typeface="Calibri Light"/>
              </a:rPr>
              <a:t>Messages</a:t>
            </a:r>
            <a:endParaRPr lang="en-US" sz="2800"/>
          </a:p>
        </p:txBody>
      </p:sp>
      <p:sp>
        <p:nvSpPr>
          <p:cNvPr id="3" name="Content Placeholder 2">
            <a:extLst>
              <a:ext uri="{FF2B5EF4-FFF2-40B4-BE49-F238E27FC236}">
                <a16:creationId xmlns:a16="http://schemas.microsoft.com/office/drawing/2014/main" id="{5EB639F4-4104-4E75-B298-B59A2BC1487B}"/>
              </a:ext>
            </a:extLst>
          </p:cNvPr>
          <p:cNvSpPr>
            <a:spLocks noGrp="1"/>
          </p:cNvSpPr>
          <p:nvPr>
            <p:ph idx="1"/>
          </p:nvPr>
        </p:nvSpPr>
        <p:spPr>
          <a:xfrm>
            <a:off x="5209563" y="2160589"/>
            <a:ext cx="4064439" cy="3880773"/>
          </a:xfrm>
        </p:spPr>
        <p:txBody>
          <a:bodyPr vert="horz" lIns="91440" tIns="45720" rIns="91440" bIns="45720" rtlCol="0">
            <a:normAutofit/>
          </a:bodyPr>
          <a:lstStyle/>
          <a:p>
            <a:r>
              <a:rPr lang="en-US" dirty="0">
                <a:ea typeface="+mn-lt"/>
                <a:cs typeface="+mn-lt"/>
              </a:rPr>
              <a:t>Messages are one of the most popular forms of communication</a:t>
            </a:r>
          </a:p>
          <a:p>
            <a:pPr lvl="1"/>
            <a:r>
              <a:rPr lang="en-US" dirty="0">
                <a:ea typeface="+mn-lt"/>
                <a:cs typeface="+mn-lt"/>
              </a:rPr>
              <a:t>People use Messaging apps to share information</a:t>
            </a:r>
          </a:p>
          <a:p>
            <a:r>
              <a:rPr lang="en-US" dirty="0">
                <a:cs typeface="Calibri"/>
              </a:rPr>
              <a:t>Messages may give the information about </a:t>
            </a:r>
          </a:p>
          <a:p>
            <a:pPr lvl="1"/>
            <a:r>
              <a:rPr lang="en-US" dirty="0">
                <a:cs typeface="Calibri"/>
              </a:rPr>
              <a:t>Who sent it</a:t>
            </a:r>
          </a:p>
          <a:p>
            <a:pPr lvl="1"/>
            <a:r>
              <a:rPr lang="en-US" dirty="0">
                <a:cs typeface="Calibri"/>
              </a:rPr>
              <a:t>Who received it</a:t>
            </a:r>
          </a:p>
          <a:p>
            <a:pPr lvl="1"/>
            <a:r>
              <a:rPr lang="en-US" dirty="0">
                <a:cs typeface="Calibri"/>
              </a:rPr>
              <a:t>Timestamps</a:t>
            </a:r>
          </a:p>
          <a:p>
            <a:pPr lvl="1"/>
            <a:r>
              <a:rPr lang="en-US" dirty="0">
                <a:cs typeface="Calibri"/>
              </a:rPr>
              <a:t>Message content</a:t>
            </a:r>
          </a:p>
        </p:txBody>
      </p:sp>
      <p:pic>
        <p:nvPicPr>
          <p:cNvPr id="15" name="Picture 4" descr="Green dialogue boxes">
            <a:extLst>
              <a:ext uri="{FF2B5EF4-FFF2-40B4-BE49-F238E27FC236}">
                <a16:creationId xmlns:a16="http://schemas.microsoft.com/office/drawing/2014/main" id="{515FF67A-D2E7-31F8-29A9-C51DAE20D6BB}"/>
              </a:ext>
            </a:extLst>
          </p:cNvPr>
          <p:cNvPicPr>
            <a:picLocks noChangeAspect="1"/>
          </p:cNvPicPr>
          <p:nvPr/>
        </p:nvPicPr>
        <p:blipFill rotWithShape="1">
          <a:blip r:embed="rId2"/>
          <a:srcRect l="14341" r="2017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6"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3136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821449-767B-4B25-B116-BAB43FE2E540}"/>
              </a:ext>
            </a:extLst>
          </p:cNvPr>
          <p:cNvSpPr>
            <a:spLocks noGrp="1"/>
          </p:cNvSpPr>
          <p:nvPr>
            <p:ph type="title"/>
          </p:nvPr>
        </p:nvSpPr>
        <p:spPr>
          <a:xfrm>
            <a:off x="676746" y="609600"/>
            <a:ext cx="3729076" cy="1320800"/>
          </a:xfrm>
        </p:spPr>
        <p:txBody>
          <a:bodyPr anchor="ctr">
            <a:normAutofit/>
          </a:bodyPr>
          <a:lstStyle/>
          <a:p>
            <a:r>
              <a:rPr lang="en-US" sz="3300"/>
              <a:t>What is a messaging service?</a:t>
            </a:r>
          </a:p>
        </p:txBody>
      </p:sp>
      <p:sp>
        <p:nvSpPr>
          <p:cNvPr id="5" name="Content Placeholder 4">
            <a:extLst>
              <a:ext uri="{FF2B5EF4-FFF2-40B4-BE49-F238E27FC236}">
                <a16:creationId xmlns:a16="http://schemas.microsoft.com/office/drawing/2014/main" id="{EF7A98D7-B546-4B62-A553-0AC31C013774}"/>
              </a:ext>
            </a:extLst>
          </p:cNvPr>
          <p:cNvSpPr>
            <a:spLocks noGrp="1"/>
          </p:cNvSpPr>
          <p:nvPr>
            <p:ph idx="1"/>
          </p:nvPr>
        </p:nvSpPr>
        <p:spPr>
          <a:xfrm>
            <a:off x="685167" y="2160589"/>
            <a:ext cx="3720916" cy="3560733"/>
          </a:xfrm>
        </p:spPr>
        <p:txBody>
          <a:bodyPr>
            <a:normAutofit/>
          </a:bodyPr>
          <a:lstStyle/>
          <a:p>
            <a:r>
              <a:rPr lang="en-GB" dirty="0"/>
              <a:t>SMS (short message service)</a:t>
            </a:r>
          </a:p>
          <a:p>
            <a:pPr lvl="1"/>
            <a:r>
              <a:rPr lang="en-GB" dirty="0"/>
              <a:t>a text messaging service component of most telephone, Internet, </a:t>
            </a:r>
            <a:r>
              <a:rPr lang="en-GB"/>
              <a:t>and mobile </a:t>
            </a:r>
            <a:r>
              <a:rPr lang="en-GB" dirty="0"/>
              <a:t>device systems</a:t>
            </a:r>
          </a:p>
          <a:p>
            <a:r>
              <a:rPr lang="en-US" dirty="0"/>
              <a:t>MMS (Multimedia Message Service) </a:t>
            </a:r>
          </a:p>
          <a:p>
            <a:pPr lvl="1"/>
            <a:r>
              <a:rPr lang="en-GB" dirty="0"/>
              <a:t>send multimedia content—pictures, video, and audio—in addition to text</a:t>
            </a:r>
          </a:p>
        </p:txBody>
      </p:sp>
      <p:pic>
        <p:nvPicPr>
          <p:cNvPr id="1026" name="Picture 2" descr="iMessage effects in iOS 10">
            <a:extLst>
              <a:ext uri="{FF2B5EF4-FFF2-40B4-BE49-F238E27FC236}">
                <a16:creationId xmlns:a16="http://schemas.microsoft.com/office/drawing/2014/main" id="{1B8ABD30-D0DB-0346-A242-31FDB7D726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54035" y="1675088"/>
            <a:ext cx="4602747" cy="300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95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FB38-445B-4391-A66B-0BE12A333606}"/>
              </a:ext>
            </a:extLst>
          </p:cNvPr>
          <p:cNvSpPr>
            <a:spLocks noGrp="1"/>
          </p:cNvSpPr>
          <p:nvPr>
            <p:ph type="title"/>
          </p:nvPr>
        </p:nvSpPr>
        <p:spPr/>
        <p:txBody>
          <a:bodyPr/>
          <a:lstStyle/>
          <a:p>
            <a:r>
              <a:rPr lang="en-US" dirty="0"/>
              <a:t>How Messages are sent/received</a:t>
            </a:r>
          </a:p>
        </p:txBody>
      </p:sp>
      <p:pic>
        <p:nvPicPr>
          <p:cNvPr id="2052" name="Picture 4" descr="Mobiel abonnement vergelijken | Kies jouw telefoon-abonnement">
            <a:extLst>
              <a:ext uri="{FF2B5EF4-FFF2-40B4-BE49-F238E27FC236}">
                <a16:creationId xmlns:a16="http://schemas.microsoft.com/office/drawing/2014/main" id="{A7A02AA9-B40A-48E1-BE87-9885DFBAA7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343" y="2911885"/>
            <a:ext cx="1719270" cy="17192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ree Network Tower Icon of Line style - Available in SVG, PNG, EPS, AI &amp;amp;  Icon fonts">
            <a:extLst>
              <a:ext uri="{FF2B5EF4-FFF2-40B4-BE49-F238E27FC236}">
                <a16:creationId xmlns:a16="http://schemas.microsoft.com/office/drawing/2014/main" id="{602062EB-41C1-4750-AEEA-AA35AFB0AE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88" y="3115571"/>
            <a:ext cx="1311898" cy="13118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Free Network Tower Icon of Line style - Available in SVG, PNG, EPS, AI &amp;amp;  Icon fonts">
            <a:extLst>
              <a:ext uri="{FF2B5EF4-FFF2-40B4-BE49-F238E27FC236}">
                <a16:creationId xmlns:a16="http://schemas.microsoft.com/office/drawing/2014/main" id="{53BCF766-5F20-4A0A-B9FE-F2221C055A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9337" y="3115571"/>
            <a:ext cx="1311898" cy="13118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Free Network Tower Icon of Line style - Available in SVG, PNG, EPS, AI &amp;amp;  Icon fonts">
            <a:extLst>
              <a:ext uri="{FF2B5EF4-FFF2-40B4-BE49-F238E27FC236}">
                <a16:creationId xmlns:a16="http://schemas.microsoft.com/office/drawing/2014/main" id="{9C450BD5-11EB-49FD-BD61-C3F2EA8BBD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5962" y="4430495"/>
            <a:ext cx="1311898" cy="13118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3F0A1C4A-8A38-4616-9540-7980344E36E1}"/>
              </a:ext>
            </a:extLst>
          </p:cNvPr>
          <p:cNvCxnSpPr>
            <a:cxnSpLocks/>
            <a:stCxn id="2052" idx="3"/>
            <a:endCxn id="2054" idx="1"/>
          </p:cNvCxnSpPr>
          <p:nvPr/>
        </p:nvCxnSpPr>
        <p:spPr>
          <a:xfrm>
            <a:off x="2634613" y="3771520"/>
            <a:ext cx="109927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F01E849-47E9-4274-B985-F8A3EF0C530B}"/>
              </a:ext>
            </a:extLst>
          </p:cNvPr>
          <p:cNvCxnSpPr>
            <a:cxnSpLocks/>
            <a:stCxn id="2054" idx="3"/>
            <a:endCxn id="7" idx="1"/>
          </p:cNvCxnSpPr>
          <p:nvPr/>
        </p:nvCxnSpPr>
        <p:spPr>
          <a:xfrm>
            <a:off x="5045786" y="3771520"/>
            <a:ext cx="256355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70B4DEC-1CE4-4F96-AE24-B1EEDFB5EB2F}"/>
              </a:ext>
            </a:extLst>
          </p:cNvPr>
          <p:cNvCxnSpPr>
            <a:cxnSpLocks/>
            <a:stCxn id="8" idx="3"/>
            <a:endCxn id="7" idx="2"/>
          </p:cNvCxnSpPr>
          <p:nvPr/>
        </p:nvCxnSpPr>
        <p:spPr>
          <a:xfrm flipV="1">
            <a:off x="6957860" y="4427469"/>
            <a:ext cx="1307426" cy="6589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F0DF0AF-FBE4-420F-8E88-65E00F25B491}"/>
              </a:ext>
            </a:extLst>
          </p:cNvPr>
          <p:cNvCxnSpPr>
            <a:cxnSpLocks/>
            <a:stCxn id="8" idx="1"/>
            <a:endCxn id="2054" idx="2"/>
          </p:cNvCxnSpPr>
          <p:nvPr/>
        </p:nvCxnSpPr>
        <p:spPr>
          <a:xfrm flipH="1" flipV="1">
            <a:off x="4389837" y="4427469"/>
            <a:ext cx="1256125" cy="65897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8" name="Picture 4" descr="Mobiel abonnement vergelijken | Kies jouw telefoon-abonnement">
            <a:extLst>
              <a:ext uri="{FF2B5EF4-FFF2-40B4-BE49-F238E27FC236}">
                <a16:creationId xmlns:a16="http://schemas.microsoft.com/office/drawing/2014/main" id="{93CD1ABA-17BF-40E5-B63D-A46C38CCB0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2888" y="2893908"/>
            <a:ext cx="1755224" cy="175522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E802823-A367-41EA-A782-9A2FC4940842}"/>
              </a:ext>
            </a:extLst>
          </p:cNvPr>
          <p:cNvSpPr txBox="1"/>
          <p:nvPr/>
        </p:nvSpPr>
        <p:spPr>
          <a:xfrm>
            <a:off x="4936712" y="2588719"/>
            <a:ext cx="2781698" cy="646331"/>
          </a:xfrm>
          <a:prstGeom prst="rect">
            <a:avLst/>
          </a:prstGeom>
          <a:noFill/>
        </p:spPr>
        <p:txBody>
          <a:bodyPr wrap="square">
            <a:spAutoFit/>
          </a:bodyPr>
          <a:lstStyle/>
          <a:p>
            <a:r>
              <a:rPr lang="en-US" dirty="0"/>
              <a:t>Message is routed through Cell Tower Network</a:t>
            </a:r>
          </a:p>
        </p:txBody>
      </p:sp>
      <p:sp>
        <p:nvSpPr>
          <p:cNvPr id="21" name="TextBox 20">
            <a:extLst>
              <a:ext uri="{FF2B5EF4-FFF2-40B4-BE49-F238E27FC236}">
                <a16:creationId xmlns:a16="http://schemas.microsoft.com/office/drawing/2014/main" id="{4FCEE2F5-7D9F-449F-84B0-189D4D112ABB}"/>
              </a:ext>
            </a:extLst>
          </p:cNvPr>
          <p:cNvSpPr txBox="1"/>
          <p:nvPr/>
        </p:nvSpPr>
        <p:spPr>
          <a:xfrm>
            <a:off x="842189" y="4328312"/>
            <a:ext cx="1719269" cy="369332"/>
          </a:xfrm>
          <a:prstGeom prst="rect">
            <a:avLst/>
          </a:prstGeom>
          <a:noFill/>
        </p:spPr>
        <p:txBody>
          <a:bodyPr wrap="square">
            <a:spAutoFit/>
          </a:bodyPr>
          <a:lstStyle/>
          <a:p>
            <a:r>
              <a:rPr lang="en-US" dirty="0"/>
              <a:t>Sending Device</a:t>
            </a:r>
          </a:p>
        </p:txBody>
      </p:sp>
      <p:cxnSp>
        <p:nvCxnSpPr>
          <p:cNvPr id="22" name="Straight Connector 21">
            <a:extLst>
              <a:ext uri="{FF2B5EF4-FFF2-40B4-BE49-F238E27FC236}">
                <a16:creationId xmlns:a16="http://schemas.microsoft.com/office/drawing/2014/main" id="{C1173B00-579C-4971-B278-D0232992E175}"/>
              </a:ext>
            </a:extLst>
          </p:cNvPr>
          <p:cNvCxnSpPr>
            <a:cxnSpLocks/>
            <a:stCxn id="7" idx="3"/>
            <a:endCxn id="18" idx="1"/>
          </p:cNvCxnSpPr>
          <p:nvPr/>
        </p:nvCxnSpPr>
        <p:spPr>
          <a:xfrm>
            <a:off x="8921235" y="3771520"/>
            <a:ext cx="125165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6DC83EE-A477-DD49-91C1-60A3CAD34A79}"/>
              </a:ext>
            </a:extLst>
          </p:cNvPr>
          <p:cNvSpPr txBox="1"/>
          <p:nvPr/>
        </p:nvSpPr>
        <p:spPr>
          <a:xfrm>
            <a:off x="9951225" y="4415099"/>
            <a:ext cx="1755224" cy="369332"/>
          </a:xfrm>
          <a:prstGeom prst="rect">
            <a:avLst/>
          </a:prstGeom>
          <a:noFill/>
        </p:spPr>
        <p:txBody>
          <a:bodyPr wrap="none" rtlCol="0">
            <a:spAutoFit/>
          </a:bodyPr>
          <a:lstStyle/>
          <a:p>
            <a:r>
              <a:rPr lang="en-US" dirty="0"/>
              <a:t>Receiving Device</a:t>
            </a:r>
          </a:p>
        </p:txBody>
      </p:sp>
    </p:spTree>
    <p:extLst>
      <p:ext uri="{BB962C8B-B14F-4D97-AF65-F5344CB8AC3E}">
        <p14:creationId xmlns:p14="http://schemas.microsoft.com/office/powerpoint/2010/main" val="81956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7" name="Group 2056">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8" name="Straight Connector 2057">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9" name="Straight Connector 2058">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60"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Isosceles Triangle 2061">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6" name="Isosceles Triangle 2065">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7" name="Isosceles Triangle 2066">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DC22AAF-6540-034C-AE0F-72F7BFA55A17}"/>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dirty="0"/>
              <a:t>What is iMessage?</a:t>
            </a:r>
          </a:p>
        </p:txBody>
      </p:sp>
      <p:pic>
        <p:nvPicPr>
          <p:cNvPr id="2050" name="Picture 2" descr="Cryptography Experts Say Apple Needs to Replace iMessage ...">
            <a:extLst>
              <a:ext uri="{FF2B5EF4-FFF2-40B4-BE49-F238E27FC236}">
                <a16:creationId xmlns:a16="http://schemas.microsoft.com/office/drawing/2014/main" id="{DA9414A2-61BB-8645-AFEF-86DC0BBBDA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9455" y="609600"/>
            <a:ext cx="5336917" cy="26017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EA995C0-AE3D-2943-9193-D99BFDB622EE}"/>
              </a:ext>
            </a:extLst>
          </p:cNvPr>
          <p:cNvSpPr txBox="1"/>
          <p:nvPr/>
        </p:nvSpPr>
        <p:spPr>
          <a:xfrm>
            <a:off x="6343484" y="2160589"/>
            <a:ext cx="2930517" cy="3880773"/>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rPr>
              <a:t>Messages is the default texting app for iOS on any iPhone, iPod touch, and iPad. It lets you do all the basic things you'd expect: Send texts, photos, emojis, and all the other standard texting stuff.</a:t>
            </a:r>
          </a:p>
          <a:p>
            <a:pPr>
              <a:lnSpc>
                <a:spcPct val="90000"/>
              </a:lnSpc>
              <a:spcBef>
                <a:spcPts val="1000"/>
              </a:spcBef>
              <a:buClr>
                <a:schemeClr val="accent1"/>
              </a:buClr>
              <a:buSzPct val="80000"/>
              <a:buFont typeface="Wingdings 3" charset="2"/>
              <a:buChar char=""/>
            </a:pPr>
            <a:endParaRPr lang="en-US" sz="130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rPr>
              <a:t>On the other hand, iMessage is an Apple-specific set of features and tools that are built on top of Messages. The advanced features used in Messages come from iMessage. You can use other apps to send texts from your iPhone, but if you want to use all of iMessage's features, your only option is to use the Messages app. </a:t>
            </a:r>
          </a:p>
          <a:p>
            <a:pPr>
              <a:lnSpc>
                <a:spcPct val="90000"/>
              </a:lnSpc>
              <a:spcBef>
                <a:spcPts val="1000"/>
              </a:spcBef>
              <a:buClr>
                <a:schemeClr val="accent1"/>
              </a:buClr>
              <a:buSzPct val="80000"/>
              <a:buFont typeface="Wingdings 3" charset="2"/>
              <a:buChar char=""/>
            </a:pPr>
            <a:endParaRPr lang="en-US" sz="1300">
              <a:solidFill>
                <a:schemeClr val="tx1">
                  <a:lumMod val="75000"/>
                  <a:lumOff val="25000"/>
                </a:schemeClr>
              </a:solidFill>
            </a:endParaRPr>
          </a:p>
        </p:txBody>
      </p:sp>
      <p:pic>
        <p:nvPicPr>
          <p:cNvPr id="2052" name="Picture 4" descr="Imessage Icon at GetDrawings | Free download">
            <a:extLst>
              <a:ext uri="{FF2B5EF4-FFF2-40B4-BE49-F238E27FC236}">
                <a16:creationId xmlns:a16="http://schemas.microsoft.com/office/drawing/2014/main" id="{0393587B-A584-5F47-BB47-C3FBA27772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86744" y="3439020"/>
            <a:ext cx="2602341" cy="260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1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4" name="Isosceles Triangle 308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8" name="Isosceles Triangle 308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9" name="Isosceles Triangle 308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734AFCD-8754-E346-8837-B1F5DAFF6D31}"/>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dirty="0"/>
              <a:t>What is iMessage? (2)</a:t>
            </a:r>
          </a:p>
        </p:txBody>
      </p:sp>
      <p:sp>
        <p:nvSpPr>
          <p:cNvPr id="3" name="TextBox 2">
            <a:extLst>
              <a:ext uri="{FF2B5EF4-FFF2-40B4-BE49-F238E27FC236}">
                <a16:creationId xmlns:a16="http://schemas.microsoft.com/office/drawing/2014/main" id="{F70AEEB1-CBD8-004E-BEEF-A3141CF9EA40}"/>
              </a:ext>
            </a:extLst>
          </p:cNvPr>
          <p:cNvSpPr txBox="1"/>
          <p:nvPr/>
        </p:nvSpPr>
        <p:spPr>
          <a:xfrm>
            <a:off x="6094410" y="2160589"/>
            <a:ext cx="3176589" cy="3880773"/>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rPr>
              <a:t>The iMessage service works on all devices that run iOS 5 and higher, including the iPod touch and iPad. It's also built into the Messages app that comes with all Macs running Mac OS X 10.7 and later. </a:t>
            </a:r>
          </a:p>
          <a:p>
            <a:pPr>
              <a:lnSpc>
                <a:spcPct val="90000"/>
              </a:lnSpc>
              <a:spcBef>
                <a:spcPts val="1000"/>
              </a:spcBef>
              <a:buClr>
                <a:schemeClr val="accent1"/>
              </a:buClr>
              <a:buSzPct val="80000"/>
              <a:buFont typeface="Wingdings 3" charset="2"/>
              <a:buChar char=""/>
            </a:pPr>
            <a:endParaRPr lang="en-US" sz="130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300">
                <a:solidFill>
                  <a:schemeClr val="tx1">
                    <a:lumMod val="75000"/>
                    <a:lumOff val="25000"/>
                  </a:schemeClr>
                </a:solidFill>
              </a:rPr>
              <a:t>The Messages app lets you text anyone whose device can receive standard text messages, including people using Android and other phones. If those people don't have iMessage, though, they won't be able to use any of iMessage's features. Any iMessage-specific things you send, like animations, won't work on their devices.</a:t>
            </a:r>
          </a:p>
        </p:txBody>
      </p:sp>
      <p:pic>
        <p:nvPicPr>
          <p:cNvPr id="3074" name="Picture 2" descr="How to Send an iMessage as a Text Message">
            <a:extLst>
              <a:ext uri="{FF2B5EF4-FFF2-40B4-BE49-F238E27FC236}">
                <a16:creationId xmlns:a16="http://schemas.microsoft.com/office/drawing/2014/main" id="{411E4660-FE8C-CA48-B6A3-23AB7779FB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69233" y="804672"/>
            <a:ext cx="4124154" cy="523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47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7F69-4F78-BB4A-954C-59540B166DF6}"/>
              </a:ext>
            </a:extLst>
          </p:cNvPr>
          <p:cNvSpPr>
            <a:spLocks noGrp="1"/>
          </p:cNvSpPr>
          <p:nvPr>
            <p:ph type="title"/>
          </p:nvPr>
        </p:nvSpPr>
        <p:spPr/>
        <p:txBody>
          <a:bodyPr/>
          <a:lstStyle/>
          <a:p>
            <a:r>
              <a:rPr lang="en-US" dirty="0"/>
              <a:t>Differences between iMessage and SMS</a:t>
            </a:r>
          </a:p>
        </p:txBody>
      </p:sp>
      <p:sp>
        <p:nvSpPr>
          <p:cNvPr id="3" name="TextBox 2">
            <a:extLst>
              <a:ext uri="{FF2B5EF4-FFF2-40B4-BE49-F238E27FC236}">
                <a16:creationId xmlns:a16="http://schemas.microsoft.com/office/drawing/2014/main" id="{2201C276-9699-5E4B-A60B-DAC31E81ACA5}"/>
              </a:ext>
            </a:extLst>
          </p:cNvPr>
          <p:cNvSpPr txBox="1"/>
          <p:nvPr/>
        </p:nvSpPr>
        <p:spPr>
          <a:xfrm>
            <a:off x="2841998" y="2115061"/>
            <a:ext cx="1062791" cy="369332"/>
          </a:xfrm>
          <a:prstGeom prst="rect">
            <a:avLst/>
          </a:prstGeom>
          <a:noFill/>
        </p:spPr>
        <p:txBody>
          <a:bodyPr wrap="none" rtlCol="0">
            <a:spAutoFit/>
          </a:bodyPr>
          <a:lstStyle/>
          <a:p>
            <a:r>
              <a:rPr lang="en-US" dirty="0"/>
              <a:t>iMessage</a:t>
            </a:r>
          </a:p>
        </p:txBody>
      </p:sp>
      <p:sp>
        <p:nvSpPr>
          <p:cNvPr id="4" name="TextBox 3">
            <a:extLst>
              <a:ext uri="{FF2B5EF4-FFF2-40B4-BE49-F238E27FC236}">
                <a16:creationId xmlns:a16="http://schemas.microsoft.com/office/drawing/2014/main" id="{D1EDB944-3EDD-3F46-8D56-2A26ECDD7BFD}"/>
              </a:ext>
            </a:extLst>
          </p:cNvPr>
          <p:cNvSpPr txBox="1"/>
          <p:nvPr/>
        </p:nvSpPr>
        <p:spPr>
          <a:xfrm>
            <a:off x="603657" y="2669058"/>
            <a:ext cx="5782963" cy="2031325"/>
          </a:xfrm>
          <a:prstGeom prst="rect">
            <a:avLst/>
          </a:prstGeom>
          <a:noFill/>
        </p:spPr>
        <p:txBody>
          <a:bodyPr wrap="square" rtlCol="0">
            <a:spAutoFit/>
          </a:bodyPr>
          <a:lstStyle/>
          <a:p>
            <a:pPr marL="342900" indent="-342900">
              <a:buFont typeface="+mj-lt"/>
              <a:buAutoNum type="arabicPeriod"/>
            </a:pPr>
            <a:r>
              <a:rPr lang="en-US" dirty="0"/>
              <a:t>Your word balloons are blue.</a:t>
            </a:r>
          </a:p>
          <a:p>
            <a:pPr marL="342900" indent="-342900">
              <a:buFont typeface="+mj-lt"/>
              <a:buAutoNum type="arabicPeriod"/>
            </a:pPr>
            <a:r>
              <a:rPr lang="en-US" dirty="0"/>
              <a:t>The </a:t>
            </a:r>
            <a:r>
              <a:rPr lang="en-US" b="1" dirty="0"/>
              <a:t>Send</a:t>
            </a:r>
            <a:r>
              <a:rPr lang="en-US" dirty="0"/>
              <a:t> button is </a:t>
            </a:r>
            <a:r>
              <a:rPr lang="en-US" dirty="0">
                <a:solidFill>
                  <a:schemeClr val="accent5"/>
                </a:solidFill>
              </a:rPr>
              <a:t>blue</a:t>
            </a:r>
            <a:r>
              <a:rPr lang="en-US" dirty="0"/>
              <a:t>.</a:t>
            </a:r>
          </a:p>
          <a:p>
            <a:pPr marL="342900" indent="-342900">
              <a:buFont typeface="+mj-lt"/>
              <a:buAutoNum type="arabicPeriod"/>
            </a:pPr>
            <a:r>
              <a:rPr lang="en-US" dirty="0"/>
              <a:t>The text-entry box reads </a:t>
            </a:r>
            <a:r>
              <a:rPr lang="en-US" b="1" dirty="0"/>
              <a:t>iMessage</a:t>
            </a:r>
            <a:r>
              <a:rPr lang="en-US" dirty="0"/>
              <a:t> before you've typed in it.</a:t>
            </a:r>
          </a:p>
          <a:p>
            <a:pPr marL="342900" indent="-342900">
              <a:buFont typeface="+mj-lt"/>
              <a:buAutoNum type="arabicPeriod"/>
            </a:pPr>
            <a:r>
              <a:rPr lang="en-US" dirty="0"/>
              <a:t>Depending on the recipient's read-receipt settings, some iMessage's will also say </a:t>
            </a:r>
            <a:r>
              <a:rPr lang="en-US" b="1" dirty="0"/>
              <a:t>Delivered</a:t>
            </a:r>
            <a:r>
              <a:rPr lang="en-US" dirty="0"/>
              <a:t> beneath them. </a:t>
            </a:r>
          </a:p>
          <a:p>
            <a:endParaRPr lang="en-US" dirty="0"/>
          </a:p>
        </p:txBody>
      </p:sp>
      <p:sp>
        <p:nvSpPr>
          <p:cNvPr id="5" name="TextBox 4">
            <a:extLst>
              <a:ext uri="{FF2B5EF4-FFF2-40B4-BE49-F238E27FC236}">
                <a16:creationId xmlns:a16="http://schemas.microsoft.com/office/drawing/2014/main" id="{D8A9DB43-5483-2A48-9553-34C312F8F765}"/>
              </a:ext>
            </a:extLst>
          </p:cNvPr>
          <p:cNvSpPr txBox="1"/>
          <p:nvPr/>
        </p:nvSpPr>
        <p:spPr>
          <a:xfrm>
            <a:off x="8287213" y="2141145"/>
            <a:ext cx="593432" cy="369332"/>
          </a:xfrm>
          <a:prstGeom prst="rect">
            <a:avLst/>
          </a:prstGeom>
          <a:noFill/>
        </p:spPr>
        <p:txBody>
          <a:bodyPr wrap="none" rtlCol="0">
            <a:spAutoFit/>
          </a:bodyPr>
          <a:lstStyle/>
          <a:p>
            <a:r>
              <a:rPr lang="en-US" dirty="0"/>
              <a:t>SMS</a:t>
            </a:r>
          </a:p>
        </p:txBody>
      </p:sp>
      <p:sp>
        <p:nvSpPr>
          <p:cNvPr id="6" name="TextBox 5">
            <a:extLst>
              <a:ext uri="{FF2B5EF4-FFF2-40B4-BE49-F238E27FC236}">
                <a16:creationId xmlns:a16="http://schemas.microsoft.com/office/drawing/2014/main" id="{238914F1-53F9-E243-BF52-DEC675ED5E13}"/>
              </a:ext>
            </a:extLst>
          </p:cNvPr>
          <p:cNvSpPr txBox="1"/>
          <p:nvPr/>
        </p:nvSpPr>
        <p:spPr>
          <a:xfrm>
            <a:off x="7275965" y="2669058"/>
            <a:ext cx="4434121" cy="1754326"/>
          </a:xfrm>
          <a:prstGeom prst="rect">
            <a:avLst/>
          </a:prstGeom>
          <a:noFill/>
        </p:spPr>
        <p:txBody>
          <a:bodyPr wrap="square" rtlCol="0">
            <a:spAutoFit/>
          </a:bodyPr>
          <a:lstStyle/>
          <a:p>
            <a:pPr marL="342900" indent="-342900">
              <a:buFont typeface="+mj-lt"/>
              <a:buAutoNum type="arabicPeriod"/>
            </a:pPr>
            <a:r>
              <a:rPr lang="en-US" dirty="0"/>
              <a:t>Green word balloons.</a:t>
            </a:r>
          </a:p>
          <a:p>
            <a:pPr marL="342900" indent="-342900">
              <a:buFont typeface="+mj-lt"/>
              <a:buAutoNum type="arabicPeriod"/>
            </a:pPr>
            <a:r>
              <a:rPr lang="en-US" dirty="0"/>
              <a:t>A green </a:t>
            </a:r>
            <a:r>
              <a:rPr lang="en-US" b="1" dirty="0"/>
              <a:t>Send</a:t>
            </a:r>
            <a:r>
              <a:rPr lang="en-US" dirty="0"/>
              <a:t> button.</a:t>
            </a:r>
          </a:p>
          <a:p>
            <a:pPr marL="342900" indent="-342900">
              <a:buFont typeface="+mj-lt"/>
              <a:buAutoNum type="arabicPeriod"/>
            </a:pPr>
            <a:r>
              <a:rPr lang="en-US" dirty="0"/>
              <a:t>The text-entry box reads </a:t>
            </a:r>
            <a:r>
              <a:rPr lang="en-US" b="1" dirty="0"/>
              <a:t>Text Message</a:t>
            </a:r>
            <a:r>
              <a:rPr lang="en-US" dirty="0"/>
              <a:t> before you've typed in it.</a:t>
            </a:r>
          </a:p>
          <a:p>
            <a:endParaRPr lang="en-US" dirty="0"/>
          </a:p>
          <a:p>
            <a:endParaRPr lang="en-US" dirty="0"/>
          </a:p>
        </p:txBody>
      </p:sp>
      <p:pic>
        <p:nvPicPr>
          <p:cNvPr id="4098" name="Picture 2" descr="What is iMessage? TheUnlockr">
            <a:extLst>
              <a:ext uri="{FF2B5EF4-FFF2-40B4-BE49-F238E27FC236}">
                <a16:creationId xmlns:a16="http://schemas.microsoft.com/office/drawing/2014/main" id="{03BC3259-97F4-AA4B-8D87-581BE44F9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070" y="3923149"/>
            <a:ext cx="5323466" cy="293485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CA581C1-A89E-4FC6-B6AB-6BDE53F51E1F}"/>
              </a:ext>
            </a:extLst>
          </p:cNvPr>
          <p:cNvCxnSpPr/>
          <p:nvPr/>
        </p:nvCxnSpPr>
        <p:spPr>
          <a:xfrm>
            <a:off x="5442857" y="3831771"/>
            <a:ext cx="2256972" cy="921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43D8F1-96E7-45C9-8321-E5B7CFB71B45}"/>
              </a:ext>
            </a:extLst>
          </p:cNvPr>
          <p:cNvCxnSpPr/>
          <p:nvPr/>
        </p:nvCxnSpPr>
        <p:spPr>
          <a:xfrm>
            <a:off x="7910286" y="3628571"/>
            <a:ext cx="376927" cy="229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48530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5803</TotalTime>
  <Words>887</Words>
  <Application>Microsoft Office PowerPoint</Application>
  <PresentationFormat>Widescreen</PresentationFormat>
  <Paragraphs>107</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iOS Messages Investigation</vt:lpstr>
      <vt:lpstr>Overview</vt:lpstr>
      <vt:lpstr>Introduction to iOS Messaging</vt:lpstr>
      <vt:lpstr>Why it's important to investigate Messages</vt:lpstr>
      <vt:lpstr>What is a messaging service?</vt:lpstr>
      <vt:lpstr>How Messages are sent/received</vt:lpstr>
      <vt:lpstr>What is iMessage?</vt:lpstr>
      <vt:lpstr>What is iMessage? (2)</vt:lpstr>
      <vt:lpstr>Differences between iMessage and SMS</vt:lpstr>
      <vt:lpstr>Investigating Messages Database</vt:lpstr>
      <vt:lpstr>How iOS stores Messages from Messages App</vt:lpstr>
      <vt:lpstr>Database Structure</vt:lpstr>
      <vt:lpstr>Important Tables</vt:lpstr>
      <vt:lpstr>Viewing sms.db</vt:lpstr>
      <vt:lpstr>Viewing sms.db (2)</vt:lpstr>
      <vt:lpstr>Viewing sms.db (3)</vt:lpstr>
      <vt:lpstr>Attachment Table</vt:lpstr>
      <vt:lpstr>Attachment Table (2)</vt:lpstr>
      <vt:lpstr>Chat Table</vt:lpstr>
      <vt:lpstr>Chat Table (2)</vt:lpstr>
      <vt:lpstr>Message Table</vt:lpstr>
      <vt:lpstr>Message Table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Sajin.Shivdas@fdf.gov.ae</dc:creator>
  <cp:lastModifiedBy>Sajin Shivdas Sivadasan Shridharan</cp:lastModifiedBy>
  <cp:revision>196</cp:revision>
  <dcterms:created xsi:type="dcterms:W3CDTF">2021-01-18T02:02:41Z</dcterms:created>
  <dcterms:modified xsi:type="dcterms:W3CDTF">2022-11-05T17:25:44Z</dcterms:modified>
</cp:coreProperties>
</file>