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408" r:id="rId3"/>
    <p:sldId id="458" r:id="rId4"/>
    <p:sldId id="451" r:id="rId5"/>
    <p:sldId id="457" r:id="rId6"/>
    <p:sldId id="448" r:id="rId7"/>
    <p:sldId id="410" r:id="rId8"/>
    <p:sldId id="411" r:id="rId9"/>
    <p:sldId id="412" r:id="rId10"/>
    <p:sldId id="449" r:id="rId11"/>
    <p:sldId id="41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0"/>
    <p:restoredTop sz="94694"/>
  </p:normalViewPr>
  <p:slideViewPr>
    <p:cSldViewPr snapToGrid="0">
      <p:cViewPr varScale="1">
        <p:scale>
          <a:sx n="59" d="100"/>
          <a:sy n="59" d="100"/>
        </p:scale>
        <p:origin x="6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3B29C-F1BD-4B64-A9CC-23617FA1E1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19B369-0246-4178-A111-8EF6C463E785}">
      <dgm:prSet/>
      <dgm:spPr/>
      <dgm:t>
        <a:bodyPr/>
        <a:lstStyle/>
        <a:p>
          <a:r>
            <a:rPr lang="en-US"/>
            <a:t>Calendar app can be very useful in an investigation but in this example, there is not a lot data to look at in any of the tables.</a:t>
          </a:r>
        </a:p>
      </dgm:t>
    </dgm:pt>
    <dgm:pt modelId="{4F2263AA-5BDC-4000-AA86-263A01A0A768}" type="parTrans" cxnId="{B7F896B6-D7AD-4C64-AA8D-B1B3ABEFDEF6}">
      <dgm:prSet/>
      <dgm:spPr/>
      <dgm:t>
        <a:bodyPr/>
        <a:lstStyle/>
        <a:p>
          <a:endParaRPr lang="en-US"/>
        </a:p>
      </dgm:t>
    </dgm:pt>
    <dgm:pt modelId="{0FED3C7F-E675-4B25-8F89-F6BE6CF6200B}" type="sibTrans" cxnId="{B7F896B6-D7AD-4C64-AA8D-B1B3ABEFDEF6}">
      <dgm:prSet/>
      <dgm:spPr/>
      <dgm:t>
        <a:bodyPr/>
        <a:lstStyle/>
        <a:p>
          <a:endParaRPr lang="en-US"/>
        </a:p>
      </dgm:t>
    </dgm:pt>
    <dgm:pt modelId="{B0DCB978-EA9A-4C03-BDB3-4DB590CB1193}">
      <dgm:prSet/>
      <dgm:spPr/>
      <dgm:t>
        <a:bodyPr/>
        <a:lstStyle/>
        <a:p>
          <a:r>
            <a:rPr lang="en-US"/>
            <a:t>In the future, you may use this approach to look through the suspect's calendar data.</a:t>
          </a:r>
        </a:p>
      </dgm:t>
    </dgm:pt>
    <dgm:pt modelId="{F69434A1-422A-4A18-A9BA-CB3AF7DC7E78}" type="parTrans" cxnId="{FD132A55-0F06-446D-B299-B7917B8B5BBE}">
      <dgm:prSet/>
      <dgm:spPr/>
      <dgm:t>
        <a:bodyPr/>
        <a:lstStyle/>
        <a:p>
          <a:endParaRPr lang="en-US"/>
        </a:p>
      </dgm:t>
    </dgm:pt>
    <dgm:pt modelId="{7CC66300-8A6D-411C-B357-8013C690D6FA}" type="sibTrans" cxnId="{FD132A55-0F06-446D-B299-B7917B8B5BBE}">
      <dgm:prSet/>
      <dgm:spPr/>
      <dgm:t>
        <a:bodyPr/>
        <a:lstStyle/>
        <a:p>
          <a:endParaRPr lang="en-US"/>
        </a:p>
      </dgm:t>
    </dgm:pt>
    <dgm:pt modelId="{CAFFAA79-C751-4AAD-9A44-A989874DBE10}" type="pres">
      <dgm:prSet presAssocID="{A503B29C-F1BD-4B64-A9CC-23617FA1E133}" presName="root" presStyleCnt="0">
        <dgm:presLayoutVars>
          <dgm:dir/>
          <dgm:resizeHandles val="exact"/>
        </dgm:presLayoutVars>
      </dgm:prSet>
      <dgm:spPr/>
    </dgm:pt>
    <dgm:pt modelId="{AA09EBCB-D79A-47AD-826A-7B84DA0371C5}" type="pres">
      <dgm:prSet presAssocID="{1019B369-0246-4178-A111-8EF6C463E785}" presName="compNode" presStyleCnt="0"/>
      <dgm:spPr/>
    </dgm:pt>
    <dgm:pt modelId="{5878D475-BD2A-42F5-BC14-F00D84B98142}" type="pres">
      <dgm:prSet presAssocID="{1019B369-0246-4178-A111-8EF6C463E7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B256190F-3B5E-43C0-99F5-4494433505FA}" type="pres">
      <dgm:prSet presAssocID="{1019B369-0246-4178-A111-8EF6C463E785}" presName="spaceRect" presStyleCnt="0"/>
      <dgm:spPr/>
    </dgm:pt>
    <dgm:pt modelId="{5B4CFC61-BCE1-4EFA-A1CB-99F39003A971}" type="pres">
      <dgm:prSet presAssocID="{1019B369-0246-4178-A111-8EF6C463E785}" presName="textRect" presStyleLbl="revTx" presStyleIdx="0" presStyleCnt="2">
        <dgm:presLayoutVars>
          <dgm:chMax val="1"/>
          <dgm:chPref val="1"/>
        </dgm:presLayoutVars>
      </dgm:prSet>
      <dgm:spPr/>
    </dgm:pt>
    <dgm:pt modelId="{B4406F2E-76A0-4312-9547-B90BD3B9C0AF}" type="pres">
      <dgm:prSet presAssocID="{0FED3C7F-E675-4B25-8F89-F6BE6CF6200B}" presName="sibTrans" presStyleCnt="0"/>
      <dgm:spPr/>
    </dgm:pt>
    <dgm:pt modelId="{9331D9F5-4C70-4452-9B11-A0D02BF7BBE7}" type="pres">
      <dgm:prSet presAssocID="{B0DCB978-EA9A-4C03-BDB3-4DB590CB1193}" presName="compNode" presStyleCnt="0"/>
      <dgm:spPr/>
    </dgm:pt>
    <dgm:pt modelId="{FD216A8D-E4AB-4864-ADE7-8FD73CDBD0DD}" type="pres">
      <dgm:prSet presAssocID="{B0DCB978-EA9A-4C03-BDB3-4DB590CB11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5C4F4F5-439A-4B17-9C0D-B367326A61F7}" type="pres">
      <dgm:prSet presAssocID="{B0DCB978-EA9A-4C03-BDB3-4DB590CB1193}" presName="spaceRect" presStyleCnt="0"/>
      <dgm:spPr/>
    </dgm:pt>
    <dgm:pt modelId="{7EB0CB26-AE45-4352-ABD4-C6EE719DDB15}" type="pres">
      <dgm:prSet presAssocID="{B0DCB978-EA9A-4C03-BDB3-4DB590CB119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D132A55-0F06-446D-B299-B7917B8B5BBE}" srcId="{A503B29C-F1BD-4B64-A9CC-23617FA1E133}" destId="{B0DCB978-EA9A-4C03-BDB3-4DB590CB1193}" srcOrd="1" destOrd="0" parTransId="{F69434A1-422A-4A18-A9BA-CB3AF7DC7E78}" sibTransId="{7CC66300-8A6D-411C-B357-8013C690D6FA}"/>
    <dgm:cxn modelId="{3B23AC78-B84D-4958-80EC-4673C9F91FFA}" type="presOf" srcId="{A503B29C-F1BD-4B64-A9CC-23617FA1E133}" destId="{CAFFAA79-C751-4AAD-9A44-A989874DBE10}" srcOrd="0" destOrd="0" presId="urn:microsoft.com/office/officeart/2018/2/layout/IconLabelList"/>
    <dgm:cxn modelId="{4852FE82-EF08-4211-A93A-94626DBE4EF9}" type="presOf" srcId="{B0DCB978-EA9A-4C03-BDB3-4DB590CB1193}" destId="{7EB0CB26-AE45-4352-ABD4-C6EE719DDB15}" srcOrd="0" destOrd="0" presId="urn:microsoft.com/office/officeart/2018/2/layout/IconLabelList"/>
    <dgm:cxn modelId="{B7F896B6-D7AD-4C64-AA8D-B1B3ABEFDEF6}" srcId="{A503B29C-F1BD-4B64-A9CC-23617FA1E133}" destId="{1019B369-0246-4178-A111-8EF6C463E785}" srcOrd="0" destOrd="0" parTransId="{4F2263AA-5BDC-4000-AA86-263A01A0A768}" sibTransId="{0FED3C7F-E675-4B25-8F89-F6BE6CF6200B}"/>
    <dgm:cxn modelId="{246861ED-1427-49E6-BC8E-313E311035A9}" type="presOf" srcId="{1019B369-0246-4178-A111-8EF6C463E785}" destId="{5B4CFC61-BCE1-4EFA-A1CB-99F39003A971}" srcOrd="0" destOrd="0" presId="urn:microsoft.com/office/officeart/2018/2/layout/IconLabelList"/>
    <dgm:cxn modelId="{1690465A-8F36-41E5-AA49-709CADB73D7C}" type="presParOf" srcId="{CAFFAA79-C751-4AAD-9A44-A989874DBE10}" destId="{AA09EBCB-D79A-47AD-826A-7B84DA0371C5}" srcOrd="0" destOrd="0" presId="urn:microsoft.com/office/officeart/2018/2/layout/IconLabelList"/>
    <dgm:cxn modelId="{E96B4524-13AE-4694-8B58-44A8ABD07218}" type="presParOf" srcId="{AA09EBCB-D79A-47AD-826A-7B84DA0371C5}" destId="{5878D475-BD2A-42F5-BC14-F00D84B98142}" srcOrd="0" destOrd="0" presId="urn:microsoft.com/office/officeart/2018/2/layout/IconLabelList"/>
    <dgm:cxn modelId="{714DDF0E-77BC-4BFC-9FB2-96D3CAB2345E}" type="presParOf" srcId="{AA09EBCB-D79A-47AD-826A-7B84DA0371C5}" destId="{B256190F-3B5E-43C0-99F5-4494433505FA}" srcOrd="1" destOrd="0" presId="urn:microsoft.com/office/officeart/2018/2/layout/IconLabelList"/>
    <dgm:cxn modelId="{6B84F5C3-1A6B-4B7E-96E2-66767D9483B7}" type="presParOf" srcId="{AA09EBCB-D79A-47AD-826A-7B84DA0371C5}" destId="{5B4CFC61-BCE1-4EFA-A1CB-99F39003A971}" srcOrd="2" destOrd="0" presId="urn:microsoft.com/office/officeart/2018/2/layout/IconLabelList"/>
    <dgm:cxn modelId="{FFBB044F-4785-49C0-A916-67CC93D3F2A9}" type="presParOf" srcId="{CAFFAA79-C751-4AAD-9A44-A989874DBE10}" destId="{B4406F2E-76A0-4312-9547-B90BD3B9C0AF}" srcOrd="1" destOrd="0" presId="urn:microsoft.com/office/officeart/2018/2/layout/IconLabelList"/>
    <dgm:cxn modelId="{BB5267EC-EF74-488A-B40C-5EFBB4B83786}" type="presParOf" srcId="{CAFFAA79-C751-4AAD-9A44-A989874DBE10}" destId="{9331D9F5-4C70-4452-9B11-A0D02BF7BBE7}" srcOrd="2" destOrd="0" presId="urn:microsoft.com/office/officeart/2018/2/layout/IconLabelList"/>
    <dgm:cxn modelId="{6A289930-62AF-4652-AE79-8D5BD59C386F}" type="presParOf" srcId="{9331D9F5-4C70-4452-9B11-A0D02BF7BBE7}" destId="{FD216A8D-E4AB-4864-ADE7-8FD73CDBD0DD}" srcOrd="0" destOrd="0" presId="urn:microsoft.com/office/officeart/2018/2/layout/IconLabelList"/>
    <dgm:cxn modelId="{CFFC0A15-68C8-4101-A3BC-DBD962A3A97D}" type="presParOf" srcId="{9331D9F5-4C70-4452-9B11-A0D02BF7BBE7}" destId="{85C4F4F5-439A-4B17-9C0D-B367326A61F7}" srcOrd="1" destOrd="0" presId="urn:microsoft.com/office/officeart/2018/2/layout/IconLabelList"/>
    <dgm:cxn modelId="{3058407F-BF4A-48DE-8437-F0B4432036BC}" type="presParOf" srcId="{9331D9F5-4C70-4452-9B11-A0D02BF7BBE7}" destId="{7EB0CB26-AE45-4352-ABD4-C6EE719DDB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D475-BD2A-42F5-BC14-F00D84B98142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CFC61-BCE1-4EFA-A1CB-99F39003A971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Calendar app can be very useful in an investigation but in this example, there is not a lot data to look at in any of the tables.</a:t>
          </a:r>
        </a:p>
      </dsp:txBody>
      <dsp:txXfrm>
        <a:off x="111066" y="2893916"/>
        <a:ext cx="4320000" cy="720000"/>
      </dsp:txXfrm>
    </dsp:sp>
    <dsp:sp modelId="{FD216A8D-E4AB-4864-ADE7-8FD73CDBD0DD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0CB26-AE45-4352-ABD4-C6EE719DDB15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the future, you may use this approach to look through the suspect's calendar data.</a:t>
          </a:r>
        </a:p>
      </dsp:txBody>
      <dsp:txXfrm>
        <a:off x="5187066" y="28939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3/data/data/com.android.providers.calendar' -L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6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76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5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91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20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24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3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AC989F2A-96C1-AB0C-E33E-EC3683D42DA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37" y="5997444"/>
            <a:ext cx="860638" cy="8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7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Calendar Investigation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iOS 13</a:t>
            </a:r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alendar">
            <a:extLst>
              <a:ext uri="{FF2B5EF4-FFF2-40B4-BE49-F238E27FC236}">
                <a16:creationId xmlns:a16="http://schemas.microsoft.com/office/drawing/2014/main" id="{78AC024A-DB0C-C76F-946C-D769B6C99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F7A-5AAA-4C3C-A435-A7F65049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Solutions</a:t>
            </a:r>
            <a:endParaRPr lang="en-US"/>
          </a:p>
        </p:txBody>
      </p:sp>
      <p:pic>
        <p:nvPicPr>
          <p:cNvPr id="5" name="Picture 4" descr="Calendar flipping">
            <a:extLst>
              <a:ext uri="{FF2B5EF4-FFF2-40B4-BE49-F238E27FC236}">
                <a16:creationId xmlns:a16="http://schemas.microsoft.com/office/drawing/2014/main" id="{4D778254-F3E2-0E25-94AE-F6609F569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81" r="28646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222C-CA99-4241-B8E3-51BFA8FC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What is the date of the scheduled event?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CalendarItem table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Who are the attendees ?</a:t>
            </a:r>
          </a:p>
          <a:p>
            <a:pPr lvl="1"/>
            <a:r>
              <a:rPr lang="en-US" dirty="0">
                <a:ea typeface="+mn-lt"/>
                <a:cs typeface="+mn-lt"/>
              </a:rPr>
              <a:t>Participant table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For which date is the reminder set?</a:t>
            </a:r>
          </a:p>
          <a:p>
            <a:pPr lvl="1"/>
            <a:r>
              <a:rPr lang="en-US" dirty="0">
                <a:ea typeface="+mn-lt"/>
                <a:cs typeface="+mn-lt"/>
              </a:rPr>
              <a:t>CalendarItem table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Are there any other events saved by the suspect?</a:t>
            </a:r>
          </a:p>
          <a:p>
            <a:pPr lvl="1">
              <a:buFont typeface="Arial"/>
            </a:pPr>
            <a:r>
              <a:rPr lang="en-US" dirty="0">
                <a:cs typeface="Calibri"/>
              </a:rPr>
              <a:t>Calendar table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85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D130-9011-4F06-B0D9-B7A227B2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33E3-51A2-4828-9C67-5DC0A216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Understand the application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Locate the Calendar directory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Examine the Calendar databases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Open </a:t>
            </a:r>
            <a:r>
              <a:rPr lang="en-US" dirty="0" err="1">
                <a:ea typeface="+mn-lt"/>
                <a:cs typeface="+mn-lt"/>
              </a:rPr>
              <a:t>calendar.sqlitedb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Extras.db</a:t>
            </a:r>
            <a:endParaRPr lang="en-US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Explore these tables: Attachment, Calendar, CalendarItem, Location, and Participant.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4" descr="Side view of a white calendar">
            <a:extLst>
              <a:ext uri="{FF2B5EF4-FFF2-40B4-BE49-F238E27FC236}">
                <a16:creationId xmlns:a16="http://schemas.microsoft.com/office/drawing/2014/main" id="{B584DD54-BDA3-BC79-10C4-0E3813DC9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91" r="-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79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E58E-802A-440B-8DFB-4B652712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 is the Calendar application</a:t>
            </a:r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C3ED807-7D81-EA49-A3AF-40B2258CF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09" y="2159663"/>
            <a:ext cx="1892797" cy="18265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91E6-6379-4EE0-84A0-96389380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283" y="2160589"/>
            <a:ext cx="4410718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Calendar is a tool to keep track of:</a:t>
            </a:r>
          </a:p>
          <a:p>
            <a:pPr lvl="1" indent="0"/>
            <a:r>
              <a:rPr lang="en-US" dirty="0">
                <a:cs typeface="Calibri"/>
              </a:rPr>
              <a:t> Appointments</a:t>
            </a:r>
          </a:p>
          <a:p>
            <a:pPr lvl="1" indent="0"/>
            <a:r>
              <a:rPr lang="en-US" dirty="0">
                <a:cs typeface="Calibri"/>
              </a:rPr>
              <a:t> Events</a:t>
            </a:r>
          </a:p>
          <a:p>
            <a:pPr lvl="1" indent="0"/>
            <a:r>
              <a:rPr lang="en-US" dirty="0">
                <a:cs typeface="Calibri"/>
              </a:rPr>
              <a:t> Birthdays</a:t>
            </a:r>
          </a:p>
          <a:p>
            <a:r>
              <a:rPr lang="en-US" dirty="0">
                <a:cs typeface="Calibri"/>
              </a:rPr>
              <a:t>Evidence types include: </a:t>
            </a:r>
          </a:p>
          <a:p>
            <a:pPr lvl="1" indent="0"/>
            <a:r>
              <a:rPr lang="en-US" dirty="0">
                <a:cs typeface="Calibri"/>
              </a:rPr>
              <a:t> Events</a:t>
            </a:r>
          </a:p>
          <a:p>
            <a:pPr lvl="1" indent="0"/>
            <a:r>
              <a:rPr lang="en-US" dirty="0">
                <a:cs typeface="Calibri"/>
              </a:rPr>
              <a:t> Reminders</a:t>
            </a:r>
            <a:endParaRPr lang="en-US" dirty="0"/>
          </a:p>
          <a:p>
            <a:pPr lvl="1" indent="0">
              <a:buNone/>
            </a:pPr>
            <a:endParaRPr lang="en-US" dirty="0">
              <a:cs typeface="Calibri"/>
            </a:endParaRPr>
          </a:p>
          <a:p>
            <a:pPr lvl="1" indent="0"/>
            <a:endParaRPr lang="en-US" dirty="0">
              <a:cs typeface="Calibri"/>
            </a:endParaRPr>
          </a:p>
        </p:txBody>
      </p:sp>
      <p:pic>
        <p:nvPicPr>
          <p:cNvPr id="1026" name="Picture 2" descr="The 12 Best Calendar Apps for iPhone | Zapier">
            <a:extLst>
              <a:ext uri="{FF2B5EF4-FFF2-40B4-BE49-F238E27FC236}">
                <a16:creationId xmlns:a16="http://schemas.microsoft.com/office/drawing/2014/main" id="{CD3B6772-E61F-E54C-B107-1BD10C37C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372" y="4214812"/>
            <a:ext cx="3204472" cy="182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5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C9E796-FD9A-284F-A31F-F76A0FE2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2404534"/>
            <a:ext cx="3893439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Calendar Fields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166C8-9531-944A-9D5D-295FC3CD9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1" r="1" b="56671"/>
          <a:stretch/>
        </p:blipFill>
        <p:spPr>
          <a:xfrm>
            <a:off x="332680" y="-1"/>
            <a:ext cx="5062280" cy="3429000"/>
          </a:xfrm>
          <a:custGeom>
            <a:avLst/>
            <a:gdLst/>
            <a:ahLst/>
            <a:cxnLst/>
            <a:rect l="l" t="t" r="r" b="b"/>
            <a:pathLst>
              <a:path w="5062280" h="3429000">
                <a:moveTo>
                  <a:pt x="509916" y="0"/>
                </a:moveTo>
                <a:lnTo>
                  <a:pt x="5062280" y="0"/>
                </a:lnTo>
                <a:lnTo>
                  <a:pt x="5062280" y="21851"/>
                </a:lnTo>
                <a:lnTo>
                  <a:pt x="454941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CF235C-C261-D644-9076-FBD08AA29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47" r="2" b="38769"/>
          <a:stretch/>
        </p:blipFill>
        <p:spPr>
          <a:xfrm>
            <a:off x="20" y="3428999"/>
            <a:ext cx="4882076" cy="3429001"/>
          </a:xfrm>
          <a:custGeom>
            <a:avLst/>
            <a:gdLst/>
            <a:ahLst/>
            <a:cxnLst/>
            <a:rect l="l" t="t" r="r" b="b"/>
            <a:pathLst>
              <a:path w="4882096" h="3429001">
                <a:moveTo>
                  <a:pt x="332680" y="0"/>
                </a:moveTo>
                <a:lnTo>
                  <a:pt x="4882096" y="0"/>
                </a:lnTo>
                <a:lnTo>
                  <a:pt x="4365943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</p:spPr>
      </p:pic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C607CC-319E-425D-8A0C-EC6E84F6C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33493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9" name="Isosceles Triangle 206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3" name="Isosceles Triangle 207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31DEC-AE3F-4F7E-97CF-CE153A54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Why is it important to investigate calendar evidence?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2" name="Picture 4" descr="Keep your Calendar up to date with iCloud - Apple Support">
            <a:extLst>
              <a:ext uri="{FF2B5EF4-FFF2-40B4-BE49-F238E27FC236}">
                <a16:creationId xmlns:a16="http://schemas.microsoft.com/office/drawing/2014/main" id="{2D808267-AE7C-B84D-8E54-E74A2AFDF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6163" y="1168399"/>
            <a:ext cx="2258949" cy="46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DE7B-70F3-4369-A340-1805DD53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Calendar saves the information about the appointments, events etc.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It can give the information about: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Date/time of appointments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Place of appointment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Events created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Attendees </a:t>
            </a:r>
          </a:p>
        </p:txBody>
      </p:sp>
    </p:spTree>
    <p:extLst>
      <p:ext uri="{BB962C8B-B14F-4D97-AF65-F5344CB8AC3E}">
        <p14:creationId xmlns:p14="http://schemas.microsoft.com/office/powerpoint/2010/main" val="143834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16471-72E1-42BF-B306-575322F7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Note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58D283-BBA1-FA23-1ED0-644FD1A01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75244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20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116F-509B-4B9B-9679-ECC66D03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Calendar scenario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C460-5102-4C30-BFDF-57CA5223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Assume that suspect added an event along with the attendees for any date and added a reminder about that event</a:t>
            </a:r>
          </a:p>
          <a:p>
            <a:r>
              <a:rPr lang="en-US">
                <a:cs typeface="Calibri"/>
              </a:rPr>
              <a:t>Questions</a:t>
            </a:r>
          </a:p>
          <a:p>
            <a:pPr lvl="1"/>
            <a:r>
              <a:rPr lang="en-US">
                <a:cs typeface="Calibri"/>
              </a:rPr>
              <a:t>What is the date of the scheduled event?</a:t>
            </a:r>
          </a:p>
          <a:p>
            <a:pPr lvl="1"/>
            <a:r>
              <a:rPr lang="en-US">
                <a:cs typeface="Calibri"/>
              </a:rPr>
              <a:t>Who are the attendees?</a:t>
            </a:r>
          </a:p>
          <a:p>
            <a:pPr lvl="1"/>
            <a:r>
              <a:rPr lang="en-US">
                <a:cs typeface="Calibri"/>
              </a:rPr>
              <a:t>For which date is the reminder set?</a:t>
            </a:r>
            <a:endParaRPr lang="en-US"/>
          </a:p>
          <a:p>
            <a:pPr lvl="1"/>
            <a:r>
              <a:rPr lang="en-US">
                <a:cs typeface="Calibri"/>
              </a:rPr>
              <a:t>Are there any other events saved by the suspect?</a:t>
            </a:r>
          </a:p>
        </p:txBody>
      </p:sp>
      <p:pic>
        <p:nvPicPr>
          <p:cNvPr id="5" name="Picture 4" descr="Red marker on a calendar">
            <a:extLst>
              <a:ext uri="{FF2B5EF4-FFF2-40B4-BE49-F238E27FC236}">
                <a16:creationId xmlns:a16="http://schemas.microsoft.com/office/drawing/2014/main" id="{0396F8DB-2699-8681-8072-10CC11038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4" r="30985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995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165-01E0-49B9-A70C-492D7951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1: Find the location of the evidence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DD4F2B-845D-DE4C-AEF5-0391B3EA5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1" y="2947326"/>
            <a:ext cx="10844438" cy="187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E3F04A-2E68-4A02-9051-DD28B0157A06}"/>
              </a:ext>
            </a:extLst>
          </p:cNvPr>
          <p:cNvSpPr/>
          <p:nvPr/>
        </p:nvSpPr>
        <p:spPr>
          <a:xfrm>
            <a:off x="1458336" y="2947326"/>
            <a:ext cx="9384631" cy="320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3B072-B705-3843-BCF1-0D3FAA94F476}"/>
              </a:ext>
            </a:extLst>
          </p:cNvPr>
          <p:cNvSpPr txBox="1"/>
          <p:nvPr/>
        </p:nvSpPr>
        <p:spPr>
          <a:xfrm>
            <a:off x="1450428" y="2112579"/>
            <a:ext cx="440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Located at ~/var/mobile/Library/Calendar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A6B6F1-BF8B-D645-99DC-4076FE27783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786761" y="4256692"/>
            <a:ext cx="1182176" cy="1371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B749BF-D184-CF4E-A674-E9AF47A40D23}"/>
              </a:ext>
            </a:extLst>
          </p:cNvPr>
          <p:cNvSpPr txBox="1"/>
          <p:nvPr/>
        </p:nvSpPr>
        <p:spPr>
          <a:xfrm>
            <a:off x="86497" y="5628104"/>
            <a:ext cx="576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database holds information related to events available in Calendar.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108E21-7EEF-4744-B4B5-0E76DB8A5C9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612266" y="4256692"/>
            <a:ext cx="862675" cy="1694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113B3C-AC45-C146-828C-366CD7FAEE90}"/>
              </a:ext>
            </a:extLst>
          </p:cNvPr>
          <p:cNvSpPr txBox="1"/>
          <p:nvPr/>
        </p:nvSpPr>
        <p:spPr>
          <a:xfrm>
            <a:off x="6474941" y="5628104"/>
            <a:ext cx="563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database holds information like calendar settings or details related to particular </a:t>
            </a:r>
            <a:r>
              <a:rPr lang="en-US" dirty="0" err="1"/>
              <a:t>calender</a:t>
            </a:r>
            <a:r>
              <a:rPr lang="en-US" dirty="0"/>
              <a:t> events.</a:t>
            </a:r>
          </a:p>
        </p:txBody>
      </p:sp>
    </p:spTree>
    <p:extLst>
      <p:ext uri="{BB962C8B-B14F-4D97-AF65-F5344CB8AC3E}">
        <p14:creationId xmlns:p14="http://schemas.microsoft.com/office/powerpoint/2010/main" val="183915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6AAE-54C7-4A67-B297-1D11C1D8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615"/>
            <a:ext cx="8689975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2: </a:t>
            </a:r>
            <a:r>
              <a:rPr lang="en-US" dirty="0"/>
              <a:t>Examine the Calendar database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F2B228-C15C-E349-B634-8B8479D1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9" y="1551802"/>
            <a:ext cx="3754395" cy="375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6DD53D-700B-D643-B9BB-35ED53FB3AAF}"/>
              </a:ext>
            </a:extLst>
          </p:cNvPr>
          <p:cNvCxnSpPr>
            <a:cxnSpLocks/>
          </p:cNvCxnSpPr>
          <p:nvPr/>
        </p:nvCxnSpPr>
        <p:spPr>
          <a:xfrm flipH="1">
            <a:off x="3405922" y="2773882"/>
            <a:ext cx="11665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69DD55-54E5-6D4A-9218-E6419A0474C1}"/>
              </a:ext>
            </a:extLst>
          </p:cNvPr>
          <p:cNvSpPr txBox="1"/>
          <p:nvPr/>
        </p:nvSpPr>
        <p:spPr>
          <a:xfrm>
            <a:off x="4572426" y="2035218"/>
            <a:ext cx="218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</a:t>
            </a:r>
            <a:r>
              <a:rPr lang="en-US" dirty="0" err="1"/>
              <a:t>Calendar.sqlitedb</a:t>
            </a:r>
            <a:r>
              <a:rPr lang="en-US" dirty="0"/>
              <a:t> and open with DB Browser for </a:t>
            </a:r>
            <a:r>
              <a:rPr lang="en-US" dirty="0" err="1"/>
              <a:t>SQlite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C25DDF-8B5D-D149-A878-3568A96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5" y="-1"/>
            <a:ext cx="3502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D9C63F-A637-F344-96DE-EA5333A16634}"/>
              </a:ext>
            </a:extLst>
          </p:cNvPr>
          <p:cNvSpPr/>
          <p:nvPr/>
        </p:nvSpPr>
        <p:spPr>
          <a:xfrm>
            <a:off x="4015449" y="3622454"/>
            <a:ext cx="32734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Tables to focus: Attachment, Calendar, </a:t>
            </a:r>
            <a:r>
              <a:rPr lang="en-US" dirty="0" err="1">
                <a:cs typeface="Calibri"/>
              </a:rPr>
              <a:t>CalenderItem</a:t>
            </a:r>
            <a:r>
              <a:rPr lang="en-US" dirty="0">
                <a:cs typeface="Calibri"/>
              </a:rPr>
              <a:t> Location, Participant.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 this case there isn't any data to look at in any of the tables.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1402C-29A9-5F45-85D7-030410264980}"/>
              </a:ext>
            </a:extLst>
          </p:cNvPr>
          <p:cNvCxnSpPr>
            <a:cxnSpLocks/>
          </p:cNvCxnSpPr>
          <p:nvPr/>
        </p:nvCxnSpPr>
        <p:spPr>
          <a:xfrm>
            <a:off x="7315200" y="4174314"/>
            <a:ext cx="16928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70020-69A8-A647-813C-0057512AC61F}"/>
              </a:ext>
            </a:extLst>
          </p:cNvPr>
          <p:cNvCxnSpPr>
            <a:cxnSpLocks/>
          </p:cNvCxnSpPr>
          <p:nvPr/>
        </p:nvCxnSpPr>
        <p:spPr>
          <a:xfrm flipV="1">
            <a:off x="7315200" y="1424179"/>
            <a:ext cx="1692876" cy="27501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C89E4-9B43-4242-AE1B-77697AFBB0A6}"/>
              </a:ext>
            </a:extLst>
          </p:cNvPr>
          <p:cNvCxnSpPr>
            <a:cxnSpLocks/>
          </p:cNvCxnSpPr>
          <p:nvPr/>
        </p:nvCxnSpPr>
        <p:spPr>
          <a:xfrm flipV="1">
            <a:off x="7342398" y="1755228"/>
            <a:ext cx="1665678" cy="24243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DF5B07-407D-064A-9213-B8D6914E8E2E}"/>
              </a:ext>
            </a:extLst>
          </p:cNvPr>
          <p:cNvCxnSpPr>
            <a:cxnSpLocks/>
          </p:cNvCxnSpPr>
          <p:nvPr/>
        </p:nvCxnSpPr>
        <p:spPr>
          <a:xfrm>
            <a:off x="7342398" y="4174314"/>
            <a:ext cx="1665678" cy="828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5793-2D2E-4A05-BBDB-A78A693A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3: Examine the Extras database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28CDD-ABDD-43D0-AC19-D3F74162BD84}"/>
              </a:ext>
            </a:extLst>
          </p:cNvPr>
          <p:cNvSpPr txBox="1"/>
          <p:nvPr/>
        </p:nvSpPr>
        <p:spPr>
          <a:xfrm>
            <a:off x="4214423" y="2864474"/>
            <a:ext cx="270681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 this case there isn't any data to look at in any of the tables.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But typically, this database holds extra Data for the main Calendar database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90FDF6-60D0-B840-B395-1B5111DA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5" y="1596892"/>
            <a:ext cx="3945238" cy="39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48D1CB-E082-2B45-915C-EDB77AD40D60}"/>
              </a:ext>
            </a:extLst>
          </p:cNvPr>
          <p:cNvCxnSpPr>
            <a:cxnSpLocks/>
          </p:cNvCxnSpPr>
          <p:nvPr/>
        </p:nvCxnSpPr>
        <p:spPr>
          <a:xfrm flipH="1">
            <a:off x="3482121" y="2637958"/>
            <a:ext cx="10898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DBCF4C-E927-F245-AB74-9558E9CCB675}"/>
              </a:ext>
            </a:extLst>
          </p:cNvPr>
          <p:cNvSpPr txBox="1"/>
          <p:nvPr/>
        </p:nvSpPr>
        <p:spPr>
          <a:xfrm>
            <a:off x="4214423" y="1889512"/>
            <a:ext cx="218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</a:t>
            </a:r>
            <a:r>
              <a:rPr lang="en-US" dirty="0" err="1"/>
              <a:t>Extras.db</a:t>
            </a:r>
            <a:r>
              <a:rPr lang="en-US" dirty="0"/>
              <a:t> and open with DB Browser for </a:t>
            </a:r>
            <a:r>
              <a:rPr lang="en-US" dirty="0" err="1"/>
              <a:t>SQlite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FF55D1C-EB49-C641-AA02-6C6007E8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770" y="1889512"/>
            <a:ext cx="51435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861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419</Words>
  <Application>Microsoft Office PowerPoint</Application>
  <PresentationFormat>Widescreen</PresentationFormat>
  <Paragraphs>63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Calendar Investigation</vt:lpstr>
      <vt:lpstr>What is the Calendar application</vt:lpstr>
      <vt:lpstr>Calendar Fields</vt:lpstr>
      <vt:lpstr>Why is it important to investigate calendar evidence?</vt:lpstr>
      <vt:lpstr>Note</vt:lpstr>
      <vt:lpstr>Calendar scenario</vt:lpstr>
      <vt:lpstr>Step 1: Find the location of the evidence</vt:lpstr>
      <vt:lpstr>Step 2: Examine the Calendar database</vt:lpstr>
      <vt:lpstr>Step 3: Examine the Extras database</vt:lpstr>
      <vt:lpstr>Solutions</vt:lpstr>
      <vt:lpstr>To 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Sajin.Shivdas@fdf.gov.ae</dc:creator>
  <cp:lastModifiedBy>Sajin Shivdas Sivadasan Shridharan</cp:lastModifiedBy>
  <cp:revision>196</cp:revision>
  <dcterms:created xsi:type="dcterms:W3CDTF">2021-01-18T02:02:41Z</dcterms:created>
  <dcterms:modified xsi:type="dcterms:W3CDTF">2022-11-05T17:28:15Z</dcterms:modified>
</cp:coreProperties>
</file>