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3" id="2147483648"/>
  </p:sldMasterIdLst>
  <p:notesMasterIdLst>
    <p:notesMasterId r:id="rId4"/>
  </p:notes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</p:sldIdLst>
  <p:sldSz cx="9144000" cy="51435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Comments="0"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0"/>
          <a:sy d="100" n="10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  </p:cViewPr>
      <p:guideLst>
        <p:guide orient="horz" pos="1620"/>
        <p:guide pos="2880"/>
      </p:guideLst>
    </p:cSldViewPr>
  </p:slide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0" cy="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viewProps.xml" Type="http://schemas.openxmlformats.org/officeDocument/2006/relationships/viewProps"></Relationship><Relationship Id="rId3" Target="slideMasters/slideMaster1.xml" Type="http://schemas.openxmlformats.org/officeDocument/2006/relationships/slideMaster"></Relationship><Relationship Id="rId4" Target="notesMasters/notesMaster1.xml" Type="http://schemas.openxmlformats.org/officeDocument/2006/relationships/notes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Shape 10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oogle Shape;101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Google Shape;102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7" name="Shape 19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8" name="Google Shape;198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9" name="Google Shape;199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2" name="Shape 20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3" name="Google Shape;203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4" name="Google Shape;204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9" name="Shape 20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0" name="Google Shape;210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1" name="Google Shape;211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4" name="Shape 21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5" name="Google Shape;215;p1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6" name="Google Shape;216;p1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1" name="Shape 22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2" name="Google Shape;222;p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3" name="Google Shape;223;p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6" name="Shape 22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7" name="Google Shape;227;p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8" name="Google Shape;228;p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2" name="Shape 2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3" name="Google Shape;233;g7e2f276c4b_0_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4" name="Google Shape;234;g7e2f276c4b_0_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7" name="Shape 2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8" name="Google Shape;238;g7e2f276c4b_0_2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9" name="Google Shape;239;g7e2f276c4b_0_2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Shape 10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Google Shape;107;g7e2f276c4b_0_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oogle Shape;108;g7e2f276c4b_0_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Shape 11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" name="Google Shape;112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Google Shape;113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1" name="Shape 13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2" name="Google Shape;132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" name="Google Shape;133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7" name="Shape 1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8" name="Google Shape;138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9" name="Google Shape;139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7" name="Shape 15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8" name="Google Shape;158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9" name="Google Shape;159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7" name="Shape 17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8" name="Google Shape;178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9" name="Google Shape;179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" name="Shape 18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5" name="Google Shape;185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6" name="Google Shape;186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0" name="Shape 1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" name="Google Shape;191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2" name="Google Shape;192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">
  <p:cSld name="TITL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hape 1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/>
              <a:buNone/>
              <a:defRPr sz="495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oogle Shape;16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0" cap="none" sz="1350">
                <a:solidFill>
                  <a:schemeClr val="dk1"/>
                </a:solidFill>
                <a:uFillTx/>
              </a:defRPr>
            </a:lvl1pPr>
            <a:lvl2pPr algn="ctr" lvl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uFillTx/>
              </a:defRPr>
            </a:lvl2pPr>
            <a:lvl3pPr algn="ctr" lvl="2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uFillTx/>
              </a:defRPr>
            </a:lvl3pPr>
            <a:lvl4pPr algn="ctr" lvl="3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uFillTx/>
              </a:defRPr>
            </a:lvl4pPr>
            <a:lvl5pPr algn="ctr" lvl="4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uFillTx/>
              </a:defRPr>
            </a:lvl5pPr>
            <a:lvl6pPr algn="ctr" lvl="5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uFillTx/>
              </a:defRPr>
            </a:lvl6pPr>
            <a:lvl7pPr algn="ctr" lvl="6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uFillTx/>
              </a:defRPr>
            </a:lvl7pPr>
            <a:lvl8pPr algn="ctr" lvl="7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uFillTx/>
              </a:defRPr>
            </a:lvl8pPr>
            <a:lvl9pPr algn="ctr" lvl="8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oogle Shape;17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12376" y="246981"/>
            <a:ext cx="37304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oogle Shape;19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78249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oogle Shape;20;p1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13335" y="2646407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picTx">
  <p:cSld name="PICTURE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Shape 7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Google Shape;76;p2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Google Shape;77;p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algn="tl" blurRad="127000" dir="4740000" dist="228600" rotWithShape="0" sx="98000" sy="98000">
                <a:srgbClr val="000000">
                  <a:alpha val="33725"/>
                </a:srgbClr>
              </a:outerShdw>
            </a:effectLst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oogle Shape;78;p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oogle Shape;79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Google Shape;80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ctr" lvl="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cap="none" i="0" strike="noStrike" sz="24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algn="l" lvl="1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cap="none" i="0" strike="noStrike" sz="21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algn="l" lvl="2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algn="l" lvl="3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algn="l" lvl="4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algn="l" lvl="5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algn="l" lvl="6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algn="l" lvl="7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algn="l" lvl="8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Google Shape;81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7747" y="2359494"/>
            <a:ext cx="4143303" cy="150280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Google Shape;82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537" y="4102393"/>
            <a:ext cx="4145513" cy="24009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Google Shape;83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537" y="238981"/>
            <a:ext cx="4155753" cy="24069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oogle Shape;84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oogle Shape;85;p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537" y="2357704"/>
            <a:ext cx="41455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x">
  <p:cSld name="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Shape 8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Google Shape;87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Google Shape;88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3395933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Google Shape;89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Google Shape;90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oogle Shape;91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Google Shape;92;p2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itleAndTx">
  <p:cSld name="VERTICAL_TITLE_AND_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Shape 9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oogle Shape;94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Google Shape;95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oogle Shape;96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Google Shape;97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Google Shape;98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Google Shape;99;p2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79333" y="599230"/>
            <a:ext cx="0" cy="3494917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x">
  <p:cSld name="TITLE_AND_BOD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hape 2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Google Shape;22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Google Shape;23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>
            <a:lvl1pPr algn="l" indent="-3429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uFillTx/>
              </a:defRPr>
            </a:lvl1pPr>
            <a:lvl2pPr algn="l" indent="-317500" lvl="1" marL="9144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2pPr>
            <a:lvl3pPr algn="l" indent="-317500" lvl="2" marL="13716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3pPr>
            <a:lvl4pPr algn="l" indent="-317500" lvl="3" marL="18288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4pPr>
            <a:lvl5pPr algn="l" indent="-317500" lvl="4" marL="22860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5pPr>
            <a:lvl6pPr algn="l" indent="-317500" lvl="5" marL="27432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6pPr>
            <a:lvl7pPr algn="l" indent="-317500" lvl="6" marL="32004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7pPr>
            <a:lvl8pPr algn="l" indent="-317500" lvl="7" marL="365760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8pPr>
            <a:lvl9pPr algn="l" indent="-317500" lvl="8" marL="411480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oogle Shape;24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algn="r" indent="0" lvl="1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algn="r" indent="0" lvl="2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algn="r" indent="0" lvl="3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algn="r" indent="0" lvl="4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algn="r" indent="0" lvl="5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algn="r" indent="0" lvl="6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algn="r" indent="0" lvl="7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algn="r" indent="0" lvl="8" marL="0" marR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">
  <p:cSld name="OBJEC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Shape 2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Google Shape;28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Google Shape;29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oogle Shape;30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1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secHead">
  <p:cSld name="SECTION_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Shape 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oogle Shape;33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679" y="2854647"/>
            <a:ext cx="6472835" cy="75969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91425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oogle Shape;35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oogle Shape;36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Google Shape;37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oogle Shape;38;p1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679" y="2853739"/>
            <a:ext cx="647283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Obj">
  <p:cSld name="TWO_OBJECT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Shape 3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oogle Shape;40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oogle Shape;42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Google Shape;43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oogle Shape;44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Google Shape;45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oogle Shape;46;p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TxTwoObj">
  <p:cSld name="TWO_OBJECTS_WITH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Shape 4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Google Shape;48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394" y="603123"/>
            <a:ext cx="7205746" cy="79223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oogle Shape;49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cap="none" sz="1650">
                <a:solidFill>
                  <a:schemeClr val="accen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oogle Shape;50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oogle Shape;51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9272" y="1517253"/>
            <a:ext cx="3483864" cy="60167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cap="none" sz="1650">
                <a:solidFill>
                  <a:schemeClr val="accent1"/>
                </a:solidFill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oogle Shape;52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4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9272" y="2116119"/>
            <a:ext cx="3483864" cy="197802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oogle Shape;53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oogle Shape;54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oogle Shape;55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Google Shape;56;p2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Only">
  <p:cSld name="TITLE_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Shape 5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oogle Shape;59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oogle Shape;60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Google Shape;61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oogle Shape;62;p2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Shape 6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Google Shape;64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Tx">
  <p:cSld name="OBJECT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Shape 6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oogle Shape;68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3504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oogle Shape;69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82785" y="599230"/>
            <a:ext cx="4509353" cy="349412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oogle Shape;70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3504" y="2404119"/>
            <a:ext cx="2456260" cy="168613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uFillTx/>
              </a:defRPr>
            </a:lvl1pPr>
            <a:lvl2pPr algn="l" indent="-228600" lvl="1" marL="914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>
                <a:uFillTx/>
              </a:defRPr>
            </a:lvl2pPr>
            <a:lvl3pPr algn="l" indent="-228600" lvl="2" marL="1371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uFillTx/>
              </a:defRPr>
            </a:lvl3pPr>
            <a:lvl4pPr algn="l" indent="-228600" lvl="3" marL="1828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4pPr>
            <a:lvl5pPr algn="l" indent="-228600" lvl="4" marL="22860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5pPr>
            <a:lvl6pPr algn="l" indent="-228600" lvl="5" marL="27432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6pPr>
            <a:lvl7pPr algn="l" indent="-228600" lvl="6" marL="32004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7pPr>
            <a:lvl8pPr algn="l" indent="-228600" lvl="7" marL="36576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8pPr>
            <a:lvl9pPr algn="l" indent="-228600" lvl="8" marL="411480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oogle Shape;72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oogle Shape;73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Google Shape;74;p2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6210" y="2404118"/>
            <a:ext cx="245211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media/image1.jpg" Type="http://schemas.openxmlformats.org/officeDocument/2006/relationships/image"></Relationship><Relationship Id="rId2" Target="../slideLayouts/slideLayout1.xml" Type="http://schemas.openxmlformats.org/officeDocument/2006/relationships/slideLayout"></Relationship><Relationship Id="rId3" Target="../slideLayouts/slideLayout2.xml" Type="http://schemas.openxmlformats.org/officeDocument/2006/relationships/slideLayout"></Relationship><Relationship Id="rId4" Target="../slideLayouts/slideLayout3.xml" Type="http://schemas.openxmlformats.org/officeDocument/2006/relationships/slideLayout"></Relationship><Relationship Id="rId5" Target="../slideLayouts/slideLayout4.xml" Type="http://schemas.openxmlformats.org/officeDocument/2006/relationships/slideLayout"></Relationship><Relationship Id="rId6" Target="../slideLayouts/slideLayout5.xml" Type="http://schemas.openxmlformats.org/officeDocument/2006/relationships/slideLayout"></Relationship><Relationship Id="rId7" Target="../slideLayouts/slideLayout6.xml" Type="http://schemas.openxmlformats.org/officeDocument/2006/relationships/slideLayout"></Relationship><Relationship Id="rId8" Target="../slideLayouts/slideLayout7.xml" Type="http://schemas.openxmlformats.org/officeDocument/2006/relationships/slideLayout"></Relationship><Relationship Id="rId9" Target="../slideLayouts/slideLayout8.xml" Type="http://schemas.openxmlformats.org/officeDocument/2006/relationships/slideLayout"></Relationship><Relationship Id="rId10" Target="../slideLayouts/slideLayout9.xml" Type="http://schemas.openxmlformats.org/officeDocument/2006/relationships/slideLayout"></Relationship><Relationship Id="rId11" Target="../slideLayouts/slideLayout10.xml" Type="http://schemas.openxmlformats.org/officeDocument/2006/relationships/slideLayout"></Relationship><Relationship Id="rId12" Target="../slideLayouts/slideLayout11.xml" Type="http://schemas.openxmlformats.org/officeDocument/2006/relationships/slideLayout"></Relationship><Relationship Id="rId13" Target="../slideLayouts/slideLayout12.xml" Type="http://schemas.openxmlformats.org/officeDocument/2006/relationships/slideLayout"></Relationship><Relationship Id="rId14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" l="50" r="50" t="50"/>
          </a:path>
          <a:tileRect/>
        </a:gra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hape 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oogle Shape;6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p1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/>
          <a:srcRect b="-1538" t="153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cap="none" i="0" strike="noStrike" sz="24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oogle Shape;9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23850" lvl="0" marL="457200" marR="0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algn="l" indent="-314325" lvl="1" marL="9144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algn="l" indent="-304800" lvl="2" marL="13716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cap="none" i="0" strike="noStrike" sz="12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algn="l" indent="-295275" lvl="3" marL="18288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cap="none" i="0" strike="noStrike" sz="105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algn="l" indent="-285750" lvl="4" marL="22860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cap="none" i="0" strike="noStrike" sz="9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algn="l" indent="-285750" lvl="5" marL="27432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cap="none" i="0" strike="noStrike" sz="9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algn="l" indent="-285750" lvl="6" marL="32004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cap="none" i="0" strike="noStrike" sz="9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algn="l" indent="-285750" lvl="7" marL="36576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cap="none" i="0" strike="noStrike" sz="9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algn="l" indent="-285750" lvl="8" marL="4114800" marR="0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cap="none" i="0" strike="noStrike" sz="9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750" u="none">
                <a:solidFill>
                  <a:srgbClr val="888888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oogle Shape;11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750" u="none">
                <a:solidFill>
                  <a:srgbClr val="888888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algn="r" indent="0" lvl="1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algn="r" indent="0" lvl="2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algn="r" indent="0" lvl="3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algn="r" indent="0" lvl="4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algn="r" indent="0" lvl="5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algn="r" indent="0" lvl="6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algn="r" indent="0" lvl="7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algn="r" indent="0" lvl="8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cap="none" i="0" strike="noStrike" sz="2100" u="none">
                <a:solidFill>
                  <a:schemeClr val="accent1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oogle Shape;13;p1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2" id="2147483661"/>
    <p:sldLayoutId r:id="rId3" id="2147483662"/>
    <p:sldLayoutId r:id="rId4" id="2147483663"/>
    <p:sldLayoutId r:id="rId5" id="2147483664"/>
    <p:sldLayoutId r:id="rId6" id="2147483665"/>
    <p:sldLayoutId r:id="rId7" id="2147483666"/>
    <p:sldLayoutId r:id="rId8" id="2147483667"/>
    <p:sldLayoutId r:id="rId9" id="2147483668"/>
    <p:sldLayoutId r:id="rId10" id="2147483669"/>
    <p:sldLayoutId r:id="rId11" id="2147483670"/>
    <p:sldLayoutId r:id="rId12" id="2147483671"/>
    <p:sldLayoutId r:id="rId13" id="2147483672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Relationship Id="rId3" Target="../media/image7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2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Relationship Id="rId3" Target="../media/image8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4.xml" Type="http://schemas.openxmlformats.org/officeDocument/2006/relationships/notesSlide"></Relationship></Relationships>
</file>

<file path=ppt/slides/_rels/slide15.xml.rels><?xml version="1.0" standalone="yes" ?><Relationships xmlns="http://schemas.openxmlformats.org/package/2006/relationships"><Relationship Id="rId1" Target="../slideLayouts/slideLayout8.xml" Type="http://schemas.openxmlformats.org/officeDocument/2006/relationships/slideLayout"></Relationship><Relationship Id="rId2" Target="../notesSlides/notesSlide15.xml" Type="http://schemas.openxmlformats.org/officeDocument/2006/relationships/notesSlide"></Relationship><Relationship Id="rId3" Target="../media/image9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8.xml" Type="http://schemas.openxmlformats.org/officeDocument/2006/relationships/slideLayout"></Relationship><Relationship Id="rId2" Target="../notesSlides/notesSlide16.xml" Type="http://schemas.openxmlformats.org/officeDocument/2006/relationships/notesSlide"></Relationship></Relationships>
</file>

<file path=ppt/slides/_rels/slide17.xml.rels><?xml version="1.0" standalone="yes" ?><Relationships xmlns="http://schemas.openxmlformats.org/package/2006/relationships"><Relationship Id="rId1" Target="../slideLayouts/slideLayout8.xml" Type="http://schemas.openxmlformats.org/officeDocument/2006/relationships/slideLayout"></Relationship><Relationship Id="rId2" Target="../notesSlides/notesSlide17.xml" Type="http://schemas.openxmlformats.org/officeDocument/2006/relationships/notesSlide"></Relationship><Relationship Id="rId3" Target="../media/image10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8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../media/image1.jpg" Type="http://schemas.openxmlformats.org/officeDocument/2006/relationships/image"></Relationship><Relationship Id="rId4" Target="../media/image2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1.jpg" Type="http://schemas.openxmlformats.org/officeDocument/2006/relationships/image"></Relationship><Relationship Id="rId4" Target="../media/image3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Relationship Id="rId3" Target="../media/image1.jpg" Type="http://schemas.openxmlformats.org/officeDocument/2006/relationships/image"></Relationship><Relationship Id="rId4" Target="../media/image4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5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Relationship Id="rId3" Target="../media/image6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Shape 10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Google Shape;104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/>
              <a:buNone/>
            </a:pPr>
            <a:r>
              <a:rPr lang="en-US">
                <a:uFillTx/>
              </a:rPr>
              <a:t>Tennis &amp; Bootstrap Confidence Intervals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Google Shape;105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>
                <a:uFillTx/>
              </a:rPr>
              <a:t>Edgar Vidriales</a:t>
            </a:r>
            <a:endParaRPr>
              <a:uFillTx/>
            </a:endParaRPr>
          </a:p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>
                <a:uFillTx/>
              </a:rPr>
              <a:t> Anish Ravirjj, </a:t>
            </a:r>
            <a:endParaRPr>
              <a:uFillTx/>
            </a:endParaRPr>
          </a:p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>
                <a:uFillTx/>
              </a:rPr>
              <a:t>Sajith Gowthaman</a:t>
            </a:r>
            <a:endParaRPr>
              <a:uFillTx/>
            </a:endParaRPr>
          </a:p>
          <a:p>
            <a:pPr algn="ctr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>
                <a:uFillTx/>
              </a:rPr>
              <a:t>Nima Razavi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0" name="Shape 20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1" name="Google Shape;201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359744" y="256618"/>
            <a:ext cx="8520600" cy="442710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B=10^4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hg_diff_mean=numeric(B) #Same as using NULL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for(i in 1:B)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{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  hard.sample=sample(hard18$w_ace, 1359, T)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  grass.sample=sample(grass18$w_ace, 165, T)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  hg_diff_mean[i]=mean(hard.sample)- mean(grass.sample)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}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hist(hg_diff_mean, main="Histogram of Bootstrap for Difference in Means of Ace Count \nfor the Winner on Hard Court vs. Grass Court")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quantile(hg_diff_mean, c(0.025, 0.975)) #95% BS Percentile CI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uFillTx/>
              </a:rPr>
              <a:t>W</a:t>
            </a:r>
            <a:r>
              <a:rPr b="1" lang="en-US" sz="1600">
                <a:uFillTx/>
              </a:rPr>
              <a:t>e are 95% confident that, on average, winner’s on grass court have an ace count that is between 0.183 and 1.245 higher than winner’s on hard courts.</a:t>
            </a:r>
            <a:br>
              <a:rPr lang="en-US">
                <a:uFillTx/>
              </a:rPr>
            </a:b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" name="Shape 20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6" name="Google Shape;206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>
                <a:uFillTx/>
              </a:rPr>
              <a:t>(ANISH)HARD VS. CLAY COURT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7" name="Google Shape;207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uFillTx/>
              </a:rPr>
              <a:t>   </a:t>
            </a:r>
            <a:r>
              <a:rPr lang="en-US">
                <a:uFillTx/>
              </a:rPr>
              <a:t>2.5%    97.5%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0.997758 1.599589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uFillTx/>
              </a:rPr>
              <a:t>Hard courts have more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>
                <a:uFillTx/>
              </a:rPr>
              <a:t>aces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8" name="Google Shape;208;p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06700" y="1152475"/>
            <a:ext cx="5009701" cy="30917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2" name="Shape 21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3" name="Google Shape;213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0"/>
            <a:ext cx="8832300" cy="4568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```{r}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B=10^4 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hc_diff_mean=numeric(B) #Same as using NULL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for(i in 1:B)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  hard.sample=sample(hard18$w_ace, 1359, T)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  clay.sample=sample(clay18$w_ace, 536, T)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  hc_diff_mean[i]=mean(hard.sample)- mean(clay.sample)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hist(hc_diff_mean, main="Histogram of Bootstrap for Difference in Means of Ace Count \nfor the Winner on Hard Court vs. Clay Court")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quantile(hc_diff_mean, c(0.025, 0.975)) #95% BS Percentile CI</a:t>
            </a:r>
            <a:endParaRPr>
              <a:uFillTx/>
            </a:endParaRPr>
          </a:p>
          <a:p>
            <a:pPr algn="l"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 b="1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We do have significant evidence of there being a difference between the mean amount of aces for the winner of a hard court match and the winner on a clay court. We are 95% that, on average, the winner of a hard court will have between 0.997 and 1.59 more aces than the winner of a clay court match.</a:t>
            </a:r>
            <a:endParaRPr>
              <a:uFillTx/>
            </a:endParaRPr>
          </a:p>
          <a:p>
            <a:pPr algn="l"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1143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 sz="1400"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7" name="Shape 21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8" name="Google Shape;218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>
                <a:uFillTx/>
              </a:rPr>
              <a:t>GRASS VS. CLAY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9" name="Google Shape;219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    2.5%       97.5%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1.435738   2.596812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uFillTx/>
              </a:rPr>
              <a:t>Grass more aces than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clay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0" name="Google Shape;220;p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43375" y="1017725"/>
            <a:ext cx="5349400" cy="330135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4" name="Shape 22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5" name="Google Shape;225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0"/>
            <a:ext cx="8520600" cy="4568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B=10^4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gc_diff_mean=numeric(B) #Same as using NULL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for(i in 1:B)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{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  grass.sample=sample(grass18$w_ace, 150, T)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  clay.sample=sample(clay18$w_ace, 536, T)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  gc_diff_mean[i]=mean(grass.sample)- mean(clay.sample)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}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hist(gc_diff_mean, main="Histogram of Bootstrap for Difference in Means of Ace Count \nfor the Winner on Grass Court vs. Clay Court")</a:t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quantile(gc_diff_mean, c(0.025, 0.975)) #95% BS Percentile CI</a:t>
            </a:r>
            <a:endParaRPr>
              <a:uFillTx/>
            </a:endParaRPr>
          </a:p>
          <a:p>
            <a:pPr algn="l" indent="0" lvl="0" marL="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uFillTx/>
              </a:rPr>
              <a:t>We do have significant evidence of there being a different between the mean amount of aces for the winner of a hard court match and te winner on a clay court. We are 95% that, on average, the winner of a grass court will have between 1.43 and 2.59 aces than the winner of a clay court match. (Biggest difference between courts)</a:t>
            </a:r>
            <a:endParaRPr>
              <a:uFillTx/>
            </a:endParaRPr>
          </a:p>
          <a:p>
            <a:pPr algn="l"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9" name="Shape 22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0" name="Google Shape;230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0600" y="706875"/>
            <a:ext cx="2480700" cy="3027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Height difference between the winner and loser of a match.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Actual mean: 0.387541cm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n=1525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1" name="Google Shape;231;p1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07675" y="706875"/>
            <a:ext cx="5797901" cy="3578133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5" name="Shape 23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6" name="Google Shape;236;g7e2f276c4b_0_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900" y="182200"/>
            <a:ext cx="7582200" cy="3601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mu0 &lt;-mean(ht_diff) #mean of original sample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Shat &lt;- sd(ht_diff)/sqrt(1525)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thetas &lt;- NULL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tstar &lt;- NULL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set.seed(100)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for (i in 1:1000)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 {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x_sample &lt;- sample(ht_diff, 1525, replace = TRUE) #new resample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mu &lt;- mean(x_sample) #estimate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thetas[i] &lt;-mu #save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tstar[i] &lt;- (mu - mu0)/(sd(x_sample)/sqrt(1525)) #pivotal quantity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c(mu0, mean(thetas)) 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c(Shat, sd(thetas)) 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quantile(tstar, probs = c(0.025,0.975)) #quantiles from bootstrap percentile t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qt(c(0.025, 0.975), 1524)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mu0 + quantile(tstar, probs = c(0.025,0.975))*Shat   #quantiles from bootstrap percentile t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mu0 + qt(c(0.025,0.975), 1524) * Shat #student t confidence interval for comparison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0" name="Shape 2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1" name="Google Shape;241;g7e2f276c4b_0_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27800" y="601000"/>
            <a:ext cx="6359400" cy="3480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     2.5%             97.5% 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-0.1876835     0.9327655       Quantiles from bootstrap percentile t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-0.1678993     0.9429813      Student t confidence interval 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Zero is in our confidence interval, so we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do not have statistically significant 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evidence that the mean difference in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height between winners and losers is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different from zero.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Student t confidence interval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 slightly smaller.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2" name="Google Shape;242;g7e2f276c4b_0_2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36775" y="1598325"/>
            <a:ext cx="4707225" cy="290502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Shape 10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oogle Shape;110;g7e2f276c4b_0_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1325" y="587025"/>
            <a:ext cx="6876600" cy="3648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Data taken from Kaggle (coming from ATP website)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Data included years for various ATP seasons. Data from the 2018 and 2016 seasons were used.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Variables used: 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w_ace (ace count for winner of match)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surface (which surface the match was played on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best_of (how many sets the match was played out of)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height (players height in centimeters).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Gill Sans"/>
                <a:ea typeface="Gill Sans"/>
                <a:cs typeface="Gill Sans"/>
                <a:sym typeface="Gill Sans"/>
              </a:rPr>
              <a:t>An ace is a valid serve that the receiver does not make contact with.</a:t>
            </a:r>
            <a:endParaRPr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" l="50" r="50" t="50"/>
          </a:path>
          <a:tileRect/>
        </a:gra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Shape 11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5" name="Google Shape;115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514607"/>
            <a:ext cx="9144000" cy="3079455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oogle Shape;116;p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-1538" t="153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4860"/>
            <a:ext cx="9144000" cy="55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oogle Shape;117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630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Google Shape;118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13335" y="2646406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Google Shape;119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0"/>
            <a:ext cx="9143771" cy="51435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" l="50" r="50" t="50"/>
            </a:path>
            <a:tileRect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Google Shape;120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514607"/>
            <a:ext cx="9144000" cy="3079455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Google Shape;121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4475" y="1106226"/>
            <a:ext cx="2117940" cy="140157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0" lIns="91425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100">
                <a:uFillTx/>
              </a:rPr>
              <a:t>STARTING DISTRIBUTION FOR WINNER’S ACE COUNT</a:t>
            </a:r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Google Shape;122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4475" y="2646407"/>
            <a:ext cx="211794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Google Shape;123;p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84541" y="361628"/>
            <a:ext cx="5670087" cy="3861826"/>
            <a:chOff x="3979389" y="482171"/>
            <a:chExt cx="7560115" cy="514910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Google Shape;124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algn="tl" blurRad="127000" dir="4740000" dist="228600" rotWithShape="0" sx="98000" sy="98000">
                <a:srgbClr val="000000">
                  <a:alpha val="33725"/>
                </a:srgbClr>
              </a:outerShdw>
            </a:effectLst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chemeClr val="lt1"/>
                </a:solidFill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Google Shape;125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chemeClr val="lt1"/>
                </a:solidFill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6" name="Google Shape;126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41615" y="733473"/>
            <a:ext cx="4961686" cy="31015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7" name="Google Shape;127;p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4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71996" y="837258"/>
            <a:ext cx="4695756" cy="2899629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8" name="Google Shape;128;p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-1538" t="153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4860"/>
            <a:ext cx="9144000" cy="55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9" name="Google Shape;129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630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0" name="Google Shape;130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227" y="609380"/>
            <a:ext cx="8520600" cy="3416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4" name="Shape 13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5" name="Google Shape;135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>
                <a:uFillTx/>
              </a:rPr>
              <a:t>Winner’s ACE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6" name="Google Shape;136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152475"/>
            <a:ext cx="8520600" cy="3456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library(tidyverse)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WinnerACE18&lt;-atp_matches_2018 %&gt;% select(w_ace, best_of)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WinnerACE18&lt;-filter(WinnerACE18, best_of=="3")      we drop the 5 set matches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summary(WinnerACE18$w_ace)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WinnerACE18&lt;-na.omit(WinnerACE18)     Remove the missing values </a:t>
            </a:r>
            <a:endParaRPr>
              <a:uFillTx/>
            </a:endParaRPr>
          </a:p>
          <a:p>
            <a:pPr algn="l"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quantile(WinnerACE18$w_ace,c(.1, .9))</a:t>
            </a:r>
            <a:endParaRPr>
              <a:uFillTx/>
            </a:endParaRPr>
          </a:p>
          <a:p>
            <a:pPr algn="l"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WinnerACE18&lt;-filter(WinnerACE18, w_ace&lt;16, w_ace&gt;2)   trimming 10% off the ends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" l="50" r="50" t="50"/>
          </a:path>
          <a:tileRect/>
        </a:gra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0" name="Shape 1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1" name="Google Shape;141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514607"/>
            <a:ext cx="9144000" cy="3079455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2" name="Google Shape;142;p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-1538" t="153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4860"/>
            <a:ext cx="9144000" cy="55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" name="Google Shape;143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630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4" name="Google Shape;144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5" name="Google Shape;145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0"/>
            <a:ext cx="9143771" cy="51435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" l="50" r="50" t="50"/>
            </a:path>
            <a:tileRect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6" name="Google Shape;146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264816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7" name="Google Shape;147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603390"/>
            <a:ext cx="2647617" cy="78692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000">
                <a:uFillTx/>
              </a:rPr>
              <a:t>BEFORE AND AFTER BOOTSTRAPPING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8" name="Google Shape;148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514607"/>
            <a:ext cx="9144000" cy="3079455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9" name="Google Shape;149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1511799"/>
            <a:ext cx="2644893" cy="258795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Actual mean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[1] 7.012865</a:t>
            </a:r>
            <a:endParaRPr>
              <a:uFillTx/>
            </a:endParaRPr>
          </a:p>
          <a:p>
            <a:pPr algn="l" indent="9525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Bootstrap mean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[1] 7.013187</a:t>
            </a:r>
            <a:endParaRPr>
              <a:uFillTx/>
            </a:endParaRPr>
          </a:p>
          <a:p>
            <a:pPr algn="l" indent="9525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0" name="Google Shape;150;p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95098" y="361628"/>
            <a:ext cx="4568843" cy="3861826"/>
            <a:chOff x="5460131" y="482171"/>
            <a:chExt cx="6091791" cy="514910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1" name="Google Shape;151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algn="tl" blurRad="127000" dir="4740000" dist="228600" rotWithShape="0" sx="98000" sy="98000">
                <a:srgbClr val="000000">
                  <a:alpha val="33725"/>
                </a:srgbClr>
              </a:outerShdw>
            </a:effectLst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chemeClr val="lt1"/>
                </a:solidFill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2" name="Google Shape;152;p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chemeClr val="lt1"/>
                </a:solidFill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" name="Google Shape;153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56784" y="733473"/>
            <a:ext cx="3850973" cy="31015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4" name="Google Shape;154;p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-1538" t="153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4860"/>
            <a:ext cx="9144000" cy="55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5" name="Google Shape;155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630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6" name="Google Shape;156;p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57275" y="1042826"/>
            <a:ext cx="4049974" cy="2499412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" l="50" r="50" t="50"/>
          </a:path>
          <a:tileRect/>
        </a:gra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0" name="Shape 16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" name="Google Shape;161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514607"/>
            <a:ext cx="9144000" cy="3079455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2" name="Google Shape;162;p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-1538" t="153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4860"/>
            <a:ext cx="9144000" cy="55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" name="Google Shape;163;p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630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4" name="Google Shape;164;p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5" name="Google Shape;165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0"/>
            <a:ext cx="9143771" cy="51435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" l="50" r="50" t="50"/>
            </a:path>
            <a:tileRect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6" name="Google Shape;166;p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0422" y="1385316"/>
            <a:ext cx="264816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7" name="Google Shape;167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603390"/>
            <a:ext cx="2647617" cy="78692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000">
                <a:uFillTx/>
              </a:rPr>
              <a:t>LOSER’S ACE COUNT DISTRIBUTION 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8" name="Google Shape;168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514607"/>
            <a:ext cx="9144000" cy="3079455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9" name="Google Shape;169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685" y="1511799"/>
            <a:ext cx="2644893" cy="258795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/>
          <a:p>
            <a:pPr algn="l" indent="9525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Actual mean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4.490155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Bootstrap mean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uFillTx/>
              </a:rPr>
              <a:t> 4.489127</a:t>
            </a:r>
            <a:endParaRPr>
              <a:uFillTx/>
            </a:endParaRPr>
          </a:p>
          <a:p>
            <a:pPr algn="l" indent="9525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0" name="Google Shape;170;p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95098" y="361628"/>
            <a:ext cx="4568843" cy="3861826"/>
            <a:chOff x="5460131" y="482171"/>
            <a:chExt cx="6091791" cy="514910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1" name="Google Shape;171;p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algn="tl" blurRad="127000" dir="4740000" dist="228600" rotWithShape="0" sx="98000" sy="98000">
                <a:srgbClr val="000000">
                  <a:alpha val="33725"/>
                </a:srgbClr>
              </a:outerShdw>
            </a:effectLst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chemeClr val="lt1"/>
                </a:solidFill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2" name="Google Shape;172;p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chemeClr val="lt1"/>
                </a:solidFill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3" name="Google Shape;173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56784" y="733473"/>
            <a:ext cx="3850973" cy="31015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4" name="Google Shape;174;p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4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0444" y="1170582"/>
            <a:ext cx="3616163" cy="223298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5" name="Google Shape;175;p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-1538" t="153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4860"/>
            <a:ext cx="9144000" cy="55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6" name="Google Shape;176;p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59630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0" name="Shape 18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1" name="Google Shape;181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>
                <a:uFillTx/>
              </a:rPr>
              <a:t>(SAJITH) WINNER VS LOSER ACE COUNT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2" name="Google Shape;182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uFillTx/>
              </a:rPr>
              <a:t>Is there a difference between ace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uFillTx/>
              </a:rPr>
              <a:t>Count for winners and losers?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   2.5%    97.5%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2.329841 2.717696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3" name="Google Shape;183;p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60693" y="1147367"/>
            <a:ext cx="5122926" cy="316157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7" name="Shape 18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8" name="Google Shape;188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205563"/>
            <a:ext cx="8520600" cy="436331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9" name="Google Shape;189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6692" y="225170"/>
            <a:ext cx="8879322" cy="452431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-US" strike="noStrike" sz="1600" u="none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R-code: 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B=10^4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diff_mean=numeric(B) #Same as using NULL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for(i in 1:B)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  w.sample=sample(WinnerACE18$w_ace, 1710, T) 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  l.sample=sample(LoserACE18$l_ace, 1930, T)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  diff_mean[i]=mean(w.sample)- mean(l.sample)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hist(diff_mean, main = "Histogram of Bootstrap for Differences in Mean Between \nWinner's and Loser's Ace Count in 2018")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abline(v=mean(WinnerACE18$w_ace)-mean(LoserACE18$l_ace), col="blue", lty=2)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600">
              <a:solidFill>
                <a:srgbClr val="222222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uFillTx/>
                <a:latin typeface="Arial"/>
                <a:ea typeface="Arial"/>
                <a:cs typeface="Arial"/>
                <a:sym typeface="Arial"/>
              </a:rPr>
              <a:t>quantile(diff_mean, c(0.025, 0.975)) #95% BS Percentile CI</a:t>
            </a:r>
            <a:endParaRPr sz="1600">
              <a:solidFill>
                <a:srgbClr val="222222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rPr>
              <a:t>Based on the</a:t>
            </a:r>
            <a:r>
              <a:rPr b="1" lang="en-US" sz="1600">
                <a:solidFill>
                  <a:schemeClr val="dk1"/>
                </a:solidFill>
                <a:uFillTx/>
                <a:latin typeface="Gill Sans"/>
                <a:ea typeface="Gill Sans"/>
                <a:cs typeface="Gill Sans"/>
                <a:sym typeface="Gill Sans"/>
              </a:rPr>
              <a:t> Bootstrap percentile confidence interval, we are 95% confident that, on average, winner’s have an ace count that is between 2.329 and 2.7 higher than the loser of the match.</a:t>
            </a:r>
            <a:endParaRPr>
              <a:uFillTx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600">
              <a:solidFill>
                <a:schemeClr val="dk1"/>
              </a:solidFill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3" name="Shape 19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4" name="Google Shape;194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>
                <a:uFillTx/>
              </a:rPr>
              <a:t>HARD VS. GRASS COURT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5" name="Google Shape;195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uFillTx/>
              </a:rPr>
              <a:t>  </a:t>
            </a:r>
            <a:r>
              <a:rPr lang="en-US">
                <a:uFillTx/>
              </a:rPr>
              <a:t>      2.5%      97.5%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-1.2452228 -0.1838069 </a:t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>
                <a:uFillTx/>
              </a:rPr>
              <a:t>Grass court more aces than Hard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6" name="Google Shape;196;p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33665" y="726177"/>
            <a:ext cx="5394725" cy="33293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2020-02-23T05:30:09Z</dcterms:created>
  <dc:creator>Sajith Gowthaman</dc:creator>
</cp:coreProperties>
</file>