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1F0D-4FB2-4C06-A55F-69E0D5B0917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CDBA8A7-3F59-4A27-9AFD-73B07723D4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86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1F0D-4FB2-4C06-A55F-69E0D5B0917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A8A7-3F59-4A27-9AFD-73B07723D43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90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1F0D-4FB2-4C06-A55F-69E0D5B0917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A8A7-3F59-4A27-9AFD-73B07723D4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85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1F0D-4FB2-4C06-A55F-69E0D5B0917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A8A7-3F59-4A27-9AFD-73B07723D43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92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1F0D-4FB2-4C06-A55F-69E0D5B0917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A8A7-3F59-4A27-9AFD-73B07723D4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86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1F0D-4FB2-4C06-A55F-69E0D5B0917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A8A7-3F59-4A27-9AFD-73B07723D43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22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1F0D-4FB2-4C06-A55F-69E0D5B0917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A8A7-3F59-4A27-9AFD-73B07723D43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4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1F0D-4FB2-4C06-A55F-69E0D5B0917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A8A7-3F59-4A27-9AFD-73B07723D43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21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1F0D-4FB2-4C06-A55F-69E0D5B0917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A8A7-3F59-4A27-9AFD-73B07723D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9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1F0D-4FB2-4C06-A55F-69E0D5B0917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A8A7-3F59-4A27-9AFD-73B07723D43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85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0EE1F0D-4FB2-4C06-A55F-69E0D5B0917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A8A7-3F59-4A27-9AFD-73B07723D43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8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E1F0D-4FB2-4C06-A55F-69E0D5B0917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CDBA8A7-3F59-4A27-9AFD-73B07723D43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61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52E19-8F3D-4FA0-B17B-725B3A9F4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6825"/>
            <a:ext cx="8892619" cy="1813138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E9AAB-6E1E-43D0-8002-4A6A659226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suicide rates from year 1985 to 2015.</a:t>
            </a:r>
          </a:p>
          <a:p>
            <a:r>
              <a:rPr lang="en-US" dirty="0"/>
              <a:t>						By sajith gowthaman</a:t>
            </a:r>
          </a:p>
        </p:txBody>
      </p:sp>
    </p:spTree>
    <p:extLst>
      <p:ext uri="{BB962C8B-B14F-4D97-AF65-F5344CB8AC3E}">
        <p14:creationId xmlns:p14="http://schemas.microsoft.com/office/powerpoint/2010/main" val="1299074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1CC6-F021-4E5B-86FF-670BEFEA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and age vs suicide rate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2317A9-F1CB-4832-8CFC-DDB9D35F2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231" y="2324911"/>
            <a:ext cx="9849120" cy="319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5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5C6A-F66F-4502-A144-F2F884CF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FA22-C388-40C7-B1C8-5D4084426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first, the hypothesis was tested individually from year 2010 and year 2015 for normality, and the test was rejected.</a:t>
            </a:r>
          </a:p>
          <a:p>
            <a:endParaRPr lang="en-US" dirty="0"/>
          </a:p>
          <a:p>
            <a:r>
              <a:rPr lang="en-US" dirty="0"/>
              <a:t>Next we grouped 5 years in on, from 2000 to 2005 and 2010 to 2015 and checked for normality.</a:t>
            </a:r>
          </a:p>
          <a:p>
            <a:r>
              <a:rPr lang="en-US" dirty="0"/>
              <a:t>The values were P = 0 and w = 0.22 and 0.29. Kurtosis value was as high as 171.808 and 78.87.  This clearly shows that the test should be rejected.</a:t>
            </a:r>
          </a:p>
        </p:txBody>
      </p:sp>
    </p:spTree>
    <p:extLst>
      <p:ext uri="{BB962C8B-B14F-4D97-AF65-F5344CB8AC3E}">
        <p14:creationId xmlns:p14="http://schemas.microsoft.com/office/powerpoint/2010/main" val="3802447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A7581-904F-4967-91EB-A6E74FA54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26763"/>
            <a:ext cx="9603275" cy="3242822"/>
          </a:xfrm>
        </p:spPr>
        <p:txBody>
          <a:bodyPr/>
          <a:lstStyle/>
          <a:p>
            <a:r>
              <a:rPr lang="en-US" dirty="0"/>
              <a:t>The distribution being non normal, we proceeded with the Kruskal Wallis test that resulted in static value of 9.32 and p-value of 0.002.</a:t>
            </a:r>
          </a:p>
          <a:p>
            <a:endParaRPr lang="en-US" dirty="0"/>
          </a:p>
          <a:p>
            <a:r>
              <a:rPr lang="en-US" dirty="0"/>
              <a:t>Then, the 95% confidence interval was found,  suicides from year 2000 to 2005 have suicide rates on average between 36.55 and 27.65 suicide/year higher than suicides from 2010 to 2015.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98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F1947-FD27-4883-921C-2F82D0C3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that could have caused a bias: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2243F-98CA-4785-BBAE-AFCE76769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population of different countries varies with different size, weather, population and </a:t>
            </a:r>
            <a:r>
              <a:rPr lang="en-US" dirty="0" err="1"/>
              <a:t>and</a:t>
            </a:r>
            <a:r>
              <a:rPr lang="en-US" dirty="0"/>
              <a:t> size ratio could possibly affect the research. </a:t>
            </a:r>
          </a:p>
          <a:p>
            <a:r>
              <a:rPr lang="en-US" dirty="0"/>
              <a:t>The gender is only classified as male and female, however, there are more than just that.</a:t>
            </a:r>
          </a:p>
          <a:p>
            <a:r>
              <a:rPr lang="en-US" dirty="0"/>
              <a:t> No data about their mental well being is given, and also no information about their health. </a:t>
            </a:r>
          </a:p>
        </p:txBody>
      </p:sp>
    </p:spTree>
    <p:extLst>
      <p:ext uri="{BB962C8B-B14F-4D97-AF65-F5344CB8AC3E}">
        <p14:creationId xmlns:p14="http://schemas.microsoft.com/office/powerpoint/2010/main" val="2193588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0B04-DA7B-4775-AC7B-D7843474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812428"/>
            <a:ext cx="10922879" cy="1049235"/>
          </a:xfrm>
        </p:spPr>
        <p:txBody>
          <a:bodyPr/>
          <a:lstStyle/>
          <a:p>
            <a:r>
              <a:rPr lang="en-US" dirty="0"/>
              <a:t>			Questions? </a:t>
            </a:r>
          </a:p>
        </p:txBody>
      </p:sp>
    </p:spTree>
    <p:extLst>
      <p:ext uri="{BB962C8B-B14F-4D97-AF65-F5344CB8AC3E}">
        <p14:creationId xmlns:p14="http://schemas.microsoft.com/office/powerpoint/2010/main" val="3796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4BE214B-2C92-47AF-8D90-698211103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6D07CD-E0E5-42ED-BA28-6CB6ADC3B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066FF4D-6387-4501-A06F-668009ED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5550355" cy="1049235"/>
          </a:xfrm>
        </p:spPr>
        <p:txBody>
          <a:bodyPr>
            <a:normAutofit/>
          </a:bodyPr>
          <a:lstStyle/>
          <a:p>
            <a:r>
              <a:rPr lang="en-US" dirty="0"/>
              <a:t>Why This experiment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69A020F-4984-4DD0-898A-B60A4882B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7821D-5052-4523-9CC8-4428A0325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550355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/>
              <a:t>Suicide is a global issue, and we have been witnessing a number of victims regardless of their social economy status</a:t>
            </a:r>
          </a:p>
          <a:p>
            <a:pPr>
              <a:lnSpc>
                <a:spcPct val="110000"/>
              </a:lnSpc>
            </a:pPr>
            <a:endParaRPr lang="en-US" sz="1600"/>
          </a:p>
          <a:p>
            <a:pPr>
              <a:lnSpc>
                <a:spcPct val="110000"/>
              </a:lnSpc>
            </a:pPr>
            <a:r>
              <a:rPr lang="en-US" sz="1600"/>
              <a:t>Close to 800,000 people die due to suicide every year.</a:t>
            </a:r>
          </a:p>
          <a:p>
            <a:pPr>
              <a:lnSpc>
                <a:spcPct val="110000"/>
              </a:lnSpc>
            </a:pPr>
            <a:endParaRPr lang="en-US" sz="1600"/>
          </a:p>
          <a:p>
            <a:pPr>
              <a:lnSpc>
                <a:spcPct val="110000"/>
              </a:lnSpc>
            </a:pPr>
            <a:r>
              <a:rPr lang="en-US" sz="1600"/>
              <a:t>It is the third leading cause of deaths in 15-19 years.</a:t>
            </a:r>
          </a:p>
          <a:p>
            <a:pPr>
              <a:lnSpc>
                <a:spcPct val="110000"/>
              </a:lnSpc>
            </a:pPr>
            <a:endParaRPr lang="en-US" sz="1600"/>
          </a:p>
          <a:p>
            <a:pPr>
              <a:lnSpc>
                <a:spcPct val="110000"/>
              </a:lnSpc>
            </a:pPr>
            <a:r>
              <a:rPr lang="en-US" sz="1600"/>
              <a:t>There is one death by suicide in every 12 minutes ( Just in USA).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3761B47-AE33-47C9-9636-19D4B313F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E204B78-8026-4E1E-9C59-5F523ECDD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DDEB6F1-F54D-4345-B8DF-72D72C71EC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4380F474-D468-4F2F-8BE9-F343F8D1A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1624" y="977965"/>
            <a:ext cx="3119444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anging Rope, Rope, Hangman, Hanging">
            <a:extLst>
              <a:ext uri="{FF2B5EF4-FFF2-40B4-BE49-F238E27FC236}">
                <a16:creationId xmlns:a16="http://schemas.microsoft.com/office/drawing/2014/main" id="{34BA1046-E374-4A45-8DEC-6929CBC3C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49381" y="1116345"/>
            <a:ext cx="1933086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D757EBBD-8611-41C1-8124-C151D0957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40D0D8B-2D5E-48A4-BBD5-8CB09A86A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98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CD33-9ACE-4842-9A4F-86DB3684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568849"/>
            <a:ext cx="9603275" cy="1049235"/>
          </a:xfrm>
        </p:spPr>
        <p:txBody>
          <a:bodyPr/>
          <a:lstStyle/>
          <a:p>
            <a:r>
              <a:rPr lang="en-US" dirty="0"/>
              <a:t>Aim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7BA8A-4032-4370-BE92-D579C6B8A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857081"/>
            <a:ext cx="9115868" cy="4722828"/>
          </a:xfrm>
        </p:spPr>
        <p:txBody>
          <a:bodyPr>
            <a:normAutofit/>
          </a:bodyPr>
          <a:lstStyle/>
          <a:p>
            <a:r>
              <a:rPr lang="en-US" dirty="0"/>
              <a:t>A data of suicide rates from Kaggle is taken to </a:t>
            </a:r>
            <a:r>
              <a:rPr lang="en-US" dirty="0" err="1"/>
              <a:t>analyse</a:t>
            </a:r>
            <a:r>
              <a:rPr lang="en-US" dirty="0"/>
              <a:t> and find the impacts of various categories (age, gender, </a:t>
            </a:r>
            <a:r>
              <a:rPr lang="en-US" dirty="0" err="1"/>
              <a:t>gdp</a:t>
            </a:r>
            <a:r>
              <a:rPr lang="en-US" dirty="0"/>
              <a:t> for year, </a:t>
            </a:r>
            <a:r>
              <a:rPr lang="en-US" dirty="0" err="1"/>
              <a:t>population,etc</a:t>
            </a:r>
            <a:r>
              <a:rPr lang="en-US" dirty="0"/>
              <a:t>) on the suicide rate.</a:t>
            </a:r>
          </a:p>
          <a:p>
            <a:endParaRPr lang="en-US" dirty="0"/>
          </a:p>
          <a:p>
            <a:r>
              <a:rPr lang="en-US" dirty="0"/>
              <a:t>Test a null hypothesis with the help of Kruskal </a:t>
            </a:r>
            <a:r>
              <a:rPr lang="en-US" dirty="0" err="1"/>
              <a:t>wallis</a:t>
            </a:r>
            <a:r>
              <a:rPr lang="en-US" dirty="0"/>
              <a:t> test, t-tests</a:t>
            </a:r>
          </a:p>
          <a:p>
            <a:r>
              <a:rPr lang="en-US" dirty="0"/>
              <a:t> </a:t>
            </a:r>
            <a:r>
              <a:rPr lang="en-US" b="1" dirty="0"/>
              <a:t>Ho</a:t>
            </a:r>
            <a:r>
              <a:rPr lang="en-US" dirty="0"/>
              <a:t>: The number of suicide rate will remain constant in male and female through the years 2000 to 2015.</a:t>
            </a:r>
          </a:p>
          <a:p>
            <a:r>
              <a:rPr lang="en-US" b="1" dirty="0"/>
              <a:t>Ha</a:t>
            </a:r>
            <a:r>
              <a:rPr lang="en-US" dirty="0"/>
              <a:t>: There will be a positive and significant increase in the number of suicides by male and female from 2000 to 2016.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67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AC8D-9AEF-4D46-9078-5D7B3802A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7D701-58C0-4575-8BFC-829221A4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  <a:p>
            <a:r>
              <a:rPr lang="en-US" dirty="0"/>
              <a:t>Visualization of different categories vs suicide numbers.</a:t>
            </a:r>
          </a:p>
          <a:p>
            <a:r>
              <a:rPr lang="en-US" dirty="0"/>
              <a:t>Normality Test</a:t>
            </a:r>
          </a:p>
          <a:p>
            <a:r>
              <a:rPr lang="en-US" dirty="0"/>
              <a:t>Confidence Interval</a:t>
            </a:r>
          </a:p>
        </p:txBody>
      </p:sp>
    </p:spTree>
    <p:extLst>
      <p:ext uri="{BB962C8B-B14F-4D97-AF65-F5344CB8AC3E}">
        <p14:creationId xmlns:p14="http://schemas.microsoft.com/office/powerpoint/2010/main" val="126462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0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12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C0D6E3-0914-4506-AE2B-C07D243DA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Effect of age on suicide rate</a:t>
            </a:r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Content Placeholder 7">
            <a:extLst>
              <a:ext uri="{FF2B5EF4-FFF2-40B4-BE49-F238E27FC236}">
                <a16:creationId xmlns:a16="http://schemas.microsoft.com/office/drawing/2014/main" id="{4DBF7918-49D5-4DE4-909E-3B24717BA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Age was plotted against year to find the leading age category that is affected.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Years 35-54 had the highest suicide numbers with a sum of over 2.5 M.</a:t>
            </a:r>
          </a:p>
          <a:p>
            <a:endParaRPr lang="en-US" dirty="0"/>
          </a:p>
        </p:txBody>
      </p:sp>
      <p:grpSp>
        <p:nvGrpSpPr>
          <p:cNvPr id="31" name="Group 16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20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6BA78B-3AEA-4791-8DC2-B81F9265F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26" y="1434212"/>
            <a:ext cx="4821551" cy="3230438"/>
          </a:xfrm>
          <a:prstGeom prst="rect">
            <a:avLst/>
          </a:prstGeom>
        </p:spPr>
      </p:pic>
      <p:pic>
        <p:nvPicPr>
          <p:cNvPr id="33" name="Picture 22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24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71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0DE5191-C114-44AE-9255-2189BF4B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546" y="804520"/>
            <a:ext cx="4003191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Suicide Rates through the years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FA9D9A-F647-4D31-A6A3-430C7402B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The suicide rates peaked during the years 2000 to 2005.</a:t>
            </a:r>
          </a:p>
          <a:p>
            <a:r>
              <a:rPr lang="en-US" dirty="0"/>
              <a:t>The suicide rate has increased from the 1985 to 2000.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ECFF06-DBD6-495A-B087-C5C9186467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76" r="6207" b="-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08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44F4945-F2FB-43BF-8FBA-0E27801A4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281" y="548992"/>
            <a:ext cx="4176511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Suicide rate in different continents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EED24F-E74B-48E0-AB94-42C4DD648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147924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1- Asia, 2- Europe, 3-North America, 4-South America, 5-Australia, 6-Oceania</a:t>
            </a:r>
          </a:p>
          <a:p>
            <a:endParaRPr lang="en-US" dirty="0"/>
          </a:p>
          <a:p>
            <a:r>
              <a:rPr lang="en-US" dirty="0"/>
              <a:t>European countries are the most to be victimized.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5893E3-3980-438A-B574-622C8D3C3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598227"/>
            <a:ext cx="4960442" cy="30754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24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7B1449-A94B-40DF-9150-886261B32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264" y="625466"/>
            <a:ext cx="4167616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Different generations vs suicide rate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253349-DCE0-4E58-B58E-7A1902414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Generations that were most affected were Boomers, Generation X.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5FA467-7AF8-4BE7-A582-920B2A188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" r="12154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83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A56489D-3B2D-447A-AD66-0ED74EC10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Heat map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FB17A7-BC24-4DF0-90AC-56A702A47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Heat map was plotted to determine the correlation of all the categories such as </a:t>
            </a:r>
            <a:r>
              <a:rPr lang="en-US" dirty="0" err="1"/>
              <a:t>gdp</a:t>
            </a:r>
            <a:r>
              <a:rPr lang="en-US" dirty="0"/>
              <a:t> for year, suicides/100k, etc.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11F0E0-6B23-40FD-9A11-7A3C84319A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39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4571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539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Experimental Design</vt:lpstr>
      <vt:lpstr>Why This experiment</vt:lpstr>
      <vt:lpstr>Aim of the project</vt:lpstr>
      <vt:lpstr>METHOD OF TESTING</vt:lpstr>
      <vt:lpstr>Effect of age on suicide rate</vt:lpstr>
      <vt:lpstr>Suicide Rates through the years</vt:lpstr>
      <vt:lpstr>Suicide rate in different continents</vt:lpstr>
      <vt:lpstr>Different generations vs suicide rate</vt:lpstr>
      <vt:lpstr>Heat map</vt:lpstr>
      <vt:lpstr>Gender and age vs suicide rate</vt:lpstr>
      <vt:lpstr>Hypothesis testing</vt:lpstr>
      <vt:lpstr>PowerPoint Presentation</vt:lpstr>
      <vt:lpstr>Factors that could have caused a bias:</vt:lpstr>
      <vt:lpstr>  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Design</dc:title>
  <dc:creator>Sajith Gowthaman</dc:creator>
  <cp:lastModifiedBy>Sajith Gowthaman</cp:lastModifiedBy>
  <cp:revision>4</cp:revision>
  <dcterms:created xsi:type="dcterms:W3CDTF">2020-02-03T09:29:53Z</dcterms:created>
  <dcterms:modified xsi:type="dcterms:W3CDTF">2020-02-03T09:47:19Z</dcterms:modified>
</cp:coreProperties>
</file>