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Roboto"/>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Robo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Lato-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a54093a2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a54093a2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691e4a14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691e4a14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a54093a2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a54093a2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a54093a2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a54093a2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691e4a141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691e4a141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a54093a2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a54093a2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a54093a2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a54093a2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a54093a2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a54093a2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a54093a2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a54093a2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a54093a2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a54093a2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691e4a141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691e4a141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a54093a2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a54093a2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691e4a141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691e4a141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73650" y="1107625"/>
            <a:ext cx="8520600" cy="172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t>Grouping of Non-Daily Trains into Daily Trains</a:t>
            </a:r>
            <a:r>
              <a:rPr lang="en"/>
              <a:t> </a:t>
            </a:r>
            <a:endParaRPr/>
          </a:p>
        </p:txBody>
      </p:sp>
      <p:sp>
        <p:nvSpPr>
          <p:cNvPr id="87" name="Google Shape;87;p13"/>
          <p:cNvSpPr txBox="1"/>
          <p:nvPr>
            <p:ph idx="1" type="subTitle"/>
          </p:nvPr>
        </p:nvSpPr>
        <p:spPr>
          <a:xfrm>
            <a:off x="794225" y="2834125"/>
            <a:ext cx="8520600" cy="130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Abijith P. Y. (203190024)</a:t>
            </a:r>
            <a:endParaRPr sz="2000"/>
          </a:p>
          <a:p>
            <a:pPr indent="0" lvl="0" marL="0" rtl="0" algn="l">
              <a:spcBef>
                <a:spcPts val="0"/>
              </a:spcBef>
              <a:spcAft>
                <a:spcPts val="0"/>
              </a:spcAft>
              <a:buNone/>
            </a:pPr>
            <a:r>
              <a:rPr lang="en" sz="2000"/>
              <a:t>Sajith Menon (203190025)</a:t>
            </a:r>
            <a:endParaRPr sz="2000"/>
          </a:p>
          <a:p>
            <a:pPr indent="0" lvl="0" marL="0" rtl="0" algn="l">
              <a:spcBef>
                <a:spcPts val="0"/>
              </a:spcBef>
              <a:spcAft>
                <a:spcPts val="0"/>
              </a:spcAft>
              <a:buNone/>
            </a:pPr>
            <a:r>
              <a:rPr lang="en" sz="2000"/>
              <a:t>Zubeen Kishore Borkar (203190026)</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2789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1300">
                <a:solidFill>
                  <a:srgbClr val="666666"/>
                </a:solidFill>
                <a:latin typeface="Lato"/>
                <a:ea typeface="Lato"/>
                <a:cs typeface="Lato"/>
                <a:sym typeface="Lato"/>
              </a:rPr>
              <a:t>Complimentary </a:t>
            </a:r>
            <a:r>
              <a:rPr b="0" lang="en" sz="1300">
                <a:solidFill>
                  <a:srgbClr val="666666"/>
                </a:solidFill>
                <a:latin typeface="Lato"/>
                <a:ea typeface="Lato"/>
                <a:cs typeface="Lato"/>
                <a:sym typeface="Lato"/>
              </a:rPr>
              <a:t>weekdays</a:t>
            </a:r>
            <a:r>
              <a:rPr b="0" lang="en" sz="1300">
                <a:solidFill>
                  <a:srgbClr val="666666"/>
                </a:solidFill>
                <a:latin typeface="Lato"/>
                <a:ea typeface="Lato"/>
                <a:cs typeface="Lato"/>
                <a:sym typeface="Lato"/>
              </a:rPr>
              <a:t> algorithm on clustered trains</a:t>
            </a:r>
            <a:endParaRPr b="0" sz="1300">
              <a:solidFill>
                <a:srgbClr val="666666"/>
              </a:solidFill>
              <a:latin typeface="Lato"/>
              <a:ea typeface="Lato"/>
              <a:cs typeface="Lato"/>
              <a:sym typeface="Lato"/>
            </a:endParaRPr>
          </a:p>
        </p:txBody>
      </p:sp>
      <p:sp>
        <p:nvSpPr>
          <p:cNvPr id="143" name="Google Shape;143;p22"/>
          <p:cNvSpPr txBox="1"/>
          <p:nvPr>
            <p:ph idx="1" type="body"/>
          </p:nvPr>
        </p:nvSpPr>
        <p:spPr>
          <a:xfrm>
            <a:off x="721775" y="1681700"/>
            <a:ext cx="76887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307">
                <a:solidFill>
                  <a:schemeClr val="dk1"/>
                </a:solidFill>
              </a:rPr>
              <a:t>We want the maximum utilization of route, so we make pairs of trains such that they run on different days but their departure timing should have a difference of 20 minutes at max (we need to find out such combinations). To implement this logic, we use the following algorithm whose logic is explained below</a:t>
            </a:r>
            <a:endParaRPr sz="1307">
              <a:solidFill>
                <a:schemeClr val="dk1"/>
              </a:solidFill>
            </a:endParaRPr>
          </a:p>
          <a:p>
            <a:pPr indent="0" lvl="0" marL="0" rtl="0" algn="l">
              <a:lnSpc>
                <a:spcPct val="95000"/>
              </a:lnSpc>
              <a:spcBef>
                <a:spcPts val="0"/>
              </a:spcBef>
              <a:spcAft>
                <a:spcPts val="0"/>
              </a:spcAft>
              <a:buSzPts val="852"/>
              <a:buNone/>
            </a:pPr>
            <a:r>
              <a:t/>
            </a:r>
            <a:endParaRPr sz="1307">
              <a:solidFill>
                <a:schemeClr val="dk1"/>
              </a:solidFill>
            </a:endParaRPr>
          </a:p>
          <a:p>
            <a:pPr indent="0" lvl="0" marL="0" rtl="0" algn="l">
              <a:lnSpc>
                <a:spcPct val="95000"/>
              </a:lnSpc>
              <a:spcBef>
                <a:spcPts val="0"/>
              </a:spcBef>
              <a:spcAft>
                <a:spcPts val="0"/>
              </a:spcAft>
              <a:buSzPts val="852"/>
              <a:buNone/>
            </a:pPr>
            <a:r>
              <a:rPr lang="en" sz="1307">
                <a:solidFill>
                  <a:schemeClr val="dk1"/>
                </a:solidFill>
              </a:rPr>
              <a:t>Train number		Weekdays		  Weekdays compliment			Combination</a:t>
            </a:r>
            <a:endParaRPr sz="1307">
              <a:solidFill>
                <a:schemeClr val="dk1"/>
              </a:solidFill>
            </a:endParaRPr>
          </a:p>
          <a:p>
            <a:pPr indent="0" lvl="0" marL="0" rtl="0" algn="l">
              <a:lnSpc>
                <a:spcPct val="95000"/>
              </a:lnSpc>
              <a:spcBef>
                <a:spcPts val="0"/>
              </a:spcBef>
              <a:spcAft>
                <a:spcPts val="0"/>
              </a:spcAft>
              <a:buSzPts val="852"/>
              <a:buNone/>
            </a:pPr>
            <a:r>
              <a:t/>
            </a:r>
            <a:endParaRPr sz="1307">
              <a:solidFill>
                <a:schemeClr val="dk1"/>
              </a:solidFill>
            </a:endParaRPr>
          </a:p>
          <a:p>
            <a:pPr indent="0" lvl="0" marL="0" rtl="0" algn="l">
              <a:lnSpc>
                <a:spcPct val="95000"/>
              </a:lnSpc>
              <a:spcBef>
                <a:spcPts val="0"/>
              </a:spcBef>
              <a:spcAft>
                <a:spcPts val="0"/>
              </a:spcAft>
              <a:buSzPts val="852"/>
              <a:buNone/>
            </a:pPr>
            <a:r>
              <a:rPr lang="en" sz="1307">
                <a:solidFill>
                  <a:schemeClr val="dk1"/>
                </a:solidFill>
              </a:rPr>
              <a:t>Train A			1 1 0 0 0 0 0		0 0 1 1 1 1 1			(B,3) , (C,5)</a:t>
            </a:r>
            <a:endParaRPr sz="1307">
              <a:solidFill>
                <a:schemeClr val="dk1"/>
              </a:solidFill>
            </a:endParaRPr>
          </a:p>
          <a:p>
            <a:pPr indent="0" lvl="0" marL="0" rtl="0" algn="l">
              <a:lnSpc>
                <a:spcPct val="95000"/>
              </a:lnSpc>
              <a:spcBef>
                <a:spcPts val="0"/>
              </a:spcBef>
              <a:spcAft>
                <a:spcPts val="0"/>
              </a:spcAft>
              <a:buSzPts val="852"/>
              <a:buNone/>
            </a:pPr>
            <a:r>
              <a:rPr lang="en" sz="1307">
                <a:solidFill>
                  <a:schemeClr val="dk1"/>
                </a:solidFill>
              </a:rPr>
              <a:t>Train B			0 0 1 0 0 0 0		1 1 0 1 1 1 1			(A,3) , (C,4)</a:t>
            </a:r>
            <a:endParaRPr sz="1307">
              <a:solidFill>
                <a:schemeClr val="dk1"/>
              </a:solidFill>
            </a:endParaRPr>
          </a:p>
          <a:p>
            <a:pPr indent="0" lvl="0" marL="0" rtl="0" algn="l">
              <a:lnSpc>
                <a:spcPct val="95000"/>
              </a:lnSpc>
              <a:spcBef>
                <a:spcPts val="0"/>
              </a:spcBef>
              <a:spcAft>
                <a:spcPts val="0"/>
              </a:spcAft>
              <a:buSzPts val="852"/>
              <a:buNone/>
            </a:pPr>
            <a:r>
              <a:rPr lang="en" sz="1307">
                <a:solidFill>
                  <a:schemeClr val="dk1"/>
                </a:solidFill>
              </a:rPr>
              <a:t>Train C			0 0 0 1 1 1 0		1 1 1 0 0 0 1			(A,5) , (B,4)</a:t>
            </a:r>
            <a:endParaRPr sz="1307">
              <a:solidFill>
                <a:schemeClr val="dk1"/>
              </a:solidFill>
            </a:endParaRPr>
          </a:p>
          <a:p>
            <a:pPr indent="0" lvl="0" marL="0" rtl="0" algn="l">
              <a:lnSpc>
                <a:spcPct val="95000"/>
              </a:lnSpc>
              <a:spcBef>
                <a:spcPts val="0"/>
              </a:spcBef>
              <a:spcAft>
                <a:spcPts val="0"/>
              </a:spcAft>
              <a:buSzPts val="852"/>
              <a:buNone/>
            </a:pPr>
            <a:r>
              <a:t/>
            </a:r>
            <a:endParaRPr sz="1307">
              <a:solidFill>
                <a:schemeClr val="dk1"/>
              </a:solidFill>
            </a:endParaRPr>
          </a:p>
          <a:p>
            <a:pPr indent="0" lvl="0" marL="0" rtl="0" algn="l">
              <a:lnSpc>
                <a:spcPct val="95000"/>
              </a:lnSpc>
              <a:spcBef>
                <a:spcPts val="0"/>
              </a:spcBef>
              <a:spcAft>
                <a:spcPts val="0"/>
              </a:spcAft>
              <a:buSzPts val="852"/>
              <a:buNone/>
            </a:pPr>
            <a:r>
              <a:rPr lang="en" sz="1307">
                <a:solidFill>
                  <a:schemeClr val="dk1"/>
                </a:solidFill>
              </a:rPr>
              <a:t>We try to compare Train A’s weekday compliment column with the weekdays of other trains. After comparing, we write the number of elements matched in the combination column. This algorithm gives us the correct combination of train pairs A and C (as C has 5 elements).</a:t>
            </a:r>
            <a:endParaRPr sz="1307">
              <a:solidFill>
                <a:schemeClr val="dk1"/>
              </a:solidFill>
            </a:endParaRPr>
          </a:p>
          <a:p>
            <a:pPr indent="0" lvl="0" marL="0" rtl="0" algn="l">
              <a:lnSpc>
                <a:spcPct val="95000"/>
              </a:lnSpc>
              <a:spcBef>
                <a:spcPts val="0"/>
              </a:spcBef>
              <a:spcAft>
                <a:spcPts val="0"/>
              </a:spcAft>
              <a:buClr>
                <a:schemeClr val="dk1"/>
              </a:buClr>
              <a:buSzPts val="852"/>
              <a:buFont typeface="Arial"/>
              <a:buNone/>
            </a:pPr>
            <a:r>
              <a:t/>
            </a:r>
            <a:endParaRPr sz="852">
              <a:solidFill>
                <a:schemeClr val="dk1"/>
              </a:solidFill>
            </a:endParaRPr>
          </a:p>
        </p:txBody>
      </p:sp>
      <p:sp>
        <p:nvSpPr>
          <p:cNvPr id="144" name="Google Shape;144;p22"/>
          <p:cNvSpPr txBox="1"/>
          <p:nvPr>
            <p:ph type="title"/>
          </p:nvPr>
        </p:nvSpPr>
        <p:spPr>
          <a:xfrm>
            <a:off x="721775" y="727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3"/>
          <p:cNvPicPr preferRelativeResize="0"/>
          <p:nvPr/>
        </p:nvPicPr>
        <p:blipFill>
          <a:blip r:embed="rId3">
            <a:alphaModFix/>
          </a:blip>
          <a:stretch>
            <a:fillRect/>
          </a:stretch>
        </p:blipFill>
        <p:spPr>
          <a:xfrm>
            <a:off x="649300" y="2368275"/>
            <a:ext cx="7639050" cy="1866900"/>
          </a:xfrm>
          <a:prstGeom prst="rect">
            <a:avLst/>
          </a:prstGeom>
          <a:noFill/>
          <a:ln>
            <a:noFill/>
          </a:ln>
        </p:spPr>
      </p:pic>
      <p:sp>
        <p:nvSpPr>
          <p:cNvPr id="150" name="Google Shape;150;p23"/>
          <p:cNvSpPr txBox="1"/>
          <p:nvPr/>
        </p:nvSpPr>
        <p:spPr>
          <a:xfrm>
            <a:off x="819175" y="1396675"/>
            <a:ext cx="6849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666666"/>
                </a:solidFill>
                <a:latin typeface="Lato"/>
                <a:ea typeface="Lato"/>
                <a:cs typeface="Lato"/>
                <a:sym typeface="Lato"/>
              </a:rPr>
              <a:t>Complimentary weekdays algorithm on clustered trains data set</a:t>
            </a:r>
            <a:endParaRPr>
              <a:latin typeface="Lato"/>
              <a:ea typeface="Lato"/>
              <a:cs typeface="Lato"/>
              <a:sym typeface="Lato"/>
            </a:endParaRPr>
          </a:p>
        </p:txBody>
      </p:sp>
      <p:sp>
        <p:nvSpPr>
          <p:cNvPr id="151" name="Google Shape;151;p23"/>
          <p:cNvSpPr txBox="1"/>
          <p:nvPr>
            <p:ph type="title"/>
          </p:nvPr>
        </p:nvSpPr>
        <p:spPr>
          <a:xfrm>
            <a:off x="721775" y="727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57" name="Google Shape;157;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1"/>
              </a:buClr>
              <a:buSzPts val="1300"/>
              <a:buFont typeface="Arial"/>
              <a:buChar char="●"/>
            </a:pPr>
            <a:r>
              <a:rPr lang="en">
                <a:solidFill>
                  <a:schemeClr val="dk1"/>
                </a:solidFill>
                <a:latin typeface="Arial"/>
                <a:ea typeface="Arial"/>
                <a:cs typeface="Arial"/>
                <a:sym typeface="Arial"/>
              </a:rPr>
              <a:t>Initial Clusters - formed using an unsupervised learning algorithm viz. K-Means algorithm</a:t>
            </a:r>
            <a:endParaRPr>
              <a:solidFill>
                <a:schemeClr val="dk1"/>
              </a:solidFill>
              <a:latin typeface="Arial"/>
              <a:ea typeface="Arial"/>
              <a:cs typeface="Arial"/>
              <a:sym typeface="Arial"/>
            </a:endParaRPr>
          </a:p>
          <a:p>
            <a:pPr indent="-311150" lvl="0" marL="457200" rtl="0" algn="l">
              <a:spcBef>
                <a:spcPts val="0"/>
              </a:spcBef>
              <a:spcAft>
                <a:spcPts val="0"/>
              </a:spcAft>
              <a:buClr>
                <a:schemeClr val="dk1"/>
              </a:buClr>
              <a:buSzPts val="1300"/>
              <a:buFont typeface="Arial"/>
              <a:buChar char="●"/>
            </a:pPr>
            <a:r>
              <a:rPr lang="en">
                <a:solidFill>
                  <a:schemeClr val="dk1"/>
                </a:solidFill>
                <a:latin typeface="Arial"/>
                <a:ea typeface="Arial"/>
                <a:cs typeface="Arial"/>
                <a:sym typeface="Arial"/>
              </a:rPr>
              <a:t>Clusters formed are further clustered using a custom algorithm made by us</a:t>
            </a:r>
            <a:endParaRPr>
              <a:solidFill>
                <a:schemeClr val="dk1"/>
              </a:solidFill>
              <a:latin typeface="Arial"/>
              <a:ea typeface="Arial"/>
              <a:cs typeface="Arial"/>
              <a:sym typeface="Arial"/>
            </a:endParaRPr>
          </a:p>
          <a:p>
            <a:pPr indent="-311150" lvl="0" marL="457200" rtl="0" algn="l">
              <a:spcBef>
                <a:spcPts val="0"/>
              </a:spcBef>
              <a:spcAft>
                <a:spcPts val="0"/>
              </a:spcAft>
              <a:buClr>
                <a:schemeClr val="dk1"/>
              </a:buClr>
              <a:buSzPts val="1300"/>
              <a:buFont typeface="Arial"/>
              <a:buChar char="●"/>
            </a:pPr>
            <a:r>
              <a:rPr lang="en">
                <a:solidFill>
                  <a:schemeClr val="dk1"/>
                </a:solidFill>
                <a:latin typeface="Arial"/>
                <a:ea typeface="Arial"/>
                <a:cs typeface="Arial"/>
                <a:sym typeface="Arial"/>
              </a:rPr>
              <a:t>Clusters are formed such that trains with around 70% similarity , as well as those that aren’t travelling on the same date are in the same cluster</a:t>
            </a:r>
            <a:endParaRPr>
              <a:solidFill>
                <a:schemeClr val="dk1"/>
              </a:solidFill>
              <a:latin typeface="Arial"/>
              <a:ea typeface="Arial"/>
              <a:cs typeface="Arial"/>
              <a:sym typeface="Arial"/>
            </a:endParaRPr>
          </a:p>
          <a:p>
            <a:pPr indent="-311150" lvl="0" marL="457200" rtl="0" algn="l">
              <a:spcBef>
                <a:spcPts val="0"/>
              </a:spcBef>
              <a:spcAft>
                <a:spcPts val="0"/>
              </a:spcAft>
              <a:buClr>
                <a:schemeClr val="dk1"/>
              </a:buClr>
              <a:buSzPts val="1300"/>
              <a:buFont typeface="Arial"/>
              <a:buChar char="●"/>
            </a:pPr>
            <a:r>
              <a:rPr lang="en">
                <a:solidFill>
                  <a:schemeClr val="dk1"/>
                </a:solidFill>
                <a:latin typeface="Arial"/>
                <a:ea typeface="Arial"/>
                <a:cs typeface="Arial"/>
                <a:sym typeface="Arial"/>
              </a:rPr>
              <a:t>This helped to d</a:t>
            </a:r>
            <a:r>
              <a:rPr lang="en">
                <a:solidFill>
                  <a:schemeClr val="dk1"/>
                </a:solidFill>
                <a:latin typeface="Arial"/>
                <a:ea typeface="Arial"/>
                <a:cs typeface="Arial"/>
                <a:sym typeface="Arial"/>
              </a:rPr>
              <a:t>etect days in which the route is free and can optimize the timetable based on the clusters formed</a:t>
            </a:r>
            <a:endParaRPr>
              <a:solidFill>
                <a:schemeClr val="dk1"/>
              </a:solidFill>
              <a:latin typeface="Arial"/>
              <a:ea typeface="Arial"/>
              <a:cs typeface="Arial"/>
              <a:sym typeface="Arial"/>
            </a:endParaRPr>
          </a:p>
          <a:p>
            <a:pPr indent="0" lvl="0" marL="457200" rtl="0" algn="l">
              <a:spcBef>
                <a:spcPts val="0"/>
              </a:spcBef>
              <a:spcAft>
                <a:spcPts val="0"/>
              </a:spcAft>
              <a:buNone/>
            </a:pPr>
            <a:r>
              <a:t/>
            </a:r>
            <a:endParaRPr>
              <a:solidFill>
                <a:schemeClr val="dk1"/>
              </a:solidFill>
              <a:latin typeface="Arial"/>
              <a:ea typeface="Arial"/>
              <a:cs typeface="Arial"/>
              <a:sym typeface="Arial"/>
            </a:endParaRPr>
          </a:p>
          <a:p>
            <a:pPr indent="0" lvl="0" marL="457200" rtl="0" algn="l">
              <a:spcBef>
                <a:spcPts val="0"/>
              </a:spcBef>
              <a:spcAft>
                <a:spcPts val="0"/>
              </a:spcAft>
              <a:buNone/>
            </a:pPr>
            <a:r>
              <a:rPr b="1" lang="en">
                <a:solidFill>
                  <a:srgbClr val="666666"/>
                </a:solidFill>
                <a:latin typeface="Arial"/>
                <a:ea typeface="Arial"/>
                <a:cs typeface="Arial"/>
                <a:sym typeface="Arial"/>
              </a:rPr>
              <a:t>Assumption:</a:t>
            </a:r>
            <a:endParaRPr b="1">
              <a:solidFill>
                <a:srgbClr val="666666"/>
              </a:solidFill>
              <a:latin typeface="Arial"/>
              <a:ea typeface="Arial"/>
              <a:cs typeface="Arial"/>
              <a:sym typeface="Arial"/>
            </a:endParaRPr>
          </a:p>
          <a:p>
            <a:pPr indent="-311150" lvl="1" marL="914400" rtl="0" algn="l">
              <a:spcBef>
                <a:spcPts val="0"/>
              </a:spcBef>
              <a:spcAft>
                <a:spcPts val="0"/>
              </a:spcAft>
              <a:buClr>
                <a:srgbClr val="666666"/>
              </a:buClr>
              <a:buSzPts val="1300"/>
              <a:buFont typeface="Arial"/>
              <a:buChar char="○"/>
            </a:pPr>
            <a:r>
              <a:rPr lang="en" sz="1300">
                <a:solidFill>
                  <a:srgbClr val="666666"/>
                </a:solidFill>
                <a:latin typeface="Arial"/>
                <a:ea typeface="Arial"/>
                <a:cs typeface="Arial"/>
                <a:sym typeface="Arial"/>
              </a:rPr>
              <a:t>Route is fully utilized when the time between 2 trains is less than or equal to 20 minutes</a:t>
            </a:r>
            <a:endParaRPr sz="13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163" name="Google Shape;163;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1"/>
              </a:buClr>
              <a:buSzPts val="1300"/>
              <a:buChar char="●"/>
            </a:pPr>
            <a:r>
              <a:rPr lang="en">
                <a:solidFill>
                  <a:schemeClr val="dk1"/>
                </a:solidFill>
              </a:rPr>
              <a:t>I</a:t>
            </a:r>
            <a:r>
              <a:rPr lang="en">
                <a:solidFill>
                  <a:schemeClr val="dk1"/>
                </a:solidFill>
              </a:rPr>
              <a:t>mprovement may be seen on further research on choice of clustering statistic &amp; also on the choice of the parameters might be supported by advanced techniques and metrics</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Neural network based feature extraction than a manual method can improve the efficiency of the algorithm</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RL based approach can also be implemented along with this which increases the usefulness of clusters even more</a:t>
            </a:r>
            <a:br>
              <a:rPr lang="en">
                <a:solidFill>
                  <a:schemeClr val="dk1"/>
                </a:solidFill>
              </a:rPr>
            </a:b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169" name="Google Shape;169;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1"/>
              </a:buClr>
              <a:buSzPts val="1300"/>
              <a:buChar char="●"/>
            </a:pPr>
            <a:r>
              <a:rPr lang="en">
                <a:solidFill>
                  <a:schemeClr val="dk1"/>
                </a:solidFill>
              </a:rPr>
              <a:t>Trains that are on the same day but on non intersecting time frames can be clustered together which isn’t considered in our clustering methods</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Further enhancement on </a:t>
            </a:r>
            <a:r>
              <a:rPr lang="en">
                <a:solidFill>
                  <a:schemeClr val="dk1"/>
                </a:solidFill>
              </a:rPr>
              <a:t>cluster inference </a:t>
            </a:r>
            <a:r>
              <a:rPr lang="en">
                <a:solidFill>
                  <a:schemeClr val="dk1"/>
                </a:solidFill>
              </a:rPr>
              <a:t>can also be made by identifying new clustering metrics between observations or  by integrating additional sources of information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a:t>
            </a:r>
            <a:r>
              <a:rPr lang="en"/>
              <a:t>cknowledgement</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90000"/>
              </a:lnSpc>
              <a:spcBef>
                <a:spcPts val="800"/>
              </a:spcBef>
              <a:spcAft>
                <a:spcPts val="0"/>
              </a:spcAft>
              <a:buClr>
                <a:schemeClr val="dk1"/>
              </a:buClr>
              <a:buSzPts val="1100"/>
              <a:buFont typeface="Arial"/>
              <a:buNone/>
            </a:pPr>
            <a:r>
              <a:rPr lang="en">
                <a:solidFill>
                  <a:schemeClr val="dk1"/>
                </a:solidFill>
              </a:rPr>
              <a:t>We are thankful to </a:t>
            </a:r>
            <a:r>
              <a:rPr lang="en">
                <a:solidFill>
                  <a:schemeClr val="dk1"/>
                </a:solidFill>
              </a:rPr>
              <a:t>Prof. Narayan Rangaraj (IEOR) and Prof. Madhu N Belur (EE)</a:t>
            </a:r>
            <a:r>
              <a:rPr lang="en">
                <a:solidFill>
                  <a:schemeClr val="dk1"/>
                </a:solidFill>
              </a:rPr>
              <a:t> for giving us this opportunity to work on this project and for their suggestions.</a:t>
            </a:r>
            <a:endParaRPr>
              <a:solidFill>
                <a:schemeClr val="dk1"/>
              </a:solidFill>
            </a:endParaRPr>
          </a:p>
          <a:p>
            <a:pPr indent="0" lvl="0" marL="0" rtl="0" algn="l">
              <a:lnSpc>
                <a:spcPct val="90000"/>
              </a:lnSpc>
              <a:spcBef>
                <a:spcPts val="800"/>
              </a:spcBef>
              <a:spcAft>
                <a:spcPts val="0"/>
              </a:spcAft>
              <a:buClr>
                <a:schemeClr val="dk1"/>
              </a:buClr>
              <a:buSzPts val="1100"/>
              <a:buFont typeface="Arial"/>
              <a:buNone/>
            </a:pPr>
            <a:r>
              <a:rPr lang="en">
                <a:solidFill>
                  <a:schemeClr val="dk1"/>
                </a:solidFill>
              </a:rPr>
              <a:t>We also thank Prof. Amit Sethi for insightful discussion and suggestions regarding the project. </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Clr>
                <a:schemeClr val="dk1"/>
              </a:buClr>
              <a:buSzPts val="1300"/>
              <a:buChar char="●"/>
            </a:pPr>
            <a:r>
              <a:rPr lang="en">
                <a:solidFill>
                  <a:schemeClr val="dk1"/>
                </a:solidFill>
              </a:rPr>
              <a:t>Golden Quadrilateral routes accounts for majority of traffic in Indian Railway</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Optimizing train schedule in this route is </a:t>
            </a:r>
            <a:r>
              <a:rPr lang="en">
                <a:solidFill>
                  <a:schemeClr val="dk1"/>
                </a:solidFill>
              </a:rPr>
              <a:t>very</a:t>
            </a:r>
            <a:r>
              <a:rPr lang="en">
                <a:solidFill>
                  <a:schemeClr val="dk1"/>
                </a:solidFill>
              </a:rPr>
              <a:t> beneficial for Railways and General </a:t>
            </a:r>
            <a:r>
              <a:rPr lang="en">
                <a:solidFill>
                  <a:schemeClr val="dk1"/>
                </a:solidFill>
              </a:rPr>
              <a:t>Public</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Clustering of Non-daily trains in </a:t>
            </a:r>
            <a:r>
              <a:rPr lang="en">
                <a:solidFill>
                  <a:schemeClr val="dk1"/>
                </a:solidFill>
              </a:rPr>
              <a:t>Quadrilateral</a:t>
            </a:r>
            <a:r>
              <a:rPr lang="en">
                <a:solidFill>
                  <a:schemeClr val="dk1"/>
                </a:solidFill>
              </a:rPr>
              <a:t> routes was performed  based on traffic coverage</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Clustering was done on this two routes MMCT-NDLS and MAS-NDLS</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By using the method we propose,we could optimize train schedule in this route.</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Used K Means Clustering Algorithm to cluster our result based on station traversed</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Used Weekday Complimentary Algorithm to further group our train to form a dailyzing or near daily </a:t>
            </a:r>
            <a:r>
              <a:rPr lang="en">
                <a:solidFill>
                  <a:schemeClr val="dk1"/>
                </a:solidFill>
              </a:rPr>
              <a:t>schedule</a:t>
            </a:r>
            <a:r>
              <a:rPr lang="en">
                <a:solidFill>
                  <a:schemeClr val="dk1"/>
                </a:solidFill>
              </a:rPr>
              <a:t>.</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Finding optimal parameter for  dialyzing path was challenging.Some trains only travels 1 or 2 station in our route and Some </a:t>
            </a:r>
            <a:r>
              <a:rPr lang="en">
                <a:solidFill>
                  <a:schemeClr val="dk1"/>
                </a:solidFill>
              </a:rPr>
              <a:t>does not</a:t>
            </a:r>
            <a:r>
              <a:rPr lang="en">
                <a:solidFill>
                  <a:schemeClr val="dk1"/>
                </a:solidFill>
              </a:rPr>
              <a:t> form a dailyzing path</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Previous work</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1"/>
              </a:buClr>
              <a:buSzPts val="1300"/>
              <a:buChar char="●"/>
            </a:pPr>
            <a:r>
              <a:rPr lang="en">
                <a:solidFill>
                  <a:schemeClr val="dk1"/>
                </a:solidFill>
              </a:rPr>
              <a:t>Used Excel and manual methods to achieve objective</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Needed a lot of manpower to complete the task</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Had human errors and was a cumbersome process</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This method worked only for given route and not in general, so for new route they needed to follow the same process which is not an efficient way of working as it is time </a:t>
            </a:r>
            <a:r>
              <a:rPr lang="en">
                <a:solidFill>
                  <a:schemeClr val="dk1"/>
                </a:solidFill>
              </a:rPr>
              <a:t>consuming</a:t>
            </a:r>
            <a:r>
              <a:rPr lang="en">
                <a:solidFill>
                  <a:schemeClr val="dk1"/>
                </a:solidFill>
              </a:rPr>
              <a:t> and has human </a:t>
            </a:r>
            <a:r>
              <a:rPr lang="en">
                <a:solidFill>
                  <a:schemeClr val="dk1"/>
                </a:solidFill>
              </a:rPr>
              <a:t>errors</a:t>
            </a:r>
            <a:r>
              <a:rPr lang="en">
                <a:solidFill>
                  <a:schemeClr val="dk1"/>
                </a:solidFill>
              </a:rPr>
              <a:t>.</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 - means / clustering</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Clr>
                <a:schemeClr val="dk1"/>
              </a:buClr>
              <a:buSzPts val="1300"/>
              <a:buChar char="●"/>
            </a:pPr>
            <a:r>
              <a:rPr lang="en">
                <a:solidFill>
                  <a:schemeClr val="dk1"/>
                </a:solidFill>
              </a:rPr>
              <a:t>K - means Clustering is simple and it is an unsupervised ML algorithm</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K-means works by partitioning observation to cluster with nearest centroid</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Centroid gets Updated on each iteration.</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Hyperparameter used in  K-means is number of clusters.</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Optimal Clusters can be found using </a:t>
            </a:r>
            <a:r>
              <a:rPr lang="en">
                <a:solidFill>
                  <a:schemeClr val="dk1"/>
                </a:solidFill>
              </a:rPr>
              <a:t>Silhouette</a:t>
            </a:r>
            <a:r>
              <a:rPr lang="en">
                <a:solidFill>
                  <a:schemeClr val="dk1"/>
                </a:solidFill>
              </a:rPr>
              <a:t> Score , Elbow Method etc..</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We initially tried </a:t>
            </a:r>
            <a:r>
              <a:rPr lang="en">
                <a:solidFill>
                  <a:schemeClr val="dk1"/>
                </a:solidFill>
              </a:rPr>
              <a:t>Silhouette</a:t>
            </a:r>
            <a:r>
              <a:rPr lang="en">
                <a:solidFill>
                  <a:schemeClr val="dk1"/>
                </a:solidFill>
              </a:rPr>
              <a:t> Score to find out optimal Cluster,</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It was taking lot of time to execute and was difficult  to make out optimal cluster from </a:t>
            </a:r>
            <a:r>
              <a:rPr lang="en">
                <a:solidFill>
                  <a:schemeClr val="dk1"/>
                </a:solidFill>
              </a:rPr>
              <a:t>Silhouette</a:t>
            </a:r>
            <a:r>
              <a:rPr lang="en">
                <a:solidFill>
                  <a:schemeClr val="dk1"/>
                </a:solidFill>
              </a:rPr>
              <a:t> Score Method.</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We then used Kneed package to find out best hyperparameter(number of clusters)</a:t>
            </a:r>
            <a:endParaRPr>
              <a:solidFill>
                <a:schemeClr val="dk1"/>
              </a:solidFill>
            </a:endParaRPr>
          </a:p>
          <a:p>
            <a:pPr indent="0" lvl="0" marL="457200" rtl="0" algn="l">
              <a:spcBef>
                <a:spcPts val="1200"/>
              </a:spcBef>
              <a:spcAft>
                <a:spcPts val="1200"/>
              </a:spcAft>
              <a:buNone/>
            </a:pPr>
            <a:r>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1775" y="727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117" name="Google Shape;117;p18"/>
          <p:cNvSpPr txBox="1"/>
          <p:nvPr>
            <p:ph idx="1" type="body"/>
          </p:nvPr>
        </p:nvSpPr>
        <p:spPr>
          <a:xfrm>
            <a:off x="761975" y="1262650"/>
            <a:ext cx="8520600" cy="376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Approach 1 :</a:t>
            </a:r>
            <a:endParaRPr/>
          </a:p>
          <a:p>
            <a:pPr indent="0" lvl="0" marL="0" rtl="0" algn="l">
              <a:spcBef>
                <a:spcPts val="1200"/>
              </a:spcBef>
              <a:spcAft>
                <a:spcPts val="0"/>
              </a:spcAft>
              <a:buClr>
                <a:schemeClr val="dk1"/>
              </a:buClr>
              <a:buSzPts val="1100"/>
              <a:buFont typeface="Arial"/>
              <a:buNone/>
            </a:pPr>
            <a:r>
              <a:rPr lang="en" sz="1300">
                <a:solidFill>
                  <a:schemeClr val="dk1"/>
                </a:solidFill>
                <a:highlight>
                  <a:srgbClr val="FFFFFF"/>
                </a:highlight>
              </a:rPr>
              <a:t>We have 5 stations namely A, B, C, D, E, and two trains name train 1 and train 2.</a:t>
            </a:r>
            <a:endParaRPr sz="13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300">
                <a:solidFill>
                  <a:schemeClr val="dk1"/>
                </a:solidFill>
                <a:highlight>
                  <a:srgbClr val="FFFFFF"/>
                </a:highlight>
              </a:rPr>
              <a:t>Let train 1 travels from A-B-C and train 2 travels from C-D-E so according to our logic we will show them as</a:t>
            </a:r>
            <a:endParaRPr sz="13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3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300">
                <a:solidFill>
                  <a:schemeClr val="dk1"/>
                </a:solidFill>
                <a:highlight>
                  <a:srgbClr val="FFFFFF"/>
                </a:highlight>
              </a:rPr>
              <a:t>Train number		COABLCKSCTN	A	B	C	D	E</a:t>
            </a:r>
            <a:endParaRPr sz="13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300">
                <a:solidFill>
                  <a:schemeClr val="dk1"/>
                </a:solidFill>
                <a:highlight>
                  <a:srgbClr val="FFFFFF"/>
                </a:highlight>
              </a:rPr>
              <a:t>Train 1				A-B		1	1	0	0	0</a:t>
            </a:r>
            <a:endParaRPr sz="13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300">
                <a:solidFill>
                  <a:schemeClr val="dk1"/>
                </a:solidFill>
                <a:highlight>
                  <a:srgbClr val="FFFFFF"/>
                </a:highlight>
              </a:rPr>
              <a:t>Train 1				B-C		0	1	1	0	0</a:t>
            </a:r>
            <a:endParaRPr sz="13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3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300">
                <a:solidFill>
                  <a:schemeClr val="dk1"/>
                </a:solidFill>
                <a:highlight>
                  <a:srgbClr val="FFFFFF"/>
                </a:highlight>
              </a:rPr>
              <a:t>Train 2				C-D		0	0	1	1	0</a:t>
            </a:r>
            <a:endParaRPr sz="13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300">
                <a:solidFill>
                  <a:schemeClr val="dk1"/>
                </a:solidFill>
                <a:highlight>
                  <a:srgbClr val="FFFFFF"/>
                </a:highlight>
              </a:rPr>
              <a:t>Train 2				D-E		0	0	0	1	1</a:t>
            </a:r>
            <a:endParaRPr sz="13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300">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latin typeface="Roboto"/>
                <a:ea typeface="Roboto"/>
                <a:cs typeface="Roboto"/>
                <a:sym typeface="Roboto"/>
              </a:rPr>
              <a:t>Doing so helps us to get an idea of the sequence of stations visited by trains. But when we tried implementing this logic using K-means algorithm, we obtained poor results.</a:t>
            </a:r>
            <a:endParaRPr>
              <a:solidFill>
                <a:schemeClr val="dk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400">
              <a:solidFill>
                <a:schemeClr val="dk1"/>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0" lang="en" sz="1340"/>
              <a:t>Approach 1 dataset :</a:t>
            </a:r>
            <a:endParaRPr b="0" sz="1340"/>
          </a:p>
        </p:txBody>
      </p:sp>
      <p:sp>
        <p:nvSpPr>
          <p:cNvPr id="123" name="Google Shape;123;p19"/>
          <p:cNvSpPr txBox="1"/>
          <p:nvPr>
            <p:ph type="title"/>
          </p:nvPr>
        </p:nvSpPr>
        <p:spPr>
          <a:xfrm>
            <a:off x="721775" y="727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pic>
        <p:nvPicPr>
          <p:cNvPr id="124" name="Google Shape;124;p19"/>
          <p:cNvPicPr preferRelativeResize="0"/>
          <p:nvPr/>
        </p:nvPicPr>
        <p:blipFill>
          <a:blip r:embed="rId3">
            <a:alphaModFix/>
          </a:blip>
          <a:stretch>
            <a:fillRect/>
          </a:stretch>
        </p:blipFill>
        <p:spPr>
          <a:xfrm>
            <a:off x="2019100" y="1777950"/>
            <a:ext cx="4657725" cy="2847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idx="1" type="body"/>
          </p:nvPr>
        </p:nvSpPr>
        <p:spPr>
          <a:xfrm>
            <a:off x="721775" y="1308625"/>
            <a:ext cx="8116800" cy="278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Approach 2 :</a:t>
            </a:r>
            <a:endParaRPr/>
          </a:p>
          <a:p>
            <a:pPr indent="-311150" lvl="0" marL="457200" rtl="0" algn="l">
              <a:spcBef>
                <a:spcPts val="1200"/>
              </a:spcBef>
              <a:spcAft>
                <a:spcPts val="0"/>
              </a:spcAft>
              <a:buClr>
                <a:schemeClr val="dk1"/>
              </a:buClr>
              <a:buSzPts val="1300"/>
              <a:buChar char="●"/>
            </a:pPr>
            <a:r>
              <a:rPr lang="en">
                <a:solidFill>
                  <a:schemeClr val="dk1"/>
                </a:solidFill>
              </a:rPr>
              <a:t>Generated a specialized class called “Train” which stored the necessary data required for each train id as it’s properties</a:t>
            </a:r>
            <a:endParaRPr>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Start station &amp; end station, </a:t>
            </a:r>
            <a:endParaRPr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stations involved in it’s journey, </a:t>
            </a:r>
            <a:endParaRPr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weekdays it is travelling and </a:t>
            </a:r>
            <a:endParaRPr sz="1300">
              <a:solidFill>
                <a:schemeClr val="dk1"/>
              </a:solidFill>
            </a:endParaRPr>
          </a:p>
          <a:p>
            <a:pPr indent="-311150" lvl="1" marL="914400" rtl="0" algn="l">
              <a:spcBef>
                <a:spcPts val="0"/>
              </a:spcBef>
              <a:spcAft>
                <a:spcPts val="0"/>
              </a:spcAft>
              <a:buClr>
                <a:schemeClr val="dk1"/>
              </a:buClr>
              <a:buSzPts val="1300"/>
              <a:buChar char="○"/>
            </a:pPr>
            <a:r>
              <a:rPr lang="en" sz="1300">
                <a:solidFill>
                  <a:schemeClr val="dk1"/>
                </a:solidFill>
              </a:rPr>
              <a:t>direction it travelled</a:t>
            </a:r>
            <a:endParaRPr sz="1300">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A</a:t>
            </a:r>
            <a:r>
              <a:rPr lang="en">
                <a:solidFill>
                  <a:schemeClr val="dk1"/>
                </a:solidFill>
              </a:rPr>
              <a:t>ll of the objects of this class are defined using the Train ID.</a:t>
            </a:r>
            <a:endParaRPr>
              <a:solidFill>
                <a:schemeClr val="dk1"/>
              </a:solidFill>
            </a:endParaRPr>
          </a:p>
          <a:p>
            <a:pPr indent="-311150" lvl="0" marL="457200" rtl="0" algn="l">
              <a:spcBef>
                <a:spcPts val="0"/>
              </a:spcBef>
              <a:spcAft>
                <a:spcPts val="0"/>
              </a:spcAft>
              <a:buClr>
                <a:schemeClr val="dk1"/>
              </a:buClr>
              <a:buSzPts val="1300"/>
              <a:buChar char="●"/>
            </a:pPr>
            <a:r>
              <a:rPr lang="en">
                <a:solidFill>
                  <a:schemeClr val="dk1"/>
                </a:solidFill>
              </a:rPr>
              <a:t>Entire dataset  was reduced to very less yet unique data points</a:t>
            </a:r>
            <a:endParaRPr>
              <a:solidFill>
                <a:schemeClr val="dk1"/>
              </a:solidFill>
            </a:endParaRPr>
          </a:p>
        </p:txBody>
      </p:sp>
      <p:sp>
        <p:nvSpPr>
          <p:cNvPr id="130" name="Google Shape;130;p20"/>
          <p:cNvSpPr txBox="1"/>
          <p:nvPr>
            <p:ph type="title"/>
          </p:nvPr>
        </p:nvSpPr>
        <p:spPr>
          <a:xfrm>
            <a:off x="721775" y="727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idx="1" type="body"/>
          </p:nvPr>
        </p:nvSpPr>
        <p:spPr>
          <a:xfrm>
            <a:off x="721775" y="1308625"/>
            <a:ext cx="8116800" cy="278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Approach 2 dataset  :</a:t>
            </a:r>
            <a:endParaRPr/>
          </a:p>
          <a:p>
            <a:pPr indent="0" lvl="0" marL="0" rtl="0" algn="l">
              <a:spcBef>
                <a:spcPts val="1200"/>
              </a:spcBef>
              <a:spcAft>
                <a:spcPts val="0"/>
              </a:spcAft>
              <a:buNone/>
            </a:pPr>
            <a:r>
              <a:t/>
            </a:r>
            <a:endParaRPr sz="1100">
              <a:solidFill>
                <a:schemeClr val="dk1"/>
              </a:solidFill>
            </a:endParaRPr>
          </a:p>
        </p:txBody>
      </p:sp>
      <p:sp>
        <p:nvSpPr>
          <p:cNvPr id="136" name="Google Shape;136;p21"/>
          <p:cNvSpPr txBox="1"/>
          <p:nvPr>
            <p:ph type="title"/>
          </p:nvPr>
        </p:nvSpPr>
        <p:spPr>
          <a:xfrm>
            <a:off x="721775" y="727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pic>
        <p:nvPicPr>
          <p:cNvPr id="137" name="Google Shape;137;p21"/>
          <p:cNvPicPr preferRelativeResize="0"/>
          <p:nvPr/>
        </p:nvPicPr>
        <p:blipFill>
          <a:blip r:embed="rId3">
            <a:alphaModFix/>
          </a:blip>
          <a:stretch>
            <a:fillRect/>
          </a:stretch>
        </p:blipFill>
        <p:spPr>
          <a:xfrm>
            <a:off x="1368250" y="1757850"/>
            <a:ext cx="5943600" cy="2524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