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3" r:id="rId5"/>
    <p:sldId id="260" r:id="rId6"/>
    <p:sldId id="262" r:id="rId7"/>
    <p:sldId id="264" r:id="rId8"/>
    <p:sldId id="265" r:id="rId9"/>
    <p:sldId id="266" r:id="rId10"/>
    <p:sldId id="267" r:id="rId11"/>
    <p:sldId id="268" r:id="rId12"/>
    <p:sldId id="271" r:id="rId13"/>
    <p:sldId id="270" r:id="rId14"/>
    <p:sldId id="269" r:id="rId15"/>
    <p:sldId id="274" r:id="rId16"/>
    <p:sldId id="276" r:id="rId17"/>
    <p:sldId id="275" r:id="rId18"/>
    <p:sldId id="277"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422131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86132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630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15919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2868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728989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3874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180159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250656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A9651-270C-4697-ADE9-9CA124100EE8}"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39366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A9651-270C-4697-ADE9-9CA124100EE8}"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58243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A9651-270C-4697-ADE9-9CA124100EE8}"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144358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A9651-270C-4697-ADE9-9CA124100EE8}"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8356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A9651-270C-4697-ADE9-9CA124100EE8}"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407876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CA9651-270C-4697-ADE9-9CA124100EE8}"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86BB0-8438-4838-86C9-CD9F8FE0D083}" type="slidenum">
              <a:rPr lang="en-US" smtClean="0"/>
              <a:t>‹#›</a:t>
            </a:fld>
            <a:endParaRPr lang="en-US"/>
          </a:p>
        </p:txBody>
      </p:sp>
    </p:spTree>
    <p:extLst>
      <p:ext uri="{BB962C8B-B14F-4D97-AF65-F5344CB8AC3E}">
        <p14:creationId xmlns:p14="http://schemas.microsoft.com/office/powerpoint/2010/main" val="33911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86BB0-8438-4838-86C9-CD9F8FE0D083}" type="slidenum">
              <a:rPr lang="en-US" smtClean="0"/>
              <a:t>‹#›</a:t>
            </a:fld>
            <a:endParaRPr lang="en-US"/>
          </a:p>
        </p:txBody>
      </p:sp>
      <p:sp>
        <p:nvSpPr>
          <p:cNvPr id="5" name="Date Placeholder 4"/>
          <p:cNvSpPr>
            <a:spLocks noGrp="1"/>
          </p:cNvSpPr>
          <p:nvPr>
            <p:ph type="dt" sz="half" idx="10"/>
          </p:nvPr>
        </p:nvSpPr>
        <p:spPr/>
        <p:txBody>
          <a:bodyPr/>
          <a:lstStyle/>
          <a:p>
            <a:fld id="{03CA9651-270C-4697-ADE9-9CA124100EE8}" type="datetimeFigureOut">
              <a:rPr lang="en-US" smtClean="0"/>
              <a:t>10/20/2023</a:t>
            </a:fld>
            <a:endParaRPr lang="en-US"/>
          </a:p>
        </p:txBody>
      </p:sp>
    </p:spTree>
    <p:extLst>
      <p:ext uri="{BB962C8B-B14F-4D97-AF65-F5344CB8AC3E}">
        <p14:creationId xmlns:p14="http://schemas.microsoft.com/office/powerpoint/2010/main" val="183565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CA9651-270C-4697-ADE9-9CA124100EE8}" type="datetimeFigureOut">
              <a:rPr lang="en-US" smtClean="0"/>
              <a:t>10/20/2023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986BB0-8438-4838-86C9-CD9F8FE0D083}" type="slidenum">
              <a:rPr lang="en-US" smtClean="0"/>
              <a:t>‹#›</a:t>
            </a:fld>
            <a:endParaRPr lang="en-US"/>
          </a:p>
        </p:txBody>
      </p:sp>
    </p:spTree>
    <p:extLst>
      <p:ext uri="{BB962C8B-B14F-4D97-AF65-F5344CB8AC3E}">
        <p14:creationId xmlns:p14="http://schemas.microsoft.com/office/powerpoint/2010/main" val="24521967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F089-AF1E-EF40-7F3E-E5C61352EEFA}"/>
              </a:ext>
            </a:extLst>
          </p:cNvPr>
          <p:cNvSpPr>
            <a:spLocks noGrp="1"/>
          </p:cNvSpPr>
          <p:nvPr>
            <p:ph type="ctrTitle"/>
          </p:nvPr>
        </p:nvSpPr>
        <p:spPr>
          <a:xfrm>
            <a:off x="1507067" y="1023582"/>
            <a:ext cx="7766936" cy="3411940"/>
          </a:xfrm>
        </p:spPr>
        <p:txBody>
          <a:bodyPr/>
          <a:lstStyle/>
          <a:p>
            <a:br>
              <a:rPr lang="en-US" b="1" dirty="0">
                <a:effectLst>
                  <a:outerShdw blurRad="38100" dist="38100" dir="2700000" algn="tl">
                    <a:srgbClr val="000000">
                      <a:alpha val="43137"/>
                    </a:srgbClr>
                  </a:outerShdw>
                </a:effectLst>
              </a:rPr>
            </a:b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Gym workout calories burnt prediction</a:t>
            </a:r>
            <a:br>
              <a:rPr lang="en-US"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(Web application )</a:t>
            </a:r>
            <a:r>
              <a:rPr lang="en-US" b="1" dirty="0">
                <a:effectLst>
                  <a:outerShdw blurRad="38100" dist="38100" dir="2700000" algn="tl">
                    <a:srgbClr val="000000">
                      <a:alpha val="43137"/>
                    </a:srgbClr>
                  </a:outerShdw>
                </a:effectLst>
              </a:rPr>
              <a:t> </a:t>
            </a:r>
          </a:p>
        </p:txBody>
      </p:sp>
      <p:sp>
        <p:nvSpPr>
          <p:cNvPr id="3" name="Subtitle 2">
            <a:extLst>
              <a:ext uri="{FF2B5EF4-FFF2-40B4-BE49-F238E27FC236}">
                <a16:creationId xmlns:a16="http://schemas.microsoft.com/office/drawing/2014/main" id="{7D7DDA6D-0EE8-7351-0CA9-A4DC30D5F87C}"/>
              </a:ext>
            </a:extLst>
          </p:cNvPr>
          <p:cNvSpPr>
            <a:spLocks noGrp="1"/>
          </p:cNvSpPr>
          <p:nvPr>
            <p:ph type="subTitle" idx="1"/>
          </p:nvPr>
        </p:nvSpPr>
        <p:spPr/>
        <p:txBody>
          <a:bodyPr>
            <a:normAutofit/>
          </a:bodyPr>
          <a:lstStyle/>
          <a:p>
            <a:endParaRPr lang="en-US" sz="1600" dirty="0"/>
          </a:p>
          <a:p>
            <a:r>
              <a:rPr lang="en-US" sz="1600" b="1" dirty="0"/>
              <a:t>Sahul hammed Mohammed Sajith</a:t>
            </a:r>
          </a:p>
          <a:p>
            <a:r>
              <a:rPr lang="en-US" sz="1600" b="1" dirty="0"/>
              <a:t>CL/BSCSD/24/64 </a:t>
            </a:r>
          </a:p>
        </p:txBody>
      </p:sp>
    </p:spTree>
    <p:extLst>
      <p:ext uri="{BB962C8B-B14F-4D97-AF65-F5344CB8AC3E}">
        <p14:creationId xmlns:p14="http://schemas.microsoft.com/office/powerpoint/2010/main" val="22288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FB60-76B8-0B77-65A1-EF66F5858284}"/>
              </a:ext>
            </a:extLst>
          </p:cNvPr>
          <p:cNvSpPr>
            <a:spLocks noGrp="1"/>
          </p:cNvSpPr>
          <p:nvPr>
            <p:ph type="title"/>
          </p:nvPr>
        </p:nvSpPr>
        <p:spPr/>
        <p:txBody>
          <a:bodyPr>
            <a:normAutofit/>
          </a:bodyPr>
          <a:lstStyle/>
          <a:p>
            <a:pPr algn="ctr"/>
            <a:r>
              <a:rPr lang="en-US" sz="4000" dirty="0"/>
              <a:t>Design</a:t>
            </a:r>
          </a:p>
        </p:txBody>
      </p:sp>
      <p:pic>
        <p:nvPicPr>
          <p:cNvPr id="5" name="Content Placeholder 4">
            <a:extLst>
              <a:ext uri="{FF2B5EF4-FFF2-40B4-BE49-F238E27FC236}">
                <a16:creationId xmlns:a16="http://schemas.microsoft.com/office/drawing/2014/main" id="{E2FEC93E-D734-00BA-4192-01A17FD0A788}"/>
              </a:ext>
            </a:extLst>
          </p:cNvPr>
          <p:cNvPicPr>
            <a:picLocks noGrp="1" noChangeAspect="1"/>
          </p:cNvPicPr>
          <p:nvPr>
            <p:ph idx="1"/>
          </p:nvPr>
        </p:nvPicPr>
        <p:blipFill>
          <a:blip r:embed="rId2"/>
          <a:stretch>
            <a:fillRect/>
          </a:stretch>
        </p:blipFill>
        <p:spPr>
          <a:xfrm>
            <a:off x="1346878" y="1489331"/>
            <a:ext cx="7257579" cy="4759069"/>
          </a:xfrm>
        </p:spPr>
      </p:pic>
    </p:spTree>
    <p:extLst>
      <p:ext uri="{BB962C8B-B14F-4D97-AF65-F5344CB8AC3E}">
        <p14:creationId xmlns:p14="http://schemas.microsoft.com/office/powerpoint/2010/main" val="81430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8CCA85-252B-6B66-9A72-FA9E90CF46EC}"/>
              </a:ext>
            </a:extLst>
          </p:cNvPr>
          <p:cNvPicPr>
            <a:picLocks noChangeAspect="1"/>
          </p:cNvPicPr>
          <p:nvPr/>
        </p:nvPicPr>
        <p:blipFill>
          <a:blip r:embed="rId2"/>
          <a:stretch>
            <a:fillRect/>
          </a:stretch>
        </p:blipFill>
        <p:spPr>
          <a:xfrm>
            <a:off x="1661375" y="1071233"/>
            <a:ext cx="7018985" cy="4715533"/>
          </a:xfrm>
          <a:prstGeom prst="rect">
            <a:avLst/>
          </a:prstGeom>
        </p:spPr>
      </p:pic>
    </p:spTree>
    <p:extLst>
      <p:ext uri="{BB962C8B-B14F-4D97-AF65-F5344CB8AC3E}">
        <p14:creationId xmlns:p14="http://schemas.microsoft.com/office/powerpoint/2010/main" val="314572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98B66-1615-A283-4937-AC092752E560}"/>
              </a:ext>
            </a:extLst>
          </p:cNvPr>
          <p:cNvPicPr>
            <a:picLocks noChangeAspect="1"/>
          </p:cNvPicPr>
          <p:nvPr/>
        </p:nvPicPr>
        <p:blipFill>
          <a:blip r:embed="rId2"/>
          <a:stretch>
            <a:fillRect/>
          </a:stretch>
        </p:blipFill>
        <p:spPr>
          <a:xfrm>
            <a:off x="489397" y="505496"/>
            <a:ext cx="7328079" cy="5847008"/>
          </a:xfrm>
          <a:prstGeom prst="rect">
            <a:avLst/>
          </a:prstGeom>
        </p:spPr>
      </p:pic>
    </p:spTree>
    <p:extLst>
      <p:ext uri="{BB962C8B-B14F-4D97-AF65-F5344CB8AC3E}">
        <p14:creationId xmlns:p14="http://schemas.microsoft.com/office/powerpoint/2010/main" val="162629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8A365-8E82-943C-B124-68BE05AE9824}"/>
              </a:ext>
            </a:extLst>
          </p:cNvPr>
          <p:cNvPicPr>
            <a:picLocks noChangeAspect="1"/>
          </p:cNvPicPr>
          <p:nvPr/>
        </p:nvPicPr>
        <p:blipFill>
          <a:blip r:embed="rId2"/>
          <a:stretch>
            <a:fillRect/>
          </a:stretch>
        </p:blipFill>
        <p:spPr>
          <a:xfrm>
            <a:off x="888643" y="270456"/>
            <a:ext cx="7338269" cy="5936744"/>
          </a:xfrm>
          <a:prstGeom prst="rect">
            <a:avLst/>
          </a:prstGeom>
        </p:spPr>
      </p:pic>
    </p:spTree>
    <p:extLst>
      <p:ext uri="{BB962C8B-B14F-4D97-AF65-F5344CB8AC3E}">
        <p14:creationId xmlns:p14="http://schemas.microsoft.com/office/powerpoint/2010/main" val="180292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4A0537-1E3F-CB06-B5EF-BD3C4F3CBEBD}"/>
              </a:ext>
            </a:extLst>
          </p:cNvPr>
          <p:cNvPicPr>
            <a:picLocks noChangeAspect="1"/>
          </p:cNvPicPr>
          <p:nvPr/>
        </p:nvPicPr>
        <p:blipFill>
          <a:blip r:embed="rId2"/>
          <a:stretch>
            <a:fillRect/>
          </a:stretch>
        </p:blipFill>
        <p:spPr>
          <a:xfrm>
            <a:off x="624220" y="204648"/>
            <a:ext cx="7489469" cy="6306922"/>
          </a:xfrm>
          <a:prstGeom prst="rect">
            <a:avLst/>
          </a:prstGeom>
        </p:spPr>
      </p:pic>
    </p:spTree>
    <p:extLst>
      <p:ext uri="{BB962C8B-B14F-4D97-AF65-F5344CB8AC3E}">
        <p14:creationId xmlns:p14="http://schemas.microsoft.com/office/powerpoint/2010/main" val="189521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2EE82-1BEE-7438-2486-978DDE6DA61F}"/>
              </a:ext>
            </a:extLst>
          </p:cNvPr>
          <p:cNvPicPr>
            <a:picLocks noChangeAspect="1"/>
          </p:cNvPicPr>
          <p:nvPr/>
        </p:nvPicPr>
        <p:blipFill>
          <a:blip r:embed="rId2"/>
          <a:stretch>
            <a:fillRect/>
          </a:stretch>
        </p:blipFill>
        <p:spPr>
          <a:xfrm>
            <a:off x="1107582" y="639480"/>
            <a:ext cx="8100811" cy="5300918"/>
          </a:xfrm>
          <a:prstGeom prst="rect">
            <a:avLst/>
          </a:prstGeom>
        </p:spPr>
      </p:pic>
    </p:spTree>
    <p:extLst>
      <p:ext uri="{BB962C8B-B14F-4D97-AF65-F5344CB8AC3E}">
        <p14:creationId xmlns:p14="http://schemas.microsoft.com/office/powerpoint/2010/main" val="123838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51783-ECFF-AA9E-36A6-BAF0493D3CCE}"/>
              </a:ext>
            </a:extLst>
          </p:cNvPr>
          <p:cNvPicPr>
            <a:picLocks noChangeAspect="1"/>
          </p:cNvPicPr>
          <p:nvPr/>
        </p:nvPicPr>
        <p:blipFill>
          <a:blip r:embed="rId2"/>
          <a:stretch>
            <a:fillRect/>
          </a:stretch>
        </p:blipFill>
        <p:spPr>
          <a:xfrm>
            <a:off x="965914" y="1025520"/>
            <a:ext cx="8302269" cy="4937398"/>
          </a:xfrm>
          <a:prstGeom prst="rect">
            <a:avLst/>
          </a:prstGeom>
        </p:spPr>
      </p:pic>
    </p:spTree>
    <p:extLst>
      <p:ext uri="{BB962C8B-B14F-4D97-AF65-F5344CB8AC3E}">
        <p14:creationId xmlns:p14="http://schemas.microsoft.com/office/powerpoint/2010/main" val="148451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B94F-9F78-4D8B-B010-2C3AEBD9475E}"/>
              </a:ext>
            </a:extLst>
          </p:cNvPr>
          <p:cNvSpPr>
            <a:spLocks noGrp="1"/>
          </p:cNvSpPr>
          <p:nvPr>
            <p:ph type="title"/>
          </p:nvPr>
        </p:nvSpPr>
        <p:spPr/>
        <p:txBody>
          <a:bodyPr/>
          <a:lstStyle/>
          <a:p>
            <a:pPr algn="ctr"/>
            <a:r>
              <a:rPr lang="en-US" b="1" dirty="0"/>
              <a:t>Test results</a:t>
            </a:r>
          </a:p>
        </p:txBody>
      </p:sp>
      <p:pic>
        <p:nvPicPr>
          <p:cNvPr id="5" name="Content Placeholder 4">
            <a:extLst>
              <a:ext uri="{FF2B5EF4-FFF2-40B4-BE49-F238E27FC236}">
                <a16:creationId xmlns:a16="http://schemas.microsoft.com/office/drawing/2014/main" id="{B99094EE-9963-3189-EAA3-4AF2DB70BE20}"/>
              </a:ext>
            </a:extLst>
          </p:cNvPr>
          <p:cNvPicPr>
            <a:picLocks noGrp="1" noChangeAspect="1"/>
          </p:cNvPicPr>
          <p:nvPr>
            <p:ph idx="1"/>
          </p:nvPr>
        </p:nvPicPr>
        <p:blipFill>
          <a:blip r:embed="rId2"/>
          <a:stretch>
            <a:fillRect/>
          </a:stretch>
        </p:blipFill>
        <p:spPr>
          <a:xfrm>
            <a:off x="1127071" y="1418083"/>
            <a:ext cx="7773156" cy="4441804"/>
          </a:xfrm>
        </p:spPr>
      </p:pic>
    </p:spTree>
    <p:extLst>
      <p:ext uri="{BB962C8B-B14F-4D97-AF65-F5344CB8AC3E}">
        <p14:creationId xmlns:p14="http://schemas.microsoft.com/office/powerpoint/2010/main" val="319539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3A51-6C87-1D11-0A76-499C89884C28}"/>
              </a:ext>
            </a:extLst>
          </p:cNvPr>
          <p:cNvSpPr>
            <a:spLocks noGrp="1"/>
          </p:cNvSpPr>
          <p:nvPr>
            <p:ph type="title"/>
          </p:nvPr>
        </p:nvSpPr>
        <p:spPr/>
        <p:txBody>
          <a:bodyPr/>
          <a:lstStyle/>
          <a:p>
            <a:pPr algn="ctr"/>
            <a:r>
              <a:rPr lang="en-US" b="1" dirty="0"/>
              <a:t>Results</a:t>
            </a:r>
          </a:p>
        </p:txBody>
      </p:sp>
      <p:pic>
        <p:nvPicPr>
          <p:cNvPr id="5" name="Content Placeholder 4">
            <a:extLst>
              <a:ext uri="{FF2B5EF4-FFF2-40B4-BE49-F238E27FC236}">
                <a16:creationId xmlns:a16="http://schemas.microsoft.com/office/drawing/2014/main" id="{008A8FEC-1108-F6E8-0FA9-05E5D58498E9}"/>
              </a:ext>
            </a:extLst>
          </p:cNvPr>
          <p:cNvPicPr>
            <a:picLocks noGrp="1" noChangeAspect="1"/>
          </p:cNvPicPr>
          <p:nvPr>
            <p:ph idx="1"/>
          </p:nvPr>
        </p:nvPicPr>
        <p:blipFill>
          <a:blip r:embed="rId2"/>
          <a:stretch>
            <a:fillRect/>
          </a:stretch>
        </p:blipFill>
        <p:spPr>
          <a:xfrm>
            <a:off x="1687132" y="1390512"/>
            <a:ext cx="6594029" cy="4435552"/>
          </a:xfrm>
        </p:spPr>
      </p:pic>
    </p:spTree>
    <p:extLst>
      <p:ext uri="{BB962C8B-B14F-4D97-AF65-F5344CB8AC3E}">
        <p14:creationId xmlns:p14="http://schemas.microsoft.com/office/powerpoint/2010/main" val="2198156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FE35-4A7E-6089-2B57-EF690B21D98B}"/>
              </a:ext>
            </a:extLst>
          </p:cNvPr>
          <p:cNvSpPr>
            <a:spLocks noGrp="1"/>
          </p:cNvSpPr>
          <p:nvPr>
            <p:ph type="title"/>
          </p:nvPr>
        </p:nvSpPr>
        <p:spPr/>
        <p:txBody>
          <a:bodyPr>
            <a:normAutofit/>
          </a:bodyPr>
          <a:lstStyle/>
          <a:p>
            <a:pPr algn="ctr"/>
            <a:r>
              <a:rPr lang="en-US" sz="4400" b="1" dirty="0"/>
              <a:t>Conclusion</a:t>
            </a:r>
          </a:p>
        </p:txBody>
      </p:sp>
      <p:sp>
        <p:nvSpPr>
          <p:cNvPr id="3" name="Content Placeholder 2">
            <a:extLst>
              <a:ext uri="{FF2B5EF4-FFF2-40B4-BE49-F238E27FC236}">
                <a16:creationId xmlns:a16="http://schemas.microsoft.com/office/drawing/2014/main" id="{27F94F70-578B-4A0F-F803-E8C6591B193A}"/>
              </a:ext>
            </a:extLst>
          </p:cNvPr>
          <p:cNvSpPr>
            <a:spLocks noGrp="1"/>
          </p:cNvSpPr>
          <p:nvPr>
            <p:ph idx="1"/>
          </p:nvPr>
        </p:nvSpPr>
        <p:spPr/>
        <p:txBody>
          <a:bodyPr>
            <a:normAutofit fontScale="85000" lnSpcReduction="20000"/>
          </a:bodyPr>
          <a:lstStyle/>
          <a:p>
            <a:pPr marL="0" indent="0" algn="ctr">
              <a:buNone/>
            </a:pPr>
            <a:r>
              <a:rPr lang="en-US" sz="2800" dirty="0"/>
              <a:t>The primary aim of this thesis is to empower users with an intuitive platform for precise calorie expenditure prediction. This involved using a unique machine learning technique to integrate calorie information into a website. Given the growing importance of calorie control for a healthy lifestyle, the project presented various challenges and exciting opportunities for improvement. Effective project management and user feedback played a pivotal role in enhancing the system. Collaboration with cutting-edge technologies was essential for success. This project not only improved technical skills but also honed project management abilities, which will be </a:t>
            </a:r>
            <a:r>
              <a:rPr lang="en-US" sz="2800" dirty="0" err="1"/>
              <a:t>invluable</a:t>
            </a:r>
            <a:r>
              <a:rPr lang="en-US" sz="2800" dirty="0"/>
              <a:t> in the future..</a:t>
            </a:r>
          </a:p>
        </p:txBody>
      </p:sp>
    </p:spTree>
    <p:extLst>
      <p:ext uri="{BB962C8B-B14F-4D97-AF65-F5344CB8AC3E}">
        <p14:creationId xmlns:p14="http://schemas.microsoft.com/office/powerpoint/2010/main" val="413520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E928-65EF-54BB-AD0E-449EE79AC683}"/>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0599F4B6-9084-0D40-2082-7F7CCC8E4E5B}"/>
              </a:ext>
            </a:extLst>
          </p:cNvPr>
          <p:cNvSpPr>
            <a:spLocks noGrp="1"/>
          </p:cNvSpPr>
          <p:nvPr>
            <p:ph idx="1"/>
          </p:nvPr>
        </p:nvSpPr>
        <p:spPr/>
        <p:txBody>
          <a:bodyPr/>
          <a:lstStyle/>
          <a:p>
            <a:r>
              <a:rPr lang="en-US" sz="1600" dirty="0"/>
              <a:t>Understanding the problem and developing system software to address the underlying issue are the major goals of a problem statement. With the gym's success and membership increasing, a critical issue—the lack of an automated system for tracking calories burned—has surfaced. A web-based calorie estimating system that is integrated with cardio and exercise equipment is necessary given the growing trend of using technology to monitor and track fitness goals. To achieve their fitness goals, many people use machines like treadmills, ellipticals, or stationary bikes, and they often rely on internet tools to track their progress</a:t>
            </a:r>
          </a:p>
          <a:p>
            <a:endParaRPr lang="en-US" dirty="0"/>
          </a:p>
          <a:p>
            <a:pPr marL="342900" marR="0" lvl="0" indent="-342900" algn="ctr">
              <a:lnSpc>
                <a:spcPct val="107000"/>
              </a:lnSpc>
              <a:spcBef>
                <a:spcPts val="0"/>
              </a:spcBef>
              <a:spcAft>
                <a:spcPts val="0"/>
              </a:spcAft>
              <a:buFont typeface="Symbol" panose="05050102010706020507" pitchFamily="18" charset="2"/>
              <a:buChar char=""/>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After exercise, people are less aware of how many calories they are taking in.</a:t>
            </a: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07000"/>
              </a:lnSpc>
              <a:spcBef>
                <a:spcPts val="0"/>
              </a:spcBef>
              <a:spcAft>
                <a:spcPts val="800"/>
              </a:spcAft>
              <a:buFont typeface="Symbol" panose="05050102010706020507" pitchFamily="18" charset="2"/>
              <a:buChar char=""/>
            </a:pPr>
            <a:r>
              <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rPr>
              <a:t> They are unable to keep tabs on and record data pertaining to calories.</a:t>
            </a:r>
            <a:endParaRPr lang="en-US" sz="1800" b="1" i="1" kern="1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dirty="0"/>
          </a:p>
          <a:p>
            <a:endParaRPr lang="en-US" dirty="0"/>
          </a:p>
        </p:txBody>
      </p:sp>
    </p:spTree>
    <p:extLst>
      <p:ext uri="{BB962C8B-B14F-4D97-AF65-F5344CB8AC3E}">
        <p14:creationId xmlns:p14="http://schemas.microsoft.com/office/powerpoint/2010/main" val="42961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0427-2247-DEE0-C357-DB14F1B0F685}"/>
              </a:ext>
            </a:extLst>
          </p:cNvPr>
          <p:cNvSpPr>
            <a:spLocks noGrp="1"/>
          </p:cNvSpPr>
          <p:nvPr>
            <p:ph type="title"/>
          </p:nvPr>
        </p:nvSpPr>
        <p:spPr/>
        <p:txBody>
          <a:bodyPr/>
          <a:lstStyle/>
          <a:p>
            <a:pPr algn="ctr"/>
            <a:r>
              <a:rPr lang="en-US" b="1" dirty="0"/>
              <a:t>System Diagram</a:t>
            </a:r>
          </a:p>
        </p:txBody>
      </p:sp>
      <p:pic>
        <p:nvPicPr>
          <p:cNvPr id="5" name="Content Placeholder 4">
            <a:extLst>
              <a:ext uri="{FF2B5EF4-FFF2-40B4-BE49-F238E27FC236}">
                <a16:creationId xmlns:a16="http://schemas.microsoft.com/office/drawing/2014/main" id="{07EED587-D83F-A7B0-81F7-95956CFAB78E}"/>
              </a:ext>
            </a:extLst>
          </p:cNvPr>
          <p:cNvPicPr>
            <a:picLocks noGrp="1" noChangeAspect="1"/>
          </p:cNvPicPr>
          <p:nvPr>
            <p:ph idx="1"/>
          </p:nvPr>
        </p:nvPicPr>
        <p:blipFill>
          <a:blip r:embed="rId2"/>
          <a:stretch>
            <a:fillRect/>
          </a:stretch>
        </p:blipFill>
        <p:spPr>
          <a:xfrm>
            <a:off x="677334" y="1187354"/>
            <a:ext cx="8488215" cy="4885899"/>
          </a:xfrm>
        </p:spPr>
      </p:pic>
    </p:spTree>
    <p:extLst>
      <p:ext uri="{BB962C8B-B14F-4D97-AF65-F5344CB8AC3E}">
        <p14:creationId xmlns:p14="http://schemas.microsoft.com/office/powerpoint/2010/main" val="266680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FB98-9D9E-F4F9-6CCE-07ED81FBE36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DE04D58-CB70-F501-86FC-82D3DFCB60DE}"/>
              </a:ext>
            </a:extLst>
          </p:cNvPr>
          <p:cNvPicPr>
            <a:picLocks noGrp="1" noChangeAspect="1"/>
          </p:cNvPicPr>
          <p:nvPr>
            <p:ph idx="1"/>
          </p:nvPr>
        </p:nvPicPr>
        <p:blipFill>
          <a:blip r:embed="rId2"/>
          <a:stretch>
            <a:fillRect/>
          </a:stretch>
        </p:blipFill>
        <p:spPr>
          <a:xfrm>
            <a:off x="307621" y="803965"/>
            <a:ext cx="10491507" cy="4006574"/>
          </a:xfrm>
          <a:prstGeom prst="rect">
            <a:avLst/>
          </a:prstGeom>
        </p:spPr>
      </p:pic>
    </p:spTree>
    <p:extLst>
      <p:ext uri="{BB962C8B-B14F-4D97-AF65-F5344CB8AC3E}">
        <p14:creationId xmlns:p14="http://schemas.microsoft.com/office/powerpoint/2010/main" val="60342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1899-1D6D-103B-5AF0-7BC1385D15D0}"/>
              </a:ext>
            </a:extLst>
          </p:cNvPr>
          <p:cNvSpPr>
            <a:spLocks noGrp="1"/>
          </p:cNvSpPr>
          <p:nvPr>
            <p:ph type="title"/>
          </p:nvPr>
        </p:nvSpPr>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EEE830FE-708C-C789-139F-AF18536D7BD6}"/>
              </a:ext>
            </a:extLst>
          </p:cNvPr>
          <p:cNvSpPr>
            <a:spLocks noGrp="1"/>
          </p:cNvSpPr>
          <p:nvPr>
            <p:ph idx="1"/>
          </p:nvPr>
        </p:nvSpPr>
        <p:spPr/>
        <p:txBody>
          <a:bodyPr/>
          <a:lstStyle/>
          <a:p>
            <a:r>
              <a:rPr lang="en-US" sz="2000" b="1" dirty="0"/>
              <a:t>Depended variable</a:t>
            </a:r>
          </a:p>
          <a:p>
            <a:pPr lvl="1">
              <a:buFont typeface="Wingdings" panose="05000000000000000000" pitchFamily="2" charset="2"/>
              <a:buChar char="§"/>
            </a:pPr>
            <a:r>
              <a:rPr lang="en-US" b="1" dirty="0"/>
              <a:t>Calories                                  </a:t>
            </a:r>
            <a:r>
              <a:rPr lang="en-US" b="1" i="1" dirty="0"/>
              <a:t>(3 article )</a:t>
            </a:r>
          </a:p>
          <a:p>
            <a:pPr lvl="1">
              <a:buFont typeface="Wingdings" panose="05000000000000000000" pitchFamily="2" charset="2"/>
              <a:buChar char="§"/>
            </a:pPr>
            <a:endParaRPr lang="en-US" dirty="0"/>
          </a:p>
          <a:p>
            <a:pPr>
              <a:buFont typeface="Wingdings" panose="05000000000000000000" pitchFamily="2" charset="2"/>
              <a:buChar char="Ø"/>
            </a:pPr>
            <a:r>
              <a:rPr lang="en-US" sz="2000" b="1" dirty="0"/>
              <a:t>Independent variable</a:t>
            </a:r>
          </a:p>
          <a:p>
            <a:pPr lvl="1">
              <a:buFont typeface="Arial" panose="020B0604020202020204" pitchFamily="34" charset="0"/>
              <a:buChar char="•"/>
            </a:pPr>
            <a:r>
              <a:rPr lang="en-US" b="1" dirty="0"/>
              <a:t>Gender</a:t>
            </a:r>
          </a:p>
          <a:p>
            <a:pPr lvl="1">
              <a:buFont typeface="Arial" panose="020B0604020202020204" pitchFamily="34" charset="0"/>
              <a:buChar char="•"/>
            </a:pPr>
            <a:r>
              <a:rPr lang="en-US" b="1" dirty="0"/>
              <a:t>Age</a:t>
            </a:r>
          </a:p>
          <a:p>
            <a:pPr lvl="1">
              <a:buFont typeface="Arial" panose="020B0604020202020204" pitchFamily="34" charset="0"/>
              <a:buChar char="•"/>
            </a:pPr>
            <a:r>
              <a:rPr lang="en-US" b="1" dirty="0"/>
              <a:t>Heart rate</a:t>
            </a:r>
          </a:p>
          <a:p>
            <a:pPr lvl="1">
              <a:buFont typeface="Arial" panose="020B0604020202020204" pitchFamily="34" charset="0"/>
              <a:buChar char="•"/>
            </a:pPr>
            <a:r>
              <a:rPr lang="en-US" b="1" dirty="0"/>
              <a:t>Exercise type</a:t>
            </a:r>
          </a:p>
          <a:p>
            <a:pPr lvl="1">
              <a:buFont typeface="Arial" panose="020B0604020202020204" pitchFamily="34" charset="0"/>
              <a:buChar char="•"/>
            </a:pPr>
            <a:r>
              <a:rPr lang="en-US" b="1" dirty="0"/>
              <a:t>Weight</a:t>
            </a:r>
          </a:p>
          <a:p>
            <a:pPr lvl="1">
              <a:buFont typeface="Arial" panose="020B0604020202020204" pitchFamily="34" charset="0"/>
              <a:buChar char="•"/>
            </a:pPr>
            <a:r>
              <a:rPr lang="en-US" b="1" dirty="0"/>
              <a:t>Height                                      </a:t>
            </a:r>
            <a:r>
              <a:rPr lang="en-US" b="1" i="1" dirty="0"/>
              <a:t>( 3 article )</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01662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F353-EFBC-8762-FB1A-C5B0AC1358E3}"/>
              </a:ext>
            </a:extLst>
          </p:cNvPr>
          <p:cNvSpPr>
            <a:spLocks noGrp="1"/>
          </p:cNvSpPr>
          <p:nvPr>
            <p:ph type="title"/>
          </p:nvPr>
        </p:nvSpPr>
        <p:spPr/>
        <p:txBody>
          <a:bodyPr>
            <a:normAutofit/>
          </a:bodyPr>
          <a:lstStyle/>
          <a:p>
            <a:pPr algn="ctr"/>
            <a:r>
              <a:rPr lang="en-US" sz="4000" b="1" dirty="0"/>
              <a:t>Conceptual diagram</a:t>
            </a:r>
          </a:p>
        </p:txBody>
      </p:sp>
      <p:pic>
        <p:nvPicPr>
          <p:cNvPr id="4" name="Content Placeholder 3">
            <a:extLst>
              <a:ext uri="{FF2B5EF4-FFF2-40B4-BE49-F238E27FC236}">
                <a16:creationId xmlns:a16="http://schemas.microsoft.com/office/drawing/2014/main" id="{85A7DA67-163B-47E7-1D55-733B7129BC9D}"/>
              </a:ext>
            </a:extLst>
          </p:cNvPr>
          <p:cNvPicPr>
            <a:picLocks noGrp="1" noChangeAspect="1"/>
          </p:cNvPicPr>
          <p:nvPr>
            <p:ph idx="1"/>
          </p:nvPr>
        </p:nvPicPr>
        <p:blipFill>
          <a:blip r:embed="rId2"/>
          <a:stretch>
            <a:fillRect/>
          </a:stretch>
        </p:blipFill>
        <p:spPr>
          <a:xfrm>
            <a:off x="989764" y="1569571"/>
            <a:ext cx="7971808" cy="4894689"/>
          </a:xfrm>
          <a:prstGeom prst="rect">
            <a:avLst/>
          </a:prstGeom>
        </p:spPr>
      </p:pic>
    </p:spTree>
    <p:extLst>
      <p:ext uri="{BB962C8B-B14F-4D97-AF65-F5344CB8AC3E}">
        <p14:creationId xmlns:p14="http://schemas.microsoft.com/office/powerpoint/2010/main" val="392702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8524-A960-A749-3F88-9507818E8647}"/>
              </a:ext>
            </a:extLst>
          </p:cNvPr>
          <p:cNvSpPr>
            <a:spLocks noGrp="1"/>
          </p:cNvSpPr>
          <p:nvPr>
            <p:ph type="title"/>
          </p:nvPr>
        </p:nvSpPr>
        <p:spPr/>
        <p:txBody>
          <a:bodyPr>
            <a:normAutofit/>
          </a:bodyPr>
          <a:lstStyle/>
          <a:p>
            <a:pPr algn="ctr"/>
            <a:r>
              <a:rPr lang="en-US" sz="4000" b="1" dirty="0"/>
              <a:t>Research analysis</a:t>
            </a:r>
          </a:p>
        </p:txBody>
      </p:sp>
      <p:sp>
        <p:nvSpPr>
          <p:cNvPr id="3" name="Content Placeholder 2">
            <a:extLst>
              <a:ext uri="{FF2B5EF4-FFF2-40B4-BE49-F238E27FC236}">
                <a16:creationId xmlns:a16="http://schemas.microsoft.com/office/drawing/2014/main" id="{1F95A657-5DD0-D231-AD15-0CEF9917AE0E}"/>
              </a:ext>
            </a:extLst>
          </p:cNvPr>
          <p:cNvSpPr>
            <a:spLocks noGrp="1"/>
          </p:cNvSpPr>
          <p:nvPr>
            <p:ph idx="1"/>
          </p:nvPr>
        </p:nvSpPr>
        <p:spPr/>
        <p:txBody>
          <a:bodyPr>
            <a:normAutofit/>
          </a:bodyPr>
          <a:lstStyle/>
          <a:p>
            <a:pPr marL="0" indent="0" algn="ctr">
              <a:buNone/>
            </a:pPr>
            <a:r>
              <a:rPr lang="en-US" sz="4400" b="1" dirty="0">
                <a:effectLst>
                  <a:outerShdw blurRad="38100" dist="38100" dir="2700000" algn="tl">
                    <a:srgbClr val="000000">
                      <a:alpha val="43137"/>
                    </a:srgbClr>
                  </a:outerShdw>
                </a:effectLst>
              </a:rPr>
              <a:t>Interviews </a:t>
            </a:r>
          </a:p>
          <a:p>
            <a:pPr marL="0" indent="0" algn="ctr">
              <a:buNone/>
            </a:pPr>
            <a:r>
              <a:rPr lang="en-US" sz="4400" b="1" dirty="0">
                <a:effectLst>
                  <a:outerShdw blurRad="38100" dist="38100" dir="2700000" algn="tl">
                    <a:srgbClr val="000000">
                      <a:alpha val="43137"/>
                    </a:srgbClr>
                  </a:outerShdw>
                </a:effectLst>
              </a:rPr>
              <a:t>Survey analysis</a:t>
            </a:r>
          </a:p>
        </p:txBody>
      </p:sp>
      <p:pic>
        <p:nvPicPr>
          <p:cNvPr id="4" name="Picture 3">
            <a:extLst>
              <a:ext uri="{FF2B5EF4-FFF2-40B4-BE49-F238E27FC236}">
                <a16:creationId xmlns:a16="http://schemas.microsoft.com/office/drawing/2014/main" id="{469369D7-4DDB-DA25-6C11-ADE384C66D0F}"/>
              </a:ext>
            </a:extLst>
          </p:cNvPr>
          <p:cNvPicPr>
            <a:picLocks noChangeAspect="1"/>
          </p:cNvPicPr>
          <p:nvPr/>
        </p:nvPicPr>
        <p:blipFill>
          <a:blip r:embed="rId2"/>
          <a:stretch>
            <a:fillRect/>
          </a:stretch>
        </p:blipFill>
        <p:spPr>
          <a:xfrm>
            <a:off x="390659" y="3892639"/>
            <a:ext cx="3769217" cy="2355761"/>
          </a:xfrm>
          <a:prstGeom prst="ellipse">
            <a:avLst/>
          </a:prstGeom>
          <a:ln>
            <a:noFill/>
          </a:ln>
          <a:effectLst>
            <a:softEdge rad="112500"/>
          </a:effectLst>
        </p:spPr>
      </p:pic>
      <p:pic>
        <p:nvPicPr>
          <p:cNvPr id="5" name="Picture 4">
            <a:extLst>
              <a:ext uri="{FF2B5EF4-FFF2-40B4-BE49-F238E27FC236}">
                <a16:creationId xmlns:a16="http://schemas.microsoft.com/office/drawing/2014/main" id="{D4C7215F-AB47-44C8-92D0-434C4C8E03D5}"/>
              </a:ext>
            </a:extLst>
          </p:cNvPr>
          <p:cNvPicPr>
            <a:picLocks noChangeAspect="1"/>
          </p:cNvPicPr>
          <p:nvPr/>
        </p:nvPicPr>
        <p:blipFill>
          <a:blip r:embed="rId3"/>
          <a:stretch>
            <a:fillRect/>
          </a:stretch>
        </p:blipFill>
        <p:spPr>
          <a:xfrm>
            <a:off x="4555201" y="3892639"/>
            <a:ext cx="4120498" cy="263547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67217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70B1-DE57-9308-B0C3-521CB0917D43}"/>
              </a:ext>
            </a:extLst>
          </p:cNvPr>
          <p:cNvSpPr>
            <a:spLocks noGrp="1"/>
          </p:cNvSpPr>
          <p:nvPr>
            <p:ph type="title"/>
          </p:nvPr>
        </p:nvSpPr>
        <p:spPr/>
        <p:txBody>
          <a:bodyPr/>
          <a:lstStyle/>
          <a:p>
            <a:pPr algn="ctr"/>
            <a:r>
              <a:rPr lang="en-US" b="1" dirty="0"/>
              <a:t>Interviews </a:t>
            </a:r>
            <a:br>
              <a:rPr lang="en-US" dirty="0"/>
            </a:br>
            <a:endParaRPr lang="en-US" dirty="0"/>
          </a:p>
        </p:txBody>
      </p:sp>
      <p:sp>
        <p:nvSpPr>
          <p:cNvPr id="3" name="Content Placeholder 2">
            <a:extLst>
              <a:ext uri="{FF2B5EF4-FFF2-40B4-BE49-F238E27FC236}">
                <a16:creationId xmlns:a16="http://schemas.microsoft.com/office/drawing/2014/main" id="{739B2A02-1DDF-711C-D396-E8C122CEF30D}"/>
              </a:ext>
            </a:extLst>
          </p:cNvPr>
          <p:cNvSpPr>
            <a:spLocks noGrp="1"/>
          </p:cNvSpPr>
          <p:nvPr>
            <p:ph idx="1"/>
          </p:nvPr>
        </p:nvSpPr>
        <p:spPr/>
        <p:txBody>
          <a:bodyPr>
            <a:normAutofit/>
          </a:bodyPr>
          <a:lstStyle/>
          <a:p>
            <a:pPr marL="0" indent="0" algn="ctr">
              <a:buNone/>
            </a:pPr>
            <a:r>
              <a:rPr lang="en-US" sz="2800" dirty="0"/>
              <a:t>Personal Trainers</a:t>
            </a:r>
          </a:p>
          <a:p>
            <a:pPr marL="0" indent="0" algn="ctr">
              <a:buNone/>
            </a:pPr>
            <a:r>
              <a:rPr lang="en-US" sz="2800" dirty="0"/>
              <a:t>Healthcare Professionals</a:t>
            </a:r>
          </a:p>
          <a:p>
            <a:pPr marL="0" indent="0" algn="ctr">
              <a:buNone/>
            </a:pPr>
            <a:r>
              <a:rPr lang="en-US" sz="2800" dirty="0"/>
              <a:t>Tech-Savvy Users</a:t>
            </a:r>
          </a:p>
        </p:txBody>
      </p:sp>
      <p:pic>
        <p:nvPicPr>
          <p:cNvPr id="4" name="Picture 3">
            <a:extLst>
              <a:ext uri="{FF2B5EF4-FFF2-40B4-BE49-F238E27FC236}">
                <a16:creationId xmlns:a16="http://schemas.microsoft.com/office/drawing/2014/main" id="{EA88980B-C1AE-18F3-3A35-D12B243A7BCD}"/>
              </a:ext>
            </a:extLst>
          </p:cNvPr>
          <p:cNvPicPr>
            <a:picLocks noChangeAspect="1"/>
          </p:cNvPicPr>
          <p:nvPr/>
        </p:nvPicPr>
        <p:blipFill>
          <a:blip r:embed="rId2"/>
          <a:stretch>
            <a:fillRect/>
          </a:stretch>
        </p:blipFill>
        <p:spPr>
          <a:xfrm>
            <a:off x="4594548" y="3720677"/>
            <a:ext cx="4125662" cy="2320685"/>
          </a:xfrm>
          <a:prstGeom prst="ellipse">
            <a:avLst/>
          </a:prstGeom>
          <a:ln>
            <a:noFill/>
          </a:ln>
          <a:effectLst>
            <a:softEdge rad="112500"/>
          </a:effectLst>
        </p:spPr>
      </p:pic>
    </p:spTree>
    <p:extLst>
      <p:ext uri="{BB962C8B-B14F-4D97-AF65-F5344CB8AC3E}">
        <p14:creationId xmlns:p14="http://schemas.microsoft.com/office/powerpoint/2010/main" val="276062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B0BD-98EF-1C43-4831-EAAB9061C6E2}"/>
              </a:ext>
            </a:extLst>
          </p:cNvPr>
          <p:cNvSpPr>
            <a:spLocks noGrp="1"/>
          </p:cNvSpPr>
          <p:nvPr>
            <p:ph type="title"/>
          </p:nvPr>
        </p:nvSpPr>
        <p:spPr/>
        <p:txBody>
          <a:bodyPr/>
          <a:lstStyle/>
          <a:p>
            <a:pPr algn="ctr"/>
            <a:r>
              <a:rPr lang="en-US" b="1" dirty="0"/>
              <a:t>Survey analysis</a:t>
            </a:r>
            <a:br>
              <a:rPr lang="en-US" dirty="0"/>
            </a:br>
            <a:r>
              <a:rPr lang="en-US" dirty="0"/>
              <a:t>(questionaries)</a:t>
            </a:r>
          </a:p>
        </p:txBody>
      </p:sp>
      <p:sp>
        <p:nvSpPr>
          <p:cNvPr id="3" name="Content Placeholder 2">
            <a:extLst>
              <a:ext uri="{FF2B5EF4-FFF2-40B4-BE49-F238E27FC236}">
                <a16:creationId xmlns:a16="http://schemas.microsoft.com/office/drawing/2014/main" id="{64A8078F-C5BD-4FC7-CFED-BABD6F93FB42}"/>
              </a:ext>
            </a:extLst>
          </p:cNvPr>
          <p:cNvSpPr>
            <a:spLocks noGrp="1"/>
          </p:cNvSpPr>
          <p:nvPr>
            <p:ph idx="1"/>
          </p:nvPr>
        </p:nvSpPr>
        <p:spPr/>
        <p:txBody>
          <a:bodyPr/>
          <a:lstStyle/>
          <a:p>
            <a:r>
              <a:rPr lang="en-US" b="1" dirty="0"/>
              <a:t>Name?</a:t>
            </a:r>
          </a:p>
          <a:p>
            <a:r>
              <a:rPr lang="en-US" b="1" dirty="0"/>
              <a:t>Age?</a:t>
            </a:r>
          </a:p>
          <a:p>
            <a:r>
              <a:rPr lang="en-US" b="1" i="0" dirty="0">
                <a:solidFill>
                  <a:srgbClr val="202124"/>
                </a:solidFill>
                <a:effectLst/>
              </a:rPr>
              <a:t>Gender?</a:t>
            </a:r>
          </a:p>
          <a:p>
            <a:r>
              <a:rPr lang="en-US" b="1" i="0" dirty="0">
                <a:solidFill>
                  <a:srgbClr val="202124"/>
                </a:solidFill>
                <a:effectLst/>
              </a:rPr>
              <a:t>What type of cardio workout do you typically engage in?</a:t>
            </a:r>
            <a:endParaRPr lang="en-US" b="1" dirty="0">
              <a:solidFill>
                <a:srgbClr val="202124"/>
              </a:solidFill>
            </a:endParaRPr>
          </a:p>
          <a:p>
            <a:r>
              <a:rPr lang="en-US" b="1" dirty="0"/>
              <a:t>What motivates you to engage in cardio workouts?</a:t>
            </a:r>
          </a:p>
          <a:p>
            <a:r>
              <a:rPr lang="en-US" b="1" i="0" dirty="0">
                <a:solidFill>
                  <a:srgbClr val="202124"/>
                </a:solidFill>
                <a:effectLst/>
              </a:rPr>
              <a:t>Do you estimate the number of calories burned during your cardio workouts?</a:t>
            </a:r>
            <a:endParaRPr lang="en-US" b="1" dirty="0"/>
          </a:p>
        </p:txBody>
      </p:sp>
      <p:pic>
        <p:nvPicPr>
          <p:cNvPr id="4" name="Picture 3">
            <a:extLst>
              <a:ext uri="{FF2B5EF4-FFF2-40B4-BE49-F238E27FC236}">
                <a16:creationId xmlns:a16="http://schemas.microsoft.com/office/drawing/2014/main" id="{5E37DD7A-DE87-1336-23A3-50601D51E438}"/>
              </a:ext>
            </a:extLst>
          </p:cNvPr>
          <p:cNvPicPr>
            <a:picLocks noChangeAspect="1"/>
          </p:cNvPicPr>
          <p:nvPr/>
        </p:nvPicPr>
        <p:blipFill>
          <a:blip r:embed="rId2"/>
          <a:stretch>
            <a:fillRect/>
          </a:stretch>
        </p:blipFill>
        <p:spPr>
          <a:xfrm>
            <a:off x="7306744" y="4229368"/>
            <a:ext cx="4693276" cy="2737744"/>
          </a:xfrm>
          <a:prstGeom prst="ellipse">
            <a:avLst/>
          </a:prstGeom>
          <a:ln>
            <a:noFill/>
          </a:ln>
          <a:effectLst>
            <a:softEdge rad="112500"/>
          </a:effectLst>
        </p:spPr>
      </p:pic>
    </p:spTree>
    <p:extLst>
      <p:ext uri="{BB962C8B-B14F-4D97-AF65-F5344CB8AC3E}">
        <p14:creationId xmlns:p14="http://schemas.microsoft.com/office/powerpoint/2010/main" val="3553322079"/>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TotalTime>
  <Words>355</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Symbol</vt:lpstr>
      <vt:lpstr>Times New Roman</vt:lpstr>
      <vt:lpstr>Trebuchet MS</vt:lpstr>
      <vt:lpstr>Wingdings</vt:lpstr>
      <vt:lpstr>Wingdings 3</vt:lpstr>
      <vt:lpstr>Facet</vt:lpstr>
      <vt:lpstr>  Gym workout calories burnt prediction (Web application ) </vt:lpstr>
      <vt:lpstr>Problem statement </vt:lpstr>
      <vt:lpstr>System Diagram</vt:lpstr>
      <vt:lpstr>PowerPoint Presentation</vt:lpstr>
      <vt:lpstr>Literature review</vt:lpstr>
      <vt:lpstr>Conceptual diagram</vt:lpstr>
      <vt:lpstr>Research analysis</vt:lpstr>
      <vt:lpstr>Interviews  </vt:lpstr>
      <vt:lpstr>Survey analysis (questionaries)</vt:lpstr>
      <vt:lpstr>Design</vt:lpstr>
      <vt:lpstr>PowerPoint Presentation</vt:lpstr>
      <vt:lpstr>PowerPoint Presentation</vt:lpstr>
      <vt:lpstr>PowerPoint Presentation</vt:lpstr>
      <vt:lpstr>PowerPoint Presentation</vt:lpstr>
      <vt:lpstr>PowerPoint Presentation</vt:lpstr>
      <vt:lpstr>PowerPoint Presentation</vt:lpstr>
      <vt:lpstr>Test 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Gym workout calories burnt prediction (Web application ) </dc:title>
  <dc:creator>sajith rulz</dc:creator>
  <cp:lastModifiedBy>sajith rulz</cp:lastModifiedBy>
  <cp:revision>2</cp:revision>
  <dcterms:created xsi:type="dcterms:W3CDTF">2023-10-20T10:25:40Z</dcterms:created>
  <dcterms:modified xsi:type="dcterms:W3CDTF">2023-10-20T11:49:02Z</dcterms:modified>
</cp:coreProperties>
</file>