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  <p:embeddedFontLst>
    <p:embeddedFont>
      <p:font typeface="SHEGAC+TwCenMT-Regular"/>
      <p:regular r:id="rId26"/>
    </p:embeddedFont>
    <p:embeddedFont>
      <p:font typeface="EPNAUL+TwCenMT-Bold"/>
      <p:regular r:id="rId27"/>
    </p:embeddedFont>
    <p:embeddedFont>
      <p:font typeface="CPRAEJ+TimesNewRomanPSMT"/>
      <p:regular r:id="rId28"/>
    </p:embeddedFont>
    <p:embeddedFont>
      <p:font typeface="POCTIS+ArialMT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font" Target="fonts/font1.fntdata" /><Relationship Id="rId27" Type="http://schemas.openxmlformats.org/officeDocument/2006/relationships/font" Target="fonts/font2.fntdata" /><Relationship Id="rId28" Type="http://schemas.openxmlformats.org/officeDocument/2006/relationships/font" Target="fonts/font3.fntdata" /><Relationship Id="rId29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33700" y="2987892"/>
            <a:ext cx="6472120" cy="701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26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SHEGAC+TwCenMT-Regular"/>
                <a:cs typeface="SHEGAC+TwCenMT-Regular"/>
              </a:rPr>
              <a:t>SMART</a:t>
            </a:r>
            <a:r>
              <a:rPr dirty="0" sz="48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4800">
                <a:solidFill>
                  <a:srgbClr val="ffffff"/>
                </a:solidFill>
                <a:latin typeface="SHEGAC+TwCenMT-Regular"/>
                <a:cs typeface="SHEGAC+TwCenMT-Regular"/>
              </a:rPr>
              <a:t>PARKING</a:t>
            </a:r>
            <a:r>
              <a:rPr dirty="0" sz="48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4800">
                <a:solidFill>
                  <a:srgbClr val="ffffff"/>
                </a:solidFill>
                <a:latin typeface="SHEGAC+TwCenMT-Regular"/>
                <a:cs typeface="SHEGAC+TwCenMT-Regular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59375" y="3717868"/>
            <a:ext cx="2024126" cy="3146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BY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RECTIFIERS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5232" y="4210628"/>
            <a:ext cx="4822442" cy="3146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(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CHARU,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NIPUN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TULSIAN,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ANUPAMA,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000">
                <a:solidFill>
                  <a:srgbClr val="82ffff"/>
                </a:solidFill>
                <a:latin typeface="SHEGAC+TwCenMT-Regular"/>
                <a:cs typeface="SHEGAC+TwCenMT-Regular"/>
              </a:rPr>
              <a:t>SAJJA)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96" y="978425"/>
            <a:ext cx="7231374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PART</a:t>
            </a:r>
            <a:r>
              <a:rPr dirty="0" sz="4000" spc="66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1:</a:t>
            </a:r>
            <a:r>
              <a:rPr dirty="0" sz="4000" spc="64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EMPTY</a:t>
            </a:r>
            <a:r>
              <a:rPr dirty="0" sz="4000" spc="65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SLOT</a:t>
            </a:r>
            <a:r>
              <a:rPr dirty="0" sz="4000" spc="65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DETECTION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96" y="1795941"/>
            <a:ext cx="8597510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entry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exit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barrier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are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made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with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help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  <a:r>
              <a:rPr dirty="0" sz="2400" spc="68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 b="1" u="sng">
                <a:solidFill>
                  <a:srgbClr val="ffffff"/>
                </a:solidFill>
                <a:latin typeface="EPNAUL+TwCenMT-Bold"/>
                <a:cs typeface="EPNAUL+TwCenMT-Bold"/>
              </a:rPr>
              <a:t>Servo</a:t>
            </a:r>
            <a:r>
              <a:rPr dirty="0" sz="2400" spc="37" b="1" u="sng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2400" b="1" u="sng">
                <a:solidFill>
                  <a:srgbClr val="ffffff"/>
                </a:solidFill>
                <a:latin typeface="EPNAUL+TwCenMT-Bold"/>
                <a:cs typeface="EPNAUL+TwCenMT-Bold"/>
              </a:rPr>
              <a:t>motor.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2896" y="2325277"/>
            <a:ext cx="9135366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When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vehicle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comes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near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entry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barrier,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 spc="6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 b="1" u="sng">
                <a:solidFill>
                  <a:srgbClr val="ffffff"/>
                </a:solidFill>
                <a:latin typeface="EPNAUL+TwCenMT-Bold"/>
                <a:cs typeface="EPNAUL+TwCenMT-Bold"/>
              </a:rPr>
              <a:t>PIR</a:t>
            </a:r>
            <a:r>
              <a:rPr dirty="0" sz="2400" spc="40" b="1" u="sng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2400" b="1" u="sng">
                <a:solidFill>
                  <a:srgbClr val="ffffff"/>
                </a:solidFill>
                <a:latin typeface="EPNAUL+TwCenMT-Bold"/>
                <a:cs typeface="EPNAUL+TwCenMT-Bold"/>
              </a:rPr>
              <a:t>sensor</a:t>
            </a:r>
            <a:r>
              <a:rPr dirty="0" sz="2400" spc="40" b="1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detects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5796" y="2817375"/>
            <a:ext cx="1298376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presence.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2896" y="3256950"/>
            <a:ext cx="9621926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have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used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onem2m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thingspeak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platform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for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recording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data(empty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75796" y="3749047"/>
            <a:ext cx="739824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slots)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32896" y="4188621"/>
            <a:ext cx="9440264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Any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person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coming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to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parking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can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check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website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anytime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75796" y="4680720"/>
            <a:ext cx="5506590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day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to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check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occupancy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four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slots.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96" y="1243165"/>
            <a:ext cx="9667340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takes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count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vehicles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already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parked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parking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slots;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796" y="1771839"/>
            <a:ext cx="5743420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count&lt;4,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barrier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opens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car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enters.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2896" y="2247989"/>
            <a:ext cx="5931786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If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count=4,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barrier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doesn’t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open.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2896" y="2813901"/>
            <a:ext cx="7218043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operation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exit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side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will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same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entrance.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2896" y="3379813"/>
            <a:ext cx="9840768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PIR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sensor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will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detect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presence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vehicle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front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barrier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open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75796" y="3908487"/>
            <a:ext cx="1848296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automatically.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96" y="978425"/>
            <a:ext cx="6869179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PART</a:t>
            </a:r>
            <a:r>
              <a:rPr dirty="0" sz="4000" spc="66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2:</a:t>
            </a:r>
            <a:r>
              <a:rPr dirty="0" sz="4000" spc="64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PARKING</a:t>
            </a:r>
            <a:r>
              <a:rPr dirty="0" sz="4000" spc="62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ASSISTANCE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96" y="1859441"/>
            <a:ext cx="9793224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Once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vehicle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enters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parking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area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its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respective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slot,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now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needs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5796" y="2351539"/>
            <a:ext cx="6267677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assistance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while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reverse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gear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to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avoid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bumping.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2896" y="2791113"/>
            <a:ext cx="9610952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When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vehicle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enters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slot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reversing,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Ultrasonic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sensors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detect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5796" y="3283211"/>
            <a:ext cx="6344791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distance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between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vehicle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rear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wall.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2896" y="3722785"/>
            <a:ext cx="9514328" cy="1264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Threshold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distance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has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been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set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to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4cm;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so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whenever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distance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between</a:t>
            </a:r>
          </a:p>
          <a:p>
            <a:pPr marL="342900" marR="0">
              <a:lnSpc>
                <a:spcPts val="2613"/>
              </a:lnSpc>
              <a:spcBef>
                <a:spcPts val="467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wall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rear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vehicle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less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than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4cm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,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piezo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buzzer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starts</a:t>
            </a:r>
          </a:p>
          <a:p>
            <a:pPr marL="342900" marR="0">
              <a:lnSpc>
                <a:spcPts val="2613"/>
              </a:lnSpc>
              <a:spcBef>
                <a:spcPts val="554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buzzing.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3" y="785377"/>
            <a:ext cx="2898526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FLOWCHART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7232" y="461424"/>
            <a:ext cx="3944658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PROJECT</a:t>
            </a:r>
            <a:r>
              <a:rPr dirty="0" sz="4000" spc="65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IMAGES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4218" y="337422"/>
            <a:ext cx="1496566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4218" y="337422"/>
            <a:ext cx="1496566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DEMO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96" y="978425"/>
            <a:ext cx="8543540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BENEFITS</a:t>
            </a:r>
            <a:r>
              <a:rPr dirty="0" sz="4000" spc="65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OF</a:t>
            </a:r>
            <a:r>
              <a:rPr dirty="0" sz="4000" spc="64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SMART</a:t>
            </a:r>
            <a:r>
              <a:rPr dirty="0" sz="4000" spc="66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PARKING</a:t>
            </a:r>
            <a:r>
              <a:rPr dirty="0" sz="4000" spc="62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96" y="2027316"/>
            <a:ext cx="5411858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dirty="0" sz="3050" spc="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parking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space.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2896" y="2593228"/>
            <a:ext cx="9751148" cy="8437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dirty="0" sz="3050" spc="114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Providing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consumers,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businesses,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law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enforcement</a:t>
            </a:r>
          </a:p>
          <a:p>
            <a:pPr marL="457200" marR="0">
              <a:lnSpc>
                <a:spcPts val="2400"/>
              </a:lnSpc>
              <a:spcBef>
                <a:spcPts val="843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representatives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2896" y="3598052"/>
            <a:ext cx="8705990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dirty="0" sz="3050" spc="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Optimizing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tight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busy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urban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2896" y="4163964"/>
            <a:ext cx="8831733" cy="8437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r>
              <a:rPr dirty="0" sz="3050" spc="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Foresee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flow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vehicles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analyzing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parking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routines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malls,</a:t>
            </a:r>
          </a:p>
          <a:p>
            <a:pPr marL="457200" marR="0">
              <a:lnSpc>
                <a:spcPts val="2400"/>
              </a:lnSpc>
              <a:spcBef>
                <a:spcPts val="843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stores,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airports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96" y="978425"/>
            <a:ext cx="7006841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APPLICATIONS</a:t>
            </a:r>
            <a:r>
              <a:rPr dirty="0" sz="4000" spc="66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OF</a:t>
            </a:r>
            <a:r>
              <a:rPr dirty="0" sz="4000" spc="64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THIS</a:t>
            </a:r>
            <a:r>
              <a:rPr dirty="0" sz="4000" spc="65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96" y="2025729"/>
            <a:ext cx="9113776" cy="781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parking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assistance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</a:p>
          <a:p>
            <a:pPr marL="0" marR="0">
              <a:lnSpc>
                <a:spcPts val="2400"/>
              </a:lnSpc>
              <a:spcBef>
                <a:spcPts val="1055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places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avoid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chaos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fuel.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2896" y="2968640"/>
            <a:ext cx="1347386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dirty="0" sz="3050" spc="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Office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2896" y="3534552"/>
            <a:ext cx="1694112" cy="991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dirty="0" sz="3050" spc="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Theatres</a:t>
            </a:r>
          </a:p>
          <a:p>
            <a:pPr marL="0" marR="0">
              <a:lnSpc>
                <a:spcPts val="3050"/>
              </a:lnSpc>
              <a:spcBef>
                <a:spcPts val="1405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dirty="0" sz="3050" spc="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Malls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2896" y="4666376"/>
            <a:ext cx="2905083" cy="991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r>
              <a:rPr dirty="0" sz="3050" spc="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Recreational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parks</a:t>
            </a:r>
          </a:p>
          <a:p>
            <a:pPr marL="0" marR="0">
              <a:lnSpc>
                <a:spcPts val="3050"/>
              </a:lnSpc>
              <a:spcBef>
                <a:spcPts val="1406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Calibri"/>
                <a:cs typeface="Calibri"/>
              </a:rPr>
              <a:t>5.</a:t>
            </a:r>
            <a:r>
              <a:rPr dirty="0" sz="3050" spc="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Hospitals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3353" y="538587"/>
            <a:ext cx="4842644" cy="1023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909" marR="0">
              <a:lnSpc>
                <a:spcPts val="4791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INTRODUCTION</a:t>
            </a:r>
          </a:p>
          <a:p>
            <a:pPr marL="0" marR="0">
              <a:lnSpc>
                <a:spcPts val="2436"/>
              </a:lnSpc>
              <a:spcBef>
                <a:spcPts val="578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Currently,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development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of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automotive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3353" y="1582966"/>
            <a:ext cx="6107531" cy="4404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technology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is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growing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rapidly,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this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emerges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based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on</a:t>
            </a:r>
          </a:p>
          <a:p>
            <a:pPr marL="0" marR="0">
              <a:lnSpc>
                <a:spcPts val="2436"/>
              </a:lnSpc>
              <a:spcBef>
                <a:spcPts val="46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ideas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and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needs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of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people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who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are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also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growing</a:t>
            </a:r>
          </a:p>
          <a:p>
            <a:pPr marL="0" marR="0">
              <a:lnSpc>
                <a:spcPts val="2436"/>
              </a:lnSpc>
              <a:spcBef>
                <a:spcPts val="46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rapidly.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Based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on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this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notion,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application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of</a:t>
            </a:r>
          </a:p>
          <a:p>
            <a:pPr marL="0" marR="0">
              <a:lnSpc>
                <a:spcPts val="2436"/>
              </a:lnSpc>
              <a:spcBef>
                <a:spcPts val="46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technology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in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automotive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milieu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continues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to</a:t>
            </a:r>
          </a:p>
          <a:p>
            <a:pPr marL="0" marR="0">
              <a:lnSpc>
                <a:spcPts val="2436"/>
              </a:lnSpc>
              <a:spcBef>
                <a:spcPts val="51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develop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until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creation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of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sophisticated</a:t>
            </a:r>
          </a:p>
          <a:p>
            <a:pPr marL="0" marR="0">
              <a:lnSpc>
                <a:spcPts val="2436"/>
              </a:lnSpc>
              <a:spcBef>
                <a:spcPts val="46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technology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is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equal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to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changing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times.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</a:p>
          <a:p>
            <a:pPr marL="0" marR="0">
              <a:lnSpc>
                <a:spcPts val="2436"/>
              </a:lnSpc>
              <a:spcBef>
                <a:spcPts val="46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development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of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a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sensor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system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with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Internet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of</a:t>
            </a:r>
          </a:p>
          <a:p>
            <a:pPr marL="0" marR="0">
              <a:lnSpc>
                <a:spcPts val="2436"/>
              </a:lnSpc>
              <a:spcBef>
                <a:spcPts val="46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Things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(IoT)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connectivity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provides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development</a:t>
            </a:r>
          </a:p>
          <a:p>
            <a:pPr marL="0" marR="0">
              <a:lnSpc>
                <a:spcPts val="2436"/>
              </a:lnSpc>
              <a:spcBef>
                <a:spcPts val="46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of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better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driving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technology,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which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supports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</a:p>
          <a:p>
            <a:pPr marL="0" marR="0">
              <a:lnSpc>
                <a:spcPts val="2436"/>
              </a:lnSpc>
              <a:spcBef>
                <a:spcPts val="46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growth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of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automotive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market.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application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of</a:t>
            </a:r>
          </a:p>
          <a:p>
            <a:pPr marL="0" marR="0">
              <a:lnSpc>
                <a:spcPts val="2436"/>
              </a:lnSpc>
              <a:spcBef>
                <a:spcPts val="46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this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technology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provides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security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and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convenience</a:t>
            </a:r>
          </a:p>
          <a:p>
            <a:pPr marL="0" marR="0">
              <a:lnSpc>
                <a:spcPts val="2436"/>
              </a:lnSpc>
              <a:spcBef>
                <a:spcPts val="46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for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drivers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and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their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200">
                <a:solidFill>
                  <a:srgbClr val="ffffff"/>
                </a:solidFill>
                <a:latin typeface="CPRAEJ+TimesNewRomanPSMT"/>
                <a:cs typeface="CPRAEJ+TimesNewRomanPSMT"/>
              </a:rPr>
              <a:t>vehicles.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42535" y="2828950"/>
            <a:ext cx="2792839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SHEGAC+TwCenMT-Regular"/>
                <a:cs typeface="SHEGAC+TwCenMT-Regular"/>
              </a:rPr>
              <a:t>THANK</a:t>
            </a:r>
            <a:r>
              <a:rPr dirty="0" sz="36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3600">
                <a:solidFill>
                  <a:srgbClr val="ffffff"/>
                </a:solidFill>
                <a:latin typeface="SHEGAC+TwCenMT-Regular"/>
                <a:cs typeface="SHEGAC+TwCenMT-Regular"/>
              </a:rPr>
              <a:t>YOU</a:t>
            </a:r>
            <a:r>
              <a:rPr dirty="0" sz="36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3600">
                <a:solidFill>
                  <a:srgbClr val="ffffff"/>
                </a:solidFill>
                <a:latin typeface="SHEGAC+TwCenMT-Regular"/>
                <a:cs typeface="SHEGAC+TwCenMT-Regular"/>
              </a:rPr>
              <a:t>!!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78086" y="1297710"/>
            <a:ext cx="7907428" cy="25702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A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parking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assistant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or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parking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distance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detector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is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a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technology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designed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to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prevent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cars’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rear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friction;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this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system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is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commonly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used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in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vehicles.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A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parking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distance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detector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is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installed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on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walls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of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parking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which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detects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rear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and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warns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driver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before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bumping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or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crashing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the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 </a:t>
            </a:r>
            <a:r>
              <a:rPr dirty="0" sz="2400">
                <a:solidFill>
                  <a:srgbClr val="ffffff"/>
                </a:solidFill>
                <a:latin typeface="CPRAEJ+TimesNewRomanPSMT"/>
                <a:cs typeface="CPRAEJ+TimesNewRomanPSMT"/>
              </a:rPr>
              <a:t>vehicle.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1" y="722199"/>
            <a:ext cx="5112912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COMPONENTS</a:t>
            </a:r>
            <a:r>
              <a:rPr dirty="0" sz="3600" spc="59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REQUIRED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7403" y="4631438"/>
            <a:ext cx="3883507" cy="342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HC-SR04</a:t>
            </a: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ULTRASONIC</a:t>
            </a: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SENSORS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08215" y="4631438"/>
            <a:ext cx="1512239" cy="342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PIR</a:t>
            </a: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SENSOR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44663" y="4631437"/>
            <a:ext cx="1756714" cy="342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PIEZO</a:t>
            </a: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BUZZER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51" y="722199"/>
            <a:ext cx="5112912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COMPONENTS</a:t>
            </a:r>
            <a:r>
              <a:rPr dirty="0" sz="3600" spc="59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REQUIRED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9497" y="4631438"/>
            <a:ext cx="862496" cy="342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ESP32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2634" y="4631438"/>
            <a:ext cx="1921840" cy="342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SERVO</a:t>
            </a: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MOTOR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62919" y="4631437"/>
            <a:ext cx="1724025" cy="342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HEGAC+TwCenMT-Regular"/>
                <a:cs typeface="SHEGAC+TwCenMT-Regular"/>
              </a:rPr>
              <a:t>BREADBOARD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8145" y="730533"/>
            <a:ext cx="3445961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SOFTWARE</a:t>
            </a:r>
            <a:r>
              <a:rPr dirty="0" sz="3600" spc="59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8144" y="1440627"/>
            <a:ext cx="1646680" cy="1036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4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ONEM2M</a:t>
            </a:r>
          </a:p>
          <a:p>
            <a:pPr marL="0" marR="0">
              <a:lnSpc>
                <a:spcPts val="3407"/>
              </a:lnSpc>
              <a:spcBef>
                <a:spcPts val="1098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4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HTML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8144" y="2572451"/>
            <a:ext cx="927049" cy="47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4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8144" y="3138363"/>
            <a:ext cx="2050163" cy="1036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4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JAVASCRIPT</a:t>
            </a:r>
          </a:p>
          <a:p>
            <a:pPr marL="0" marR="0">
              <a:lnSpc>
                <a:spcPts val="3407"/>
              </a:lnSpc>
              <a:spcBef>
                <a:spcPts val="1098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4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THINGSPEAK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06357" y="243211"/>
            <a:ext cx="3584597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BLOCK</a:t>
            </a:r>
            <a:r>
              <a:rPr dirty="0" sz="3600" spc="56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3602" y="1044637"/>
            <a:ext cx="2199229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EXIT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GATE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CONTROL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9813" y="1426532"/>
            <a:ext cx="895573" cy="561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006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HEGAC+TwCenMT-Regular"/>
                <a:cs typeface="SHEGAC+TwCenMT-Regular"/>
              </a:rPr>
              <a:t>SERVO</a:t>
            </a:r>
          </a:p>
          <a:p>
            <a:pPr marL="0" marR="0">
              <a:lnSpc>
                <a:spcPts val="195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HEGAC+TwCenMT-Regular"/>
                <a:cs typeface="SHEGAC+TwCenMT-Regular"/>
              </a:rPr>
              <a:t>MOTOR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82825" y="1435724"/>
            <a:ext cx="924148" cy="561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6062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HEGAC+TwCenMT-Regular"/>
                <a:cs typeface="SHEGAC+TwCenMT-Regular"/>
              </a:rPr>
              <a:t>PIR</a:t>
            </a:r>
          </a:p>
          <a:p>
            <a:pPr marL="0" marR="0">
              <a:lnSpc>
                <a:spcPts val="195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HEGAC+TwCenMT-Regular"/>
                <a:cs typeface="SHEGAC+TwCenMT-Regular"/>
              </a:rPr>
              <a:t>SENSOR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64807" y="1499556"/>
            <a:ext cx="1590926" cy="8356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ONEM2M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AND</a:t>
            </a:r>
          </a:p>
          <a:p>
            <a:pPr marL="84931" marR="0">
              <a:lnSpc>
                <a:spcPts val="195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THINGSPEAK</a:t>
            </a:r>
          </a:p>
          <a:p>
            <a:pPr marL="180181" marR="0">
              <a:lnSpc>
                <a:spcPts val="1959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PLATFORM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92124" y="2008790"/>
            <a:ext cx="1736615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PARKING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SLOTS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90828" y="2514983"/>
            <a:ext cx="1702816" cy="5031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125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ULTRASONIC</a:t>
            </a:r>
          </a:p>
          <a:p>
            <a:pPr marL="0" marR="0">
              <a:lnSpc>
                <a:spcPts val="1742"/>
              </a:lnSpc>
              <a:spcBef>
                <a:spcPts val="2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SENSOR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 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+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 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BUZZER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90828" y="3339510"/>
            <a:ext cx="1702816" cy="5031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125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ULTRASONIC</a:t>
            </a:r>
          </a:p>
          <a:p>
            <a:pPr marL="0" marR="0">
              <a:lnSpc>
                <a:spcPts val="1742"/>
              </a:lnSpc>
              <a:spcBef>
                <a:spcPts val="2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SENSOR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 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+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 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BUZZER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28121" y="3531902"/>
            <a:ext cx="1009424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EPNAUL+TwCenMT-Bold"/>
                <a:cs typeface="EPNAUL+TwCenMT-Bold"/>
              </a:rPr>
              <a:t>ESP</a:t>
            </a:r>
            <a:r>
              <a:rPr dirty="0" sz="2400" b="1">
                <a:solidFill>
                  <a:srgbClr val="000000"/>
                </a:solidFill>
                <a:latin typeface="EPNAUL+TwCenMT-Bold"/>
                <a:cs typeface="EPNAUL+TwCenMT-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EPNAUL+TwCenMT-Bold"/>
                <a:cs typeface="EPNAUL+TwCenMT-Bold"/>
              </a:rPr>
              <a:t>32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90828" y="4186674"/>
            <a:ext cx="1702816" cy="5031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125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ULTRASONIC</a:t>
            </a:r>
          </a:p>
          <a:p>
            <a:pPr marL="0" marR="0">
              <a:lnSpc>
                <a:spcPts val="1742"/>
              </a:lnSpc>
              <a:spcBef>
                <a:spcPts val="2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SENSOR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 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+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 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BUZZER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62913" y="4761403"/>
            <a:ext cx="1252537" cy="561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5087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END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USER</a:t>
            </a:r>
          </a:p>
          <a:p>
            <a:pPr marL="0" marR="0">
              <a:lnSpc>
                <a:spcPts val="195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(WEBPAGE)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90828" y="4926262"/>
            <a:ext cx="1702816" cy="5031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125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ULTRASONIC</a:t>
            </a:r>
          </a:p>
          <a:p>
            <a:pPr marL="0" marR="0">
              <a:lnSpc>
                <a:spcPts val="1742"/>
              </a:lnSpc>
              <a:spcBef>
                <a:spcPts val="2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SENSOR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 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+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 </a:t>
            </a:r>
            <a:r>
              <a:rPr dirty="0" sz="1600">
                <a:solidFill>
                  <a:srgbClr val="000000"/>
                </a:solidFill>
                <a:latin typeface="SHEGAC+TwCenMT-Regular"/>
                <a:cs typeface="SHEGAC+TwCenMT-Regular"/>
              </a:rPr>
              <a:t>BUZZER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557742" y="5344631"/>
            <a:ext cx="2418685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ENTRY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GATE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EPNAUL+TwCenMT-Bold"/>
                <a:cs typeface="EPNAUL+TwCenMT-Bold"/>
              </a:rPr>
              <a:t>CONTROL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37735" y="5765337"/>
            <a:ext cx="795449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HEGAC+TwCenMT-Regular"/>
                <a:cs typeface="SHEGAC+TwCenMT-Regular"/>
              </a:rPr>
              <a:t>SERVO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17148" y="5792230"/>
            <a:ext cx="431117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HEGAC+TwCenMT-Regular"/>
                <a:cs typeface="SHEGAC+TwCenMT-Regular"/>
              </a:rPr>
              <a:t>PIR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87728" y="6039657"/>
            <a:ext cx="895573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HEGAC+TwCenMT-Regular"/>
                <a:cs typeface="SHEGAC+TwCenMT-Regular"/>
              </a:rPr>
              <a:t>MOTOR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71085" y="6066550"/>
            <a:ext cx="924148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HEGAC+TwCenMT-Regular"/>
                <a:cs typeface="SHEGAC+TwCenMT-Regular"/>
              </a:rPr>
              <a:t>SENSOR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96" y="759324"/>
            <a:ext cx="8108129" cy="10297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PROBLEMS</a:t>
            </a:r>
            <a:r>
              <a:rPr dirty="0" sz="3600" spc="59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WITH</a:t>
            </a:r>
            <a:r>
              <a:rPr dirty="0" sz="3600" spc="57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THE</a:t>
            </a:r>
            <a:r>
              <a:rPr dirty="0" sz="3600" spc="59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EXISTING</a:t>
            </a:r>
            <a:r>
              <a:rPr dirty="0" sz="3600" spc="56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PARKING</a:t>
            </a:r>
          </a:p>
          <a:p>
            <a:pPr marL="0" marR="0">
              <a:lnSpc>
                <a:spcPts val="38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96" y="2196396"/>
            <a:ext cx="9834060" cy="2564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problem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with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current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parking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system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that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driver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doesn’t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know</a:t>
            </a:r>
          </a:p>
          <a:p>
            <a:pPr marL="0" marR="0">
              <a:lnSpc>
                <a:spcPts val="2613"/>
              </a:lnSpc>
              <a:spcBef>
                <a:spcPts val="89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whether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slot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empty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not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parking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space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also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lot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times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drivers</a:t>
            </a:r>
          </a:p>
          <a:p>
            <a:pPr marL="0" marR="0">
              <a:lnSpc>
                <a:spcPts val="2613"/>
              </a:lnSpc>
              <a:spcBef>
                <a:spcPts val="84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end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up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bumping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cars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due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to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disturbances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chaos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parking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area.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With</a:t>
            </a:r>
          </a:p>
          <a:p>
            <a:pPr marL="0" marR="0">
              <a:lnSpc>
                <a:spcPts val="2613"/>
              </a:lnSpc>
              <a:spcBef>
                <a:spcPts val="89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increase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global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human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population,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which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implies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increase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number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</a:p>
          <a:p>
            <a:pPr marL="0" marR="0">
              <a:lnSpc>
                <a:spcPts val="2613"/>
              </a:lnSpc>
              <a:spcBef>
                <a:spcPts val="84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vehicles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has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only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aggravated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whole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issues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parking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slots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vehicle</a:t>
            </a:r>
          </a:p>
          <a:p>
            <a:pPr marL="0" marR="0">
              <a:lnSpc>
                <a:spcPts val="2613"/>
              </a:lnSpc>
              <a:spcBef>
                <a:spcPts val="89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safety.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2896" y="978425"/>
            <a:ext cx="4590790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PROJECT</a:t>
            </a:r>
            <a:r>
              <a:rPr dirty="0" sz="4000" spc="65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 </a:t>
            </a:r>
            <a:r>
              <a:rPr dirty="0" sz="4000" b="1" strike="sngStrike">
                <a:solidFill>
                  <a:srgbClr val="ffffff"/>
                </a:solidFill>
                <a:latin typeface="EPNAUL+TwCenMT-Bold"/>
                <a:cs typeface="EPNAUL+TwCenMT-Bold"/>
              </a:rPr>
              <a:t>PLANNING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896" y="1789134"/>
            <a:ext cx="7290206" cy="1602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Implementation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of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proposed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system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(next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few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slides)</a:t>
            </a:r>
          </a:p>
          <a:p>
            <a:pPr marL="0" marR="0">
              <a:lnSpc>
                <a:spcPts val="3407"/>
              </a:lnSpc>
              <a:spcBef>
                <a:spcPts val="1098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To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study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software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hardware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components</a:t>
            </a:r>
          </a:p>
          <a:p>
            <a:pPr marL="0" marR="0">
              <a:lnSpc>
                <a:spcPts val="3407"/>
              </a:lnSpc>
              <a:spcBef>
                <a:spcPts val="1048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Experimental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setup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2896" y="3486870"/>
            <a:ext cx="4312309" cy="1036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Coding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and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checking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the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output</a:t>
            </a:r>
          </a:p>
          <a:p>
            <a:pPr marL="0" marR="0">
              <a:lnSpc>
                <a:spcPts val="3407"/>
              </a:lnSpc>
              <a:spcBef>
                <a:spcPts val="1098"/>
              </a:spcBef>
              <a:spcAft>
                <a:spcPts val="0"/>
              </a:spcAft>
            </a:pPr>
            <a:r>
              <a:rPr dirty="0" sz="3050">
                <a:solidFill>
                  <a:srgbClr val="ffffff"/>
                </a:solidFill>
                <a:latin typeface="POCTIS+ArialMT"/>
                <a:cs typeface="POCTIS+ArialMT"/>
              </a:rPr>
              <a:t>•</a:t>
            </a:r>
            <a:r>
              <a:rPr dirty="0" sz="305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SHEGAC+TwCenMT-Regular"/>
                <a:cs typeface="SHEGAC+TwCenMT-Regular"/>
              </a:rPr>
              <a:t>Result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2023-06-08T03:22:47-05:00</dcterms:modified>
</cp:coreProperties>
</file>