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7" r:id="rId2"/>
    <p:sldId id="268" r:id="rId3"/>
    <p:sldId id="275" r:id="rId4"/>
    <p:sldId id="269" r:id="rId5"/>
    <p:sldId id="270" r:id="rId6"/>
    <p:sldId id="272" r:id="rId7"/>
    <p:sldId id="273" r:id="rId8"/>
    <p:sldId id="27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Sajjad" userId="f3d8de171b721121" providerId="LiveId" clId="{82F0981D-35AF-47DE-B329-EC743A9EDE06}"/>
    <pc:docChg chg="addSld delSld modSld">
      <pc:chgData name="Mohammed Sajjad" userId="f3d8de171b721121" providerId="LiveId" clId="{82F0981D-35AF-47DE-B329-EC743A9EDE06}" dt="2024-05-20T03:01:07.187" v="20" actId="2696"/>
      <pc:docMkLst>
        <pc:docMk/>
      </pc:docMkLst>
      <pc:sldChg chg="modSp add del mod">
        <pc:chgData name="Mohammed Sajjad" userId="f3d8de171b721121" providerId="LiveId" clId="{82F0981D-35AF-47DE-B329-EC743A9EDE06}" dt="2024-05-20T03:01:04.968" v="19" actId="2696"/>
        <pc:sldMkLst>
          <pc:docMk/>
          <pc:sldMk cId="2138791295" sldId="276"/>
        </pc:sldMkLst>
        <pc:spChg chg="mod">
          <ac:chgData name="Mohammed Sajjad" userId="f3d8de171b721121" providerId="LiveId" clId="{82F0981D-35AF-47DE-B329-EC743A9EDE06}" dt="2024-05-20T03:00:12.541" v="17" actId="20577"/>
          <ac:spMkLst>
            <pc:docMk/>
            <pc:sldMk cId="2138791295" sldId="276"/>
            <ac:spMk id="2" creationId="{68F60727-A74A-697F-1F9F-BAD3537676BD}"/>
          </ac:spMkLst>
        </pc:spChg>
      </pc:sldChg>
      <pc:sldChg chg="add del">
        <pc:chgData name="Mohammed Sajjad" userId="f3d8de171b721121" providerId="LiveId" clId="{82F0981D-35AF-47DE-B329-EC743A9EDE06}" dt="2024-05-20T03:01:07.187" v="20" actId="2696"/>
        <pc:sldMkLst>
          <pc:docMk/>
          <pc:sldMk cId="4037791133"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65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4216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546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20894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614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1421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2657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3447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5/20/2024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7384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5/20/2024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4815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5561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5/20/2024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486314"/>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codecademy.com/catalog/language/html-css" TargetMode="External"/><Relationship Id="rId7" Type="http://schemas.openxmlformats.org/officeDocument/2006/relationships/hyperlink" Target="https://code.visualstudio.com/docs/introvideos/basics" TargetMode="External"/><Relationship Id="rId2" Type="http://schemas.openxmlformats.org/officeDocument/2006/relationships/hyperlink" Target="https://www.w3schools.com/nodejs/" TargetMode="External"/><Relationship Id="rId1" Type="http://schemas.openxmlformats.org/officeDocument/2006/relationships/slideLayout" Target="../slideLayouts/slideLayout7.xml"/><Relationship Id="rId6" Type="http://schemas.openxmlformats.org/officeDocument/2006/relationships/hyperlink" Target="https://www.wysa.com/" TargetMode="External"/><Relationship Id="rId5" Type="http://schemas.openxmlformats.org/officeDocument/2006/relationships/hyperlink" Target="https://woebothealth.com/" TargetMode="External"/><Relationship Id="rId4" Type="http://schemas.openxmlformats.org/officeDocument/2006/relationships/hyperlink" Target="https://developers.google.com/learn/pathways/solution-ai-gemini-10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9177" y="2732783"/>
            <a:ext cx="10373620" cy="864740"/>
          </a:xfrm>
        </p:spPr>
        <p:txBody>
          <a:bodyPr>
            <a:noAutofit/>
          </a:bodyPr>
          <a:lstStyle/>
          <a:p>
            <a:pPr algn="ctr"/>
            <a:r>
              <a:rPr lang="en-US" sz="4000">
                <a:solidFill>
                  <a:srgbClr val="AB620D"/>
                </a:solidFill>
                <a:latin typeface="Times New Roman"/>
                <a:cs typeface="Calibri Light"/>
              </a:rPr>
              <a:t>GE19621 </a:t>
            </a:r>
            <a:r>
              <a:rPr lang="en-US" sz="4000" dirty="0">
                <a:solidFill>
                  <a:srgbClr val="AB620D"/>
                </a:solidFill>
                <a:latin typeface="Times New Roman"/>
                <a:cs typeface="Calibri Light"/>
              </a:rPr>
              <a:t>– PROFESSIONAL READINESS FOR INNOVATION, EMPLOYABILITY AND ENTREPRENEURSHIP</a:t>
            </a:r>
            <a:endParaRPr lang="en-US" sz="4000" dirty="0">
              <a:solidFill>
                <a:srgbClr val="AB620D"/>
              </a:solidFill>
              <a:latin typeface="Times New Roman"/>
              <a:cs typeface="Times New Roman"/>
            </a:endParaRPr>
          </a:p>
        </p:txBody>
      </p:sp>
      <p:pic>
        <p:nvPicPr>
          <p:cNvPr id="8" name="Picture 9" descr="Text&#10;&#10;Description automatically generated">
            <a:extLst>
              <a:ext uri="{FF2B5EF4-FFF2-40B4-BE49-F238E27FC236}">
                <a16:creationId xmlns:a16="http://schemas.microsoft.com/office/drawing/2014/main" id="{C2C6D8DB-10B1-9274-BE05-57A19F35CE6E}"/>
              </a:ext>
            </a:extLst>
          </p:cNvPr>
          <p:cNvPicPr>
            <a:picLocks noChangeAspect="1"/>
          </p:cNvPicPr>
          <p:nvPr/>
        </p:nvPicPr>
        <p:blipFill>
          <a:blip r:embed="rId2"/>
          <a:stretch>
            <a:fillRect/>
          </a:stretch>
        </p:blipFill>
        <p:spPr>
          <a:xfrm>
            <a:off x="335930" y="188293"/>
            <a:ext cx="2933700" cy="917290"/>
          </a:xfrm>
          <a:prstGeom prst="rect">
            <a:avLst/>
          </a:prstGeom>
        </p:spPr>
      </p:pic>
      <p:pic>
        <p:nvPicPr>
          <p:cNvPr id="10" name="Picture 11" descr="Logo, company name&#10;&#10;Description automatically generated">
            <a:extLst>
              <a:ext uri="{FF2B5EF4-FFF2-40B4-BE49-F238E27FC236}">
                <a16:creationId xmlns:a16="http://schemas.microsoft.com/office/drawing/2014/main" id="{DF3E9E44-9CCA-6FCA-4FF3-75AF9B172748}"/>
              </a:ext>
            </a:extLst>
          </p:cNvPr>
          <p:cNvPicPr>
            <a:picLocks noChangeAspect="1"/>
          </p:cNvPicPr>
          <p:nvPr/>
        </p:nvPicPr>
        <p:blipFill>
          <a:blip r:embed="rId3"/>
          <a:stretch>
            <a:fillRect/>
          </a:stretch>
        </p:blipFill>
        <p:spPr>
          <a:xfrm>
            <a:off x="9489267" y="156951"/>
            <a:ext cx="2209104" cy="942279"/>
          </a:xfrm>
          <a:prstGeom prst="rect">
            <a:avLst/>
          </a:prstGeom>
        </p:spPr>
      </p:pic>
      <p:sp>
        <p:nvSpPr>
          <p:cNvPr id="16" name="Title 1">
            <a:extLst>
              <a:ext uri="{FF2B5EF4-FFF2-40B4-BE49-F238E27FC236}">
                <a16:creationId xmlns:a16="http://schemas.microsoft.com/office/drawing/2014/main" id="{F081DDEC-6CFB-F8EB-2E41-375A2ACCD2A9}"/>
              </a:ext>
            </a:extLst>
          </p:cNvPr>
          <p:cNvSpPr txBox="1">
            <a:spLocks/>
          </p:cNvSpPr>
          <p:nvPr/>
        </p:nvSpPr>
        <p:spPr>
          <a:xfrm>
            <a:off x="779177" y="3685746"/>
            <a:ext cx="10365059" cy="7040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3500" dirty="0">
                <a:latin typeface="Times New Roman"/>
                <a:cs typeface="Calibri Light"/>
              </a:rPr>
              <a:t>Interactive AI Chatbot for Mental Illness Treatment</a:t>
            </a:r>
          </a:p>
        </p:txBody>
      </p:sp>
      <p:sp>
        <p:nvSpPr>
          <p:cNvPr id="19" name="Title 1">
            <a:extLst>
              <a:ext uri="{FF2B5EF4-FFF2-40B4-BE49-F238E27FC236}">
                <a16:creationId xmlns:a16="http://schemas.microsoft.com/office/drawing/2014/main" id="{A638B8C4-160D-43D1-B52A-63C1F7B36217}"/>
              </a:ext>
            </a:extLst>
          </p:cNvPr>
          <p:cNvSpPr txBox="1">
            <a:spLocks/>
          </p:cNvSpPr>
          <p:nvPr/>
        </p:nvSpPr>
        <p:spPr>
          <a:xfrm>
            <a:off x="710703" y="4498327"/>
            <a:ext cx="10987668" cy="15217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r"/>
            <a:endParaRPr lang="en-US" sz="2500" dirty="0">
              <a:latin typeface="Times New Roman"/>
              <a:cs typeface="Calibri Light"/>
            </a:endParaRPr>
          </a:p>
        </p:txBody>
      </p:sp>
      <p:sp>
        <p:nvSpPr>
          <p:cNvPr id="4" name="Title 1">
            <a:extLst>
              <a:ext uri="{FF2B5EF4-FFF2-40B4-BE49-F238E27FC236}">
                <a16:creationId xmlns:a16="http://schemas.microsoft.com/office/drawing/2014/main" id="{D6AACDEE-651E-1B92-EC3C-B59B5B5FB799}"/>
              </a:ext>
            </a:extLst>
          </p:cNvPr>
          <p:cNvSpPr txBox="1">
            <a:spLocks/>
          </p:cNvSpPr>
          <p:nvPr/>
        </p:nvSpPr>
        <p:spPr>
          <a:xfrm>
            <a:off x="1091432" y="1219223"/>
            <a:ext cx="9919846" cy="451651"/>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4000" dirty="0">
              <a:solidFill>
                <a:schemeClr val="tx1"/>
              </a:solidFill>
              <a:latin typeface="Times New Roman"/>
              <a:cs typeface="Calibri Light"/>
            </a:endParaRPr>
          </a:p>
        </p:txBody>
      </p:sp>
      <p:sp>
        <p:nvSpPr>
          <p:cNvPr id="5" name="Title 1">
            <a:extLst>
              <a:ext uri="{FF2B5EF4-FFF2-40B4-BE49-F238E27FC236}">
                <a16:creationId xmlns:a16="http://schemas.microsoft.com/office/drawing/2014/main" id="{72AD9FCF-81AD-CBBF-25BC-6E2450BE1455}"/>
              </a:ext>
            </a:extLst>
          </p:cNvPr>
          <p:cNvSpPr txBox="1">
            <a:spLocks/>
          </p:cNvSpPr>
          <p:nvPr/>
        </p:nvSpPr>
        <p:spPr>
          <a:xfrm>
            <a:off x="1134240" y="1339216"/>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800" dirty="0">
                <a:solidFill>
                  <a:srgbClr val="008000"/>
                </a:solidFill>
                <a:latin typeface="Times New Roman"/>
                <a:cs typeface="Calibri Light"/>
              </a:rPr>
              <a:t>DEPARTMENT OF COMPUTER SCIENCE AND ENGINEERING</a:t>
            </a:r>
          </a:p>
        </p:txBody>
      </p:sp>
      <p:sp>
        <p:nvSpPr>
          <p:cNvPr id="3" name="TextBox 2">
            <a:extLst>
              <a:ext uri="{FF2B5EF4-FFF2-40B4-BE49-F238E27FC236}">
                <a16:creationId xmlns:a16="http://schemas.microsoft.com/office/drawing/2014/main" id="{8817EE35-8FF6-2509-9CA7-6D59893643D5}"/>
              </a:ext>
            </a:extLst>
          </p:cNvPr>
          <p:cNvSpPr txBox="1"/>
          <p:nvPr/>
        </p:nvSpPr>
        <p:spPr>
          <a:xfrm>
            <a:off x="868824" y="4729790"/>
            <a:ext cx="4949269" cy="1477328"/>
          </a:xfrm>
          <a:prstGeom prst="rect">
            <a:avLst/>
          </a:prstGeom>
          <a:noFill/>
        </p:spPr>
        <p:txBody>
          <a:bodyPr wrap="square" rtlCol="0">
            <a:spAutoFit/>
          </a:bodyPr>
          <a:lstStyle/>
          <a:p>
            <a:pPr algn="ctr"/>
            <a:endParaRPr lang="en-US" sz="1800" dirty="0">
              <a:latin typeface="Times New Roman"/>
              <a:cs typeface="Calibri Light"/>
            </a:endParaRPr>
          </a:p>
          <a:p>
            <a:r>
              <a:rPr lang="en-US" sz="1800" dirty="0">
                <a:latin typeface="Times New Roman"/>
                <a:cs typeface="Calibri Light"/>
              </a:rPr>
              <a:t>Team Member 1 : </a:t>
            </a:r>
            <a:r>
              <a:rPr lang="en-US" sz="1800" b="1" dirty="0">
                <a:latin typeface="Times New Roman"/>
                <a:cs typeface="Calibri Light"/>
              </a:rPr>
              <a:t>Madhumita </a:t>
            </a:r>
            <a:r>
              <a:rPr lang="en-US" b="1" dirty="0">
                <a:latin typeface="Times New Roman"/>
                <a:cs typeface="Calibri Light"/>
              </a:rPr>
              <a:t>P</a:t>
            </a:r>
            <a:endParaRPr lang="en-US" sz="1800" b="1" dirty="0">
              <a:latin typeface="Times New Roman"/>
              <a:cs typeface="Calibri Light"/>
            </a:endParaRPr>
          </a:p>
          <a:p>
            <a:r>
              <a:rPr lang="en-US" sz="1800" dirty="0">
                <a:latin typeface="Times New Roman"/>
                <a:cs typeface="Calibri Light"/>
              </a:rPr>
              <a:t>Team Member 2 : </a:t>
            </a:r>
            <a:r>
              <a:rPr lang="en-US" b="1" dirty="0" err="1">
                <a:latin typeface="Times New Roman"/>
                <a:cs typeface="Calibri Light"/>
              </a:rPr>
              <a:t>Manjunathan</a:t>
            </a:r>
            <a:r>
              <a:rPr lang="en-US" b="1" dirty="0">
                <a:latin typeface="Times New Roman"/>
                <a:cs typeface="Calibri Light"/>
              </a:rPr>
              <a:t> S</a:t>
            </a:r>
            <a:endParaRPr lang="en-US" sz="1800" b="1" dirty="0">
              <a:latin typeface="Times New Roman"/>
              <a:cs typeface="Calibri Light"/>
            </a:endParaRPr>
          </a:p>
          <a:p>
            <a:r>
              <a:rPr lang="en-US" sz="1800" dirty="0">
                <a:latin typeface="Times New Roman"/>
                <a:cs typeface="Calibri Light"/>
              </a:rPr>
              <a:t>Team Member 3 : </a:t>
            </a:r>
            <a:r>
              <a:rPr lang="en-US" sz="1800" b="1" dirty="0">
                <a:latin typeface="Times New Roman"/>
                <a:cs typeface="Calibri Light"/>
              </a:rPr>
              <a:t>Mohammad Sajjad</a:t>
            </a:r>
          </a:p>
          <a:p>
            <a:endParaRPr lang="en-IN" dirty="0"/>
          </a:p>
        </p:txBody>
      </p:sp>
      <p:sp>
        <p:nvSpPr>
          <p:cNvPr id="11" name="TextBox 10">
            <a:extLst>
              <a:ext uri="{FF2B5EF4-FFF2-40B4-BE49-F238E27FC236}">
                <a16:creationId xmlns:a16="http://schemas.microsoft.com/office/drawing/2014/main" id="{675192C3-3291-3B43-0B70-4F02D18C7F85}"/>
              </a:ext>
            </a:extLst>
          </p:cNvPr>
          <p:cNvSpPr txBox="1"/>
          <p:nvPr/>
        </p:nvSpPr>
        <p:spPr>
          <a:xfrm>
            <a:off x="8030381" y="5057119"/>
            <a:ext cx="3826111"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TEAM NAME: </a:t>
            </a:r>
            <a:r>
              <a:rPr lang="en-IN" b="1" i="0" dirty="0" err="1">
                <a:solidFill>
                  <a:srgbClr val="1F1F1F"/>
                </a:solidFill>
                <a:effectLst/>
                <a:highlight>
                  <a:srgbClr val="FFFFFF"/>
                </a:highlight>
                <a:latin typeface="Google Sans"/>
              </a:rPr>
              <a:t>MindTech</a:t>
            </a:r>
            <a:r>
              <a:rPr lang="en-IN" b="1" i="0" dirty="0">
                <a:solidFill>
                  <a:srgbClr val="1F1F1F"/>
                </a:solidFill>
                <a:effectLst/>
                <a:highlight>
                  <a:srgbClr val="FFFFFF"/>
                </a:highlight>
                <a:latin typeface="Google Sans"/>
              </a:rPr>
              <a:t> Innovators</a:t>
            </a:r>
          </a:p>
          <a:p>
            <a:r>
              <a:rPr lang="en-US" dirty="0">
                <a:latin typeface="Times New Roman" panose="02020603050405020304" pitchFamily="18" charset="0"/>
                <a:cs typeface="Times New Roman" panose="02020603050405020304" pitchFamily="18" charset="0"/>
              </a:rPr>
              <a:t>MENTOR : </a:t>
            </a:r>
            <a:r>
              <a:rPr lang="en-IN" b="1" i="0" dirty="0" err="1">
                <a:solidFill>
                  <a:srgbClr val="1F1F1F"/>
                </a:solidFill>
                <a:effectLst/>
                <a:highlight>
                  <a:srgbClr val="FFFFFF"/>
                </a:highlight>
                <a:latin typeface="Times New Roman" panose="02020603050405020304" pitchFamily="18" charset="0"/>
                <a:cs typeface="Times New Roman" panose="02020603050405020304" pitchFamily="18" charset="0"/>
              </a:rPr>
              <a:t>Dr.P.Shanmugam</a:t>
            </a:r>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492081"/>
            <a:ext cx="10058400" cy="598487"/>
          </a:xfrm>
        </p:spPr>
        <p:txBody>
          <a:bodyPr>
            <a:normAutofit/>
          </a:bodyPr>
          <a:lstStyle/>
          <a:p>
            <a:pPr algn="ctr"/>
            <a:r>
              <a:rPr lang="en-US" sz="3500" b="1" dirty="0">
                <a:latin typeface="Times New Roman"/>
                <a:cs typeface="Times New Roman"/>
              </a:rPr>
              <a:t>ABSTRACT</a:t>
            </a:r>
          </a:p>
        </p:txBody>
      </p:sp>
      <p:sp>
        <p:nvSpPr>
          <p:cNvPr id="4" name="TextBox 3">
            <a:extLst>
              <a:ext uri="{FF2B5EF4-FFF2-40B4-BE49-F238E27FC236}">
                <a16:creationId xmlns:a16="http://schemas.microsoft.com/office/drawing/2014/main" id="{4983B1AB-F57B-738C-5CD0-6C6D039EF3D9}"/>
              </a:ext>
            </a:extLst>
          </p:cNvPr>
          <p:cNvSpPr txBox="1"/>
          <p:nvPr/>
        </p:nvSpPr>
        <p:spPr>
          <a:xfrm>
            <a:off x="618565" y="1197077"/>
            <a:ext cx="10954870" cy="4661276"/>
          </a:xfrm>
          <a:prstGeom prst="rect">
            <a:avLst/>
          </a:prstGeom>
          <a:noFill/>
        </p:spPr>
        <p:txBody>
          <a:bodyPr wrap="square" rtlCol="0">
            <a:spAutoFit/>
          </a:bodyPr>
          <a:lstStyle/>
          <a:p>
            <a:pPr algn="just">
              <a:lnSpc>
                <a:spcPct val="150000"/>
              </a:lnSpc>
            </a:pPr>
            <a:r>
              <a:rPr lang="en-US" sz="2000" b="0" i="0" dirty="0">
                <a:solidFill>
                  <a:srgbClr val="0D0D0D"/>
                </a:solidFill>
                <a:effectLst/>
                <a:latin typeface="Söhne"/>
              </a:rPr>
              <a:t>This project focuses on developing a chat bot at the intersection of mental illness and technology, drawing from cognitive behavioral therapy principles and natural language processing techniques. It provides a confidential space for users to express emotions, receive psychoeducation, and access coping strategies tailored to their needs. The chat bot aims to destigmatize mental illness, facilitate early intervention, and promote selfcare practices. Integrating expertise from psychology, computer science, and user experience design, ethical considerations are carefully addressed. User feedback and testing ensure effectiveness and satisfaction. The goal is to contribute to research on technology-assisted mental health interventions and provide a scalable solution for supporting individuals in an accessible and empathetic manner, fostering resilience, improving well-being, and promoting inclusivity in mental health care.</a:t>
            </a:r>
            <a:endParaRPr lang="en-US" sz="2000" dirty="0"/>
          </a:p>
        </p:txBody>
      </p:sp>
    </p:spTree>
    <p:extLst>
      <p:ext uri="{BB962C8B-B14F-4D97-AF65-F5344CB8AC3E}">
        <p14:creationId xmlns:p14="http://schemas.microsoft.com/office/powerpoint/2010/main" val="339209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TECHNOLOGY USED</a:t>
            </a:r>
            <a:endParaRPr lang="en-US" dirty="0"/>
          </a:p>
        </p:txBody>
      </p:sp>
      <p:sp>
        <p:nvSpPr>
          <p:cNvPr id="4" name="TextBox 3">
            <a:extLst>
              <a:ext uri="{FF2B5EF4-FFF2-40B4-BE49-F238E27FC236}">
                <a16:creationId xmlns:a16="http://schemas.microsoft.com/office/drawing/2014/main" id="{D656250E-BA25-39F2-857C-995E7D4905D6}"/>
              </a:ext>
            </a:extLst>
          </p:cNvPr>
          <p:cNvSpPr txBox="1"/>
          <p:nvPr/>
        </p:nvSpPr>
        <p:spPr>
          <a:xfrm>
            <a:off x="519112" y="1536174"/>
            <a:ext cx="1115377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b="0" i="0" dirty="0">
                <a:solidFill>
                  <a:srgbClr val="0D0D0D"/>
                </a:solidFill>
                <a:effectLst/>
                <a:latin typeface="Times New Roman" panose="02020603050405020304" pitchFamily="18" charset="0"/>
                <a:cs typeface="Times New Roman" panose="02020603050405020304" pitchFamily="18" charset="0"/>
              </a:rPr>
              <a:t>In developing the AI mental chatbot project, a combination of advanced technologies and tools was employed to ensure a robust, user-friendly, and effective platform. Visual Studio served as the integrated development environment (IDE), providing a comprehensive suite for coding, debugging, and project management. The frontend structure and design of the chatbot interface were created using HTML for the content structure and CSS for styling, ensuring a visually appealing and responsive user experience. On the backend, Node.js was utilized to handle server-side operations, enabling real-time interaction capabilities and efficient handling of multiple user requests. Additionally, Google Studio was leveraged for data visualization and analysis, offering insights into user interactions and chatbot performance. To integrate various Google services, the project utilized a Google API key, facilitating access to powerful APIs that enhance the chatbot's functionality. This combination of technologies ensures the AI mental chatbot is not only functional and accessible but also scalable and secure, providing users with reliable mental health support.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489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PROPOSED SOLUTION</a:t>
            </a:r>
            <a:endParaRPr lang="en-US" dirty="0"/>
          </a:p>
        </p:txBody>
      </p:sp>
      <p:pic>
        <p:nvPicPr>
          <p:cNvPr id="4" name="Picture 3">
            <a:extLst>
              <a:ext uri="{FF2B5EF4-FFF2-40B4-BE49-F238E27FC236}">
                <a16:creationId xmlns:a16="http://schemas.microsoft.com/office/drawing/2014/main" id="{E56A413B-18BE-A23C-A702-15AC80436D92}"/>
              </a:ext>
            </a:extLst>
          </p:cNvPr>
          <p:cNvPicPr>
            <a:picLocks noChangeAspect="1"/>
          </p:cNvPicPr>
          <p:nvPr/>
        </p:nvPicPr>
        <p:blipFill>
          <a:blip r:embed="rId2"/>
          <a:stretch>
            <a:fillRect/>
          </a:stretch>
        </p:blipFill>
        <p:spPr>
          <a:xfrm>
            <a:off x="699083" y="1377402"/>
            <a:ext cx="3675246" cy="3840550"/>
          </a:xfrm>
          <a:prstGeom prst="rect">
            <a:avLst/>
          </a:prstGeom>
        </p:spPr>
      </p:pic>
      <p:pic>
        <p:nvPicPr>
          <p:cNvPr id="8" name="Picture 7">
            <a:extLst>
              <a:ext uri="{FF2B5EF4-FFF2-40B4-BE49-F238E27FC236}">
                <a16:creationId xmlns:a16="http://schemas.microsoft.com/office/drawing/2014/main" id="{BB51D21F-5571-5902-F8E6-CC1AD4406C84}"/>
              </a:ext>
            </a:extLst>
          </p:cNvPr>
          <p:cNvPicPr>
            <a:picLocks noChangeAspect="1"/>
          </p:cNvPicPr>
          <p:nvPr/>
        </p:nvPicPr>
        <p:blipFill>
          <a:blip r:embed="rId3"/>
          <a:stretch>
            <a:fillRect/>
          </a:stretch>
        </p:blipFill>
        <p:spPr>
          <a:xfrm>
            <a:off x="4374329" y="1640048"/>
            <a:ext cx="3535621" cy="3510792"/>
          </a:xfrm>
          <a:prstGeom prst="rect">
            <a:avLst/>
          </a:prstGeom>
        </p:spPr>
      </p:pic>
      <p:pic>
        <p:nvPicPr>
          <p:cNvPr id="10" name="Picture 9">
            <a:extLst>
              <a:ext uri="{FF2B5EF4-FFF2-40B4-BE49-F238E27FC236}">
                <a16:creationId xmlns:a16="http://schemas.microsoft.com/office/drawing/2014/main" id="{BCAC9C07-D428-2CDF-7CC6-725655C0440C}"/>
              </a:ext>
            </a:extLst>
          </p:cNvPr>
          <p:cNvPicPr>
            <a:picLocks noChangeAspect="1"/>
          </p:cNvPicPr>
          <p:nvPr/>
        </p:nvPicPr>
        <p:blipFill>
          <a:blip r:embed="rId4"/>
          <a:stretch>
            <a:fillRect/>
          </a:stretch>
        </p:blipFill>
        <p:spPr>
          <a:xfrm>
            <a:off x="7909950" y="1492990"/>
            <a:ext cx="3840708" cy="3724962"/>
          </a:xfrm>
          <a:prstGeom prst="rect">
            <a:avLst/>
          </a:prstGeom>
        </p:spPr>
      </p:pic>
    </p:spTree>
    <p:extLst>
      <p:ext uri="{BB962C8B-B14F-4D97-AF65-F5344CB8AC3E}">
        <p14:creationId xmlns:p14="http://schemas.microsoft.com/office/powerpoint/2010/main" val="2782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CONCLUSION</a:t>
            </a:r>
          </a:p>
        </p:txBody>
      </p:sp>
      <p:sp>
        <p:nvSpPr>
          <p:cNvPr id="4" name="TextBox 3">
            <a:extLst>
              <a:ext uri="{FF2B5EF4-FFF2-40B4-BE49-F238E27FC236}">
                <a16:creationId xmlns:a16="http://schemas.microsoft.com/office/drawing/2014/main" id="{D656250E-BA25-39F2-857C-995E7D4905D6}"/>
              </a:ext>
            </a:extLst>
          </p:cNvPr>
          <p:cNvSpPr txBox="1"/>
          <p:nvPr/>
        </p:nvSpPr>
        <p:spPr>
          <a:xfrm>
            <a:off x="519112" y="1040839"/>
            <a:ext cx="11153775" cy="4191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IN" sz="2000" b="0" i="0" dirty="0">
                <a:solidFill>
                  <a:srgbClr val="0D0D0D"/>
                </a:solidFill>
                <a:effectLst/>
                <a:latin typeface="Times New Roman" panose="02020603050405020304" pitchFamily="18" charset="0"/>
                <a:cs typeface="Times New Roman" panose="02020603050405020304" pitchFamily="18" charset="0"/>
              </a:rPr>
              <a:t>The AI mental chatbot project represents a groundbreaking advancement in mental health care, offering a novel solution that leverages artificial intelligence to provide immediate, personalized support around the clock. By addressing critical issues of accessibility and stigma, the chatbot can significantly enhance the availability of mental health resources, particularly for underserved populations and individuals hesitant to seek traditional therapy. This innovative approach introduces a new, engaging, and effective method of delivering care, integrating sophisticated AI with evidence-based therapeutic techniques to ensure users receive relevant and empathetic support. By bridging gaps in current mental health services, this project paves the way for a more inclusive and responsive mental health support system, ultimately contributing to better mental health outcomes and overall well-being.</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35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129553" y="396595"/>
            <a:ext cx="10058400" cy="563562"/>
          </a:xfrm>
        </p:spPr>
        <p:txBody>
          <a:bodyPr>
            <a:normAutofit/>
          </a:bodyPr>
          <a:lstStyle/>
          <a:p>
            <a:pPr algn="ctr"/>
            <a:r>
              <a:rPr lang="en-US" sz="3500" b="1" dirty="0">
                <a:latin typeface="Times New Roman"/>
                <a:cs typeface="Times New Roman"/>
              </a:rPr>
              <a:t>SOCIAL RELEVANCE</a:t>
            </a:r>
          </a:p>
        </p:txBody>
      </p:sp>
      <p:sp>
        <p:nvSpPr>
          <p:cNvPr id="4" name="TextBox 3">
            <a:extLst>
              <a:ext uri="{FF2B5EF4-FFF2-40B4-BE49-F238E27FC236}">
                <a16:creationId xmlns:a16="http://schemas.microsoft.com/office/drawing/2014/main" id="{D656250E-BA25-39F2-857C-995E7D4905D6}"/>
              </a:ext>
            </a:extLst>
          </p:cNvPr>
          <p:cNvSpPr txBox="1"/>
          <p:nvPr/>
        </p:nvSpPr>
        <p:spPr>
          <a:xfrm>
            <a:off x="544886" y="1046069"/>
            <a:ext cx="1122773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mj-lt"/>
              <a:buAutoNum type="arabicPeriod"/>
            </a:pPr>
            <a:r>
              <a:rPr lang="en-IN" b="1" i="0" dirty="0">
                <a:solidFill>
                  <a:srgbClr val="0D0D0D"/>
                </a:solidFill>
                <a:effectLst/>
                <a:latin typeface="Söhne"/>
              </a:rPr>
              <a:t>Increased Accessibility to Mental Health Care:</a:t>
            </a:r>
          </a:p>
          <a:p>
            <a:pPr algn="just"/>
            <a:r>
              <a:rPr lang="en-IN" dirty="0">
                <a:solidFill>
                  <a:srgbClr val="0D0D0D"/>
                </a:solidFill>
                <a:latin typeface="Söhne"/>
              </a:rPr>
              <a:t>	</a:t>
            </a:r>
            <a:r>
              <a:rPr lang="en-IN" i="0" dirty="0">
                <a:solidFill>
                  <a:srgbClr val="0D0D0D"/>
                </a:solidFill>
                <a:effectLst/>
                <a:latin typeface="Söhne"/>
              </a:rPr>
              <a:t>AI mental chatbots provide round-the-clock access to mental health support, significantly increasing 	accessibility for individuals who face barriers such as geographical limitations, financial 	constraints, or long 	wait times for traditional therapy. These chatbots offer immediate responses 	and  interventions, which is 	crucial for  individuals experiencing acute mental health crises or  needing instant support without 	the delays associated with scheduling appointments</a:t>
            </a:r>
          </a:p>
          <a:p>
            <a:pPr algn="l"/>
            <a:r>
              <a:rPr lang="en-IN" i="0" dirty="0">
                <a:solidFill>
                  <a:srgbClr val="0D0D0D"/>
                </a:solidFill>
                <a:effectLst/>
                <a:latin typeface="Söhne"/>
              </a:rPr>
              <a:t>2.</a:t>
            </a:r>
            <a:r>
              <a:rPr lang="en-IN" b="1" i="0" dirty="0">
                <a:solidFill>
                  <a:srgbClr val="0D0D0D"/>
                </a:solidFill>
                <a:effectLst/>
                <a:latin typeface="Söhne"/>
              </a:rPr>
              <a:t>Reduction of Stigma:</a:t>
            </a:r>
          </a:p>
          <a:p>
            <a:pPr algn="just"/>
            <a:r>
              <a:rPr lang="en-IN" dirty="0">
                <a:solidFill>
                  <a:srgbClr val="0D0D0D"/>
                </a:solidFill>
                <a:latin typeface="Söhne"/>
              </a:rPr>
              <a:t>	</a:t>
            </a:r>
            <a:r>
              <a:rPr lang="en-IN" i="0" dirty="0">
                <a:solidFill>
                  <a:srgbClr val="0D0D0D"/>
                </a:solidFill>
                <a:effectLst/>
                <a:latin typeface="Söhne"/>
              </a:rPr>
              <a:t>Interacting with an AI chatbot can reduce the stigma associated with seeking mental health 	treatment, as many individuals may feel more comfortable disclosing their issues to a non-	judgmental, anonymous entity rather than a human therapist. By providing a confidential  and stigma-free 	environment, AI chatbots encourage more people to seek help for their  mental </a:t>
            </a:r>
            <a:r>
              <a:rPr lang="en-IN" dirty="0">
                <a:solidFill>
                  <a:srgbClr val="0D0D0D"/>
                </a:solidFill>
                <a:latin typeface="Söhne"/>
              </a:rPr>
              <a:t> </a:t>
            </a:r>
            <a:r>
              <a:rPr lang="en-IN" i="0" dirty="0">
                <a:solidFill>
                  <a:srgbClr val="0D0D0D"/>
                </a:solidFill>
                <a:effectLst/>
                <a:latin typeface="Söhne"/>
              </a:rPr>
              <a:t>health issues, potentially 	leading to earlier intervention and better outcomes.</a:t>
            </a:r>
          </a:p>
          <a:p>
            <a:pPr algn="just"/>
            <a:r>
              <a:rPr lang="en-IN" i="0" dirty="0">
                <a:solidFill>
                  <a:srgbClr val="0D0D0D"/>
                </a:solidFill>
                <a:effectLst/>
                <a:latin typeface="Söhne"/>
              </a:rPr>
              <a:t>3.</a:t>
            </a:r>
            <a:r>
              <a:rPr lang="en-IN" b="1" i="0" dirty="0">
                <a:solidFill>
                  <a:srgbClr val="0D0D0D"/>
                </a:solidFill>
                <a:effectLst/>
                <a:latin typeface="Söhne"/>
              </a:rPr>
              <a:t>Support for Under-Resourced Populations:</a:t>
            </a:r>
          </a:p>
          <a:p>
            <a:pPr algn="l"/>
            <a:r>
              <a:rPr lang="en-IN" dirty="0">
                <a:solidFill>
                  <a:srgbClr val="0D0D0D"/>
                </a:solidFill>
                <a:latin typeface="Söhne"/>
              </a:rPr>
              <a:t>	</a:t>
            </a:r>
            <a:r>
              <a:rPr lang="en-IN" i="0" dirty="0">
                <a:solidFill>
                  <a:srgbClr val="0D0D0D"/>
                </a:solidFill>
                <a:effectLst/>
                <a:latin typeface="Söhne"/>
              </a:rPr>
              <a:t>AI mental chatbots can play a critical role in regions with limited access to mental health 	professionals, 	offering scalable and cost-effective support to underserved populations. This is  particularly </a:t>
            </a:r>
            <a:r>
              <a:rPr lang="en-IN" dirty="0">
                <a:solidFill>
                  <a:srgbClr val="0D0D0D"/>
                </a:solidFill>
                <a:latin typeface="Söhne"/>
              </a:rPr>
              <a:t> </a:t>
            </a:r>
            <a:r>
              <a:rPr lang="en-IN" i="0" dirty="0">
                <a:solidFill>
                  <a:srgbClr val="0D0D0D"/>
                </a:solidFill>
                <a:effectLst/>
                <a:latin typeface="Söhne"/>
              </a:rPr>
              <a:t>beneficial in 	low-income communities and developing countries where mental health  resources are  scarce. These tools 	also supplement traditional mental health services by providing  ongoing support  between therapy sessions, 	helping to maintain continuity of care and potentially  improving treatment outcomes.</a:t>
            </a:r>
            <a:endParaRPr lang="en-US" i="0" dirty="0">
              <a:solidFill>
                <a:srgbClr val="0D0D0D"/>
              </a:solidFill>
              <a:effectLst/>
              <a:latin typeface="Söhne"/>
            </a:endParaRPr>
          </a:p>
        </p:txBody>
      </p:sp>
    </p:spTree>
    <p:extLst>
      <p:ext uri="{BB962C8B-B14F-4D97-AF65-F5344CB8AC3E}">
        <p14:creationId xmlns:p14="http://schemas.microsoft.com/office/powerpoint/2010/main" val="147395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REFERENCES</a:t>
            </a:r>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
        <p:nvSpPr>
          <p:cNvPr id="3" name="TextBox 2">
            <a:extLst>
              <a:ext uri="{FF2B5EF4-FFF2-40B4-BE49-F238E27FC236}">
                <a16:creationId xmlns:a16="http://schemas.microsoft.com/office/drawing/2014/main" id="{6F9E5E8B-FC7F-B732-7DC9-BC11747D723F}"/>
              </a:ext>
            </a:extLst>
          </p:cNvPr>
          <p:cNvSpPr txBox="1"/>
          <p:nvPr/>
        </p:nvSpPr>
        <p:spPr>
          <a:xfrm>
            <a:off x="968187" y="1174377"/>
            <a:ext cx="6839175" cy="4524315"/>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https://www.w3schools.com/nodejs/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https://www.codecademy.com/catalog/language/html-css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https://developers.google.com/learn/pathways/solution-ai-gemini-101</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5"/>
              </a:rPr>
              <a:t>https://woebothealth.com/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6"/>
              </a:rPr>
              <a:t>https://www.wysa.com/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7"/>
              </a:rPr>
              <a:t>https://code.visualstudio.com/docs/introvideos/basics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9052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243011" y="2865438"/>
            <a:ext cx="10058400" cy="563562"/>
          </a:xfrm>
        </p:spPr>
        <p:txBody>
          <a:bodyPr>
            <a:noAutofit/>
          </a:bodyPr>
          <a:lstStyle/>
          <a:p>
            <a:pPr algn="ctr"/>
            <a:r>
              <a:rPr lang="en-US" sz="4000" b="1" dirty="0">
                <a:latin typeface="Times New Roman"/>
                <a:cs typeface="Times New Roman"/>
              </a:rPr>
              <a:t>THANK YOU</a:t>
            </a:r>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Tree>
    <p:extLst>
      <p:ext uri="{BB962C8B-B14F-4D97-AF65-F5344CB8AC3E}">
        <p14:creationId xmlns:p14="http://schemas.microsoft.com/office/powerpoint/2010/main" val="26267503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130</TotalTime>
  <Words>827</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Google Sans</vt:lpstr>
      <vt:lpstr>Söhne</vt:lpstr>
      <vt:lpstr>Times New Roman</vt:lpstr>
      <vt:lpstr>Retrospect</vt:lpstr>
      <vt:lpstr>GE19621 – PROFESSIONAL READINESS FOR INNOVATION, EMPLOYABILITY AND ENTREPRENEURSHIP</vt:lpstr>
      <vt:lpstr>ABSTRACT</vt:lpstr>
      <vt:lpstr>TECHNOLOGY USED</vt:lpstr>
      <vt:lpstr>PROPOSED SOLUTION</vt:lpstr>
      <vt:lpstr>CONCLUSION</vt:lpstr>
      <vt:lpstr>SOCIAL RELEVANCE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Mohammed Sajjad</cp:lastModifiedBy>
  <cp:revision>104</cp:revision>
  <dcterms:created xsi:type="dcterms:W3CDTF">2019-10-16T03:03:10Z</dcterms:created>
  <dcterms:modified xsi:type="dcterms:W3CDTF">2024-05-20T03:29:27Z</dcterms:modified>
</cp:coreProperties>
</file>