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EgAttme28F0MDwPs/H5ZLkZyk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9"/>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9"/>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9"/>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3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3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39"/>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3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3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33"/>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3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4"/>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3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3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3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3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3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3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3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3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p:nvPr>
            <p:ph idx="2" type="pic"/>
          </p:nvPr>
        </p:nvSpPr>
        <p:spPr>
          <a:xfrm>
            <a:off x="2389717" y="612775"/>
            <a:ext cx="7315200" cy="4114800"/>
          </a:xfrm>
          <a:prstGeom prst="rect">
            <a:avLst/>
          </a:prstGeom>
          <a:noFill/>
          <a:ln>
            <a:noFill/>
          </a:ln>
        </p:spPr>
      </p:sp>
      <p:sp>
        <p:nvSpPr>
          <p:cNvPr id="71" name="Google Shape;71;p3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3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2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28"/>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28"/>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2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2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90000"/>
              </a:lnSpc>
              <a:spcBef>
                <a:spcPts val="0"/>
              </a:spcBef>
              <a:spcAft>
                <a:spcPts val="0"/>
              </a:spcAft>
              <a:buClr>
                <a:srgbClr val="7030A0"/>
              </a:buClr>
              <a:buSzPct val="100000"/>
              <a:buFont typeface="Verdana"/>
              <a:buNone/>
            </a:pPr>
            <a:r>
              <a:rPr b="1" lang="en-IN" sz="4000">
                <a:solidFill>
                  <a:srgbClr val="7030A0"/>
                </a:solidFill>
                <a:latin typeface="Verdana"/>
                <a:ea typeface="Verdana"/>
                <a:cs typeface="Verdana"/>
                <a:sym typeface="Verdana"/>
              </a:rPr>
              <a:t>VISUALIZING NETWORK TRAFFIC DATA FOR CYBERSECURITY ANALYSIS</a:t>
            </a:r>
            <a:endParaRPr/>
          </a:p>
        </p:txBody>
      </p:sp>
      <p:sp>
        <p:nvSpPr>
          <p:cNvPr id="94" name="Google Shape;94;p1"/>
          <p:cNvSpPr txBox="1"/>
          <p:nvPr/>
        </p:nvSpPr>
        <p:spPr>
          <a:xfrm>
            <a:off x="619988" y="5198911"/>
            <a:ext cx="408536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Mrs. Shafiya Banu Assisstant Professor</a:t>
            </a:r>
            <a:endParaRPr/>
          </a:p>
        </p:txBody>
      </p:sp>
      <p:sp>
        <p:nvSpPr>
          <p:cNvPr id="95" name="Google Shape;95;p1"/>
          <p:cNvSpPr txBox="1"/>
          <p:nvPr/>
        </p:nvSpPr>
        <p:spPr>
          <a:xfrm>
            <a:off x="6391274" y="5229364"/>
            <a:ext cx="650557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Manjunathan S (210701147)</a:t>
            </a:r>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Mohammed Sajjad (210701162)</a:t>
            </a:r>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
          <p:cNvSpPr txBox="1"/>
          <p:nvPr/>
        </p:nvSpPr>
        <p:spPr>
          <a:xfrm>
            <a:off x="6391274" y="4634338"/>
            <a:ext cx="47711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Team ID :B21A2425C14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8</a:t>
            </a:r>
            <a:endParaRPr sz="2800"/>
          </a:p>
        </p:txBody>
      </p:sp>
      <p:sp>
        <p:nvSpPr>
          <p:cNvPr id="175" name="Google Shape;175;p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Cyber Attack Detection System in University Private Cloud using Machine Learning(2023)</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Chethan MS, Dr.Channakrishnaraju, Dr. R. Rajeswari, Dr. M. Selvam</a:t>
            </a:r>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This research proposes a machine learning-based cyber attack detection system for university private clouds. The system uses advanced algorithms to analyze network traffic in real-time, identifying and preventing unusual activities that may indicate potential cyber-attacks. It addresses the challenges of known threats, worldwide attacks, and administrative defaults that lead to security holes. The system incorporates network traffic analysis, anomaly detection, and threat intelligence integration to detect unauthorized access and data exfiltration. It adheres to privacy regulations and features regular updates and adaptive learning capabilities. The methodology includes data collection, feature extraction, filtering, traffic classification, and evaluation using decision trees and Naive Bayes classifiers. The system was evaluated using the CTU-13 dataset, demonstrating high accuracy in detecting various cyber attacks and strengthening university private cloud security.</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Real-time detection, adaptive learning, privacy-compliant, comprehensive threat analysis</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Potential for false positives, resource-intensive, requires ongoing updates and maintenance	</a:t>
            </a:r>
            <a:endParaRPr/>
          </a:p>
          <a:p>
            <a:pPr indent="0" lvl="0" marL="0" rtl="0" algn="just">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176" name="Google Shape;176;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77" name="Google Shape;177;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78" name="Google Shape;178;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9</a:t>
            </a:r>
            <a:endParaRPr sz="2800"/>
          </a:p>
        </p:txBody>
      </p:sp>
      <p:sp>
        <p:nvSpPr>
          <p:cNvPr id="184" name="Google Shape;184;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SzPts val="1800"/>
              <a:buNone/>
            </a:pPr>
            <a:r>
              <a:rPr b="1" lang="en-IN" sz="1800">
                <a:latin typeface="Times New Roman"/>
                <a:ea typeface="Times New Roman"/>
                <a:cs typeface="Times New Roman"/>
                <a:sym typeface="Times New Roman"/>
              </a:rPr>
              <a:t>Data-Driven Cyber Security in Perspective—Intelligent Traffic Analysis(2020)	</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Rory Coulter , Qing-Long Han, Lei Pan , Jun Zhang , Yang Xiang</a:t>
            </a:r>
            <a:endParaRPr sz="1800">
              <a:latin typeface="Times New Roman"/>
              <a:ea typeface="Times New Roman"/>
              <a:cs typeface="Times New Roman"/>
              <a:sym typeface="Times New Roman"/>
            </a:endParaRPr>
          </a:p>
          <a:p>
            <a:pPr indent="0" lvl="0" marL="0" rtl="0" algn="just">
              <a:lnSpc>
                <a:spcPct val="107000"/>
              </a:lnSpc>
              <a:spcBef>
                <a:spcPts val="1160"/>
              </a:spcBef>
              <a:spcAft>
                <a:spcPts val="0"/>
              </a:spcAft>
              <a:buSzPts val="1800"/>
              <a:buNone/>
            </a:pPr>
            <a:r>
              <a:rPr lang="en-IN" sz="1800">
                <a:latin typeface="Times New Roman"/>
                <a:ea typeface="Times New Roman"/>
                <a:cs typeface="Times New Roman"/>
                <a:sym typeface="Times New Roman"/>
              </a:rPr>
              <a:t>The article examines the transition from traditional rule-based cyber security approaches to automated, data-driven methods utilizing machine learning (ML) for traffic analysis in social networks and the Internet. It presents a methodology known as Data-Driven Cyber Security (DDCS), which encompasses key components such as data processing, feature engineering, and modeling. The authors highlight the significance of large datasets and collaboration among stakeholders in enhancing detection capabilities against diverse cyber threats. They also discuss the challenges faced in this domain, including data quality issues and the need for continual adaptation of models to evolving threats. Furthermore, the paper suggests potential future directions for research, emphasizing the importance of integrating advanced ML techniques and fostering interdisciplinary collaboration.</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Enhanced detection capabilities through ML and utilization of large datasets. Comprehensive framework that addresses various aspects of cyber security analysis.  </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 </a:t>
            </a:r>
            <a:r>
              <a:rPr lang="en-IN" sz="1800">
                <a:latin typeface="Times New Roman"/>
                <a:ea typeface="Times New Roman"/>
                <a:cs typeface="Times New Roman"/>
                <a:sym typeface="Times New Roman"/>
              </a:rPr>
              <a:t>Dependence on high-quality labelled data can be a significant limitation.  Complexity in feature engineering  may create implementation challenges for practitioners.  </a:t>
            </a:r>
            <a:endParaRPr/>
          </a:p>
          <a:p>
            <a:pPr indent="0" lvl="0" marL="0" rtl="0" algn="just">
              <a:lnSpc>
                <a:spcPct val="107000"/>
              </a:lnSpc>
              <a:spcBef>
                <a:spcPts val="1160"/>
              </a:spcBef>
              <a:spcAft>
                <a:spcPts val="0"/>
              </a:spcAft>
              <a:buSzPts val="1800"/>
              <a:buNone/>
            </a:pPr>
            <a:r>
              <a:t/>
            </a:r>
            <a:endParaRPr sz="1800">
              <a:latin typeface="Times New Roman"/>
              <a:ea typeface="Times New Roman"/>
              <a:cs typeface="Times New Roman"/>
              <a:sym typeface="Times New Roman"/>
            </a:endParaRPr>
          </a:p>
          <a:p>
            <a:pPr indent="0" lvl="0" marL="0" rtl="0" algn="just">
              <a:spcBef>
                <a:spcPts val="1160"/>
              </a:spcBef>
              <a:spcAft>
                <a:spcPts val="0"/>
              </a:spcAft>
              <a:buSzPts val="1800"/>
              <a:buNone/>
            </a:pPr>
            <a:r>
              <a:t/>
            </a:r>
            <a:endParaRPr sz="1800">
              <a:latin typeface="Times New Roman"/>
              <a:ea typeface="Times New Roman"/>
              <a:cs typeface="Times New Roman"/>
              <a:sym typeface="Times New Roman"/>
            </a:endParaRPr>
          </a:p>
        </p:txBody>
      </p:sp>
      <p:sp>
        <p:nvSpPr>
          <p:cNvPr id="185" name="Google Shape;185;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10</a:t>
            </a:r>
            <a:endParaRPr sz="2800"/>
          </a:p>
        </p:txBody>
      </p:sp>
      <p:sp>
        <p:nvSpPr>
          <p:cNvPr id="191" name="Google Shape;191;p1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Network Traffic Analysis using Wireshark(2023)</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Pitamber Chaudhary, Vaibhav Kashyap, Naresh Sonwal, Prasanjeet Panwar, Manoj Dadheech, Mrs.Monika Bhatt, Mr.Mayank Jain</a:t>
            </a:r>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Network Traffic Analysis (NTA) is essential for identifying patterns, anomalies, and potential security threats within network traffic. Utilizing tools like Wireshark, administrators can capture and analyze data in real-time, which aids in troubleshooting performance issues and detecting vulnerabilities. The document discusses various software tools such as Pandas for data manipulation, GeoLite for geolocation of IP addresses, and Scapy for packet analysis. It emphasizes the importance of packet capturing in monitoring network behavior and preventing cyber threats. The analysis process involves collecting data from multiple sources, examining it for suspicious patterns, and correlating different datasets to uncover relationships. The conclusion highlights the utility of packet capturing in enhancing network security and suggests future enhancements like malicious website detection and improved user interfaces.</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Provides a comprehensive overview of network traffic analysis tools and their applications.</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Lacks detailed case studies or practical examples to illustrate the concepts discussed.</a:t>
            </a:r>
            <a:endParaRPr/>
          </a:p>
          <a:p>
            <a:pPr indent="0" lvl="0" marL="0" rtl="0" algn="just">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192" name="Google Shape;192;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93" name="Google Shape;193;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94" name="Google Shape;194;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98" name="Shape 198"/>
        <p:cNvGrpSpPr/>
        <p:nvPr/>
      </p:nvGrpSpPr>
      <p:grpSpPr>
        <a:xfrm>
          <a:off x="0" y="0"/>
          <a:ext cx="0" cy="0"/>
          <a:chOff x="0" y="0"/>
          <a:chExt cx="0" cy="0"/>
        </a:xfrm>
      </p:grpSpPr>
      <p:sp>
        <p:nvSpPr>
          <p:cNvPr id="199" name="Google Shape;199;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11</a:t>
            </a:r>
            <a:endParaRPr sz="2800"/>
          </a:p>
        </p:txBody>
      </p:sp>
      <p:sp>
        <p:nvSpPr>
          <p:cNvPr id="200" name="Google Shape;200;p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Algorithm for Recognition of Network TrafficAnomalies Based on Artificial Intelligence	(2024)</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Oleksandr Laptiev,  Andrii Musienko, Volodymyr Nakonechnyi, Andrii Sobchuk, Sergii Gakhov, Serhii Kopytko</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The paper proposes an improved algorithm for detecting network traffic anomalies, which are critical for ensuring the security and availability of information. Existing methods often have limitations like high false positive rates, large dataset requirements, and poor recognition of new threats. To overcome these issues, the paper introduces a new approach that combines Principal Component Analysis (PCA) with a variant of Generative Adversarial Networks (GAN) called BIGAN, which includes an encoder (E). This hybrid model aims to enhance the accuracy and efficiency of anomaly detection in network traffic.</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Enhanced Accuracy, Efficiency </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ComplexityLimited Generalization</a:t>
            </a:r>
            <a:endParaRPr/>
          </a:p>
          <a:p>
            <a:pPr indent="0" lvl="0" marL="0" rtl="0" algn="just">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01" name="Google Shape;201;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02" name="Google Shape;202;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3" name="Google Shape;203;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07" name="Shape 207"/>
        <p:cNvGrpSpPr/>
        <p:nvPr/>
      </p:nvGrpSpPr>
      <p:grpSpPr>
        <a:xfrm>
          <a:off x="0" y="0"/>
          <a:ext cx="0" cy="0"/>
          <a:chOff x="0" y="0"/>
          <a:chExt cx="0" cy="0"/>
        </a:xfrm>
      </p:grpSpPr>
      <p:sp>
        <p:nvSpPr>
          <p:cNvPr id="208" name="Google Shape;208;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12</a:t>
            </a:r>
            <a:endParaRPr sz="2800"/>
          </a:p>
        </p:txBody>
      </p:sp>
      <p:sp>
        <p:nvSpPr>
          <p:cNvPr id="209" name="Google Shape;209;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IN" sz="1800">
                <a:latin typeface="Times New Roman"/>
                <a:ea typeface="Times New Roman"/>
                <a:cs typeface="Times New Roman"/>
                <a:sym typeface="Times New Roman"/>
              </a:rPr>
              <a:t>An Investigation of Learning Model Technologies for Network Traffic Classification Design in Cyber Security Exercises(2023)</a:t>
            </a:r>
            <a:endParaRPr/>
          </a:p>
          <a:p>
            <a:pPr indent="0" lvl="0" marL="0" rtl="0" algn="l">
              <a:spcBef>
                <a:spcPts val="360"/>
              </a:spcBef>
              <a:spcAft>
                <a:spcPts val="0"/>
              </a:spcAft>
              <a:buSzPts val="1800"/>
              <a:buNone/>
            </a:pPr>
            <a:r>
              <a:rPr b="1" lang="en-IN" sz="1800">
                <a:solidFill>
                  <a:srgbClr val="000000"/>
                </a:solidFill>
                <a:latin typeface="Times New Roman"/>
                <a:ea typeface="Times New Roman"/>
                <a:cs typeface="Times New Roman"/>
                <a:sym typeface="Times New Roman"/>
              </a:rPr>
              <a:t>Authors:</a:t>
            </a:r>
            <a:r>
              <a:rPr lang="en-IN" sz="1800">
                <a:solidFill>
                  <a:srgbClr val="000000"/>
                </a:solidFill>
                <a:latin typeface="Times New Roman"/>
                <a:ea typeface="Times New Roman"/>
                <a:cs typeface="Times New Roman"/>
                <a:sym typeface="Times New Roman"/>
              </a:rPr>
              <a:t> </a:t>
            </a:r>
            <a:r>
              <a:rPr lang="en-IN" sz="1800">
                <a:latin typeface="Times New Roman"/>
                <a:ea typeface="Times New Roman"/>
                <a:cs typeface="Times New Roman"/>
                <a:sym typeface="Times New Roman"/>
              </a:rPr>
              <a:t>YOUNGHOAN JANG , DONG-WOOK KIM , GUN-YOON SHIN , SEUNGJAE CHO , KWANGSOO KIM , JAESIK KANG , MYUNG-MOOK HAN </a:t>
            </a:r>
            <a:endParaRPr/>
          </a:p>
          <a:p>
            <a:pPr indent="0" lvl="0" marL="0" rtl="0" algn="just">
              <a:spcBef>
                <a:spcPts val="360"/>
              </a:spcBef>
              <a:spcAft>
                <a:spcPts val="0"/>
              </a:spcAft>
              <a:buSzPts val="1800"/>
              <a:buNone/>
            </a:pPr>
            <a:r>
              <a:rPr lang="en-IN" sz="1800">
                <a:solidFill>
                  <a:srgbClr val="000000"/>
                </a:solidFill>
                <a:latin typeface="Times New Roman"/>
                <a:ea typeface="Times New Roman"/>
                <a:cs typeface="Times New Roman"/>
                <a:sym typeface="Times New Roman"/>
              </a:rPr>
              <a:t>The paper discusses the increasing risks of sophisticated cyber-attacks due to the integration of cyber and physical systems, highlighting the need for effective cyber training systems as AI-driven automated attacks become more common. The study's objective is to explore network traffic classification technologies based on learning models and their applications in cyber training environments. It focuses on three types of learning models: supervised learning, which uses labelled data and models like RNNs and CNNs for malware traffic classification and anomaly detection; unsupervised learning, which employs clustering techniques like K-means to detect unknown traffic patterns without labelled data; and reinforcement learning, which optimizes traffic classification by leveraging reward mechanisms to adapt to dynamic environments such as Software-Defined Networks (SDNs).</a:t>
            </a:r>
            <a:endParaRPr/>
          </a:p>
          <a:p>
            <a:pPr indent="0" lvl="0" marL="0" rtl="0" algn="l">
              <a:spcBef>
                <a:spcPts val="360"/>
              </a:spcBef>
              <a:spcAft>
                <a:spcPts val="0"/>
              </a:spcAft>
              <a:buSzPts val="1800"/>
              <a:buNone/>
            </a:pPr>
            <a:r>
              <a:rPr b="1" i="0" lang="en-IN" sz="1800" u="none" cap="none" strike="noStrike">
                <a:solidFill>
                  <a:srgbClr val="000000"/>
                </a:solidFill>
                <a:latin typeface="Times New Roman"/>
                <a:ea typeface="Times New Roman"/>
                <a:cs typeface="Times New Roman"/>
                <a:sym typeface="Times New Roman"/>
              </a:rPr>
              <a:t>Pros</a:t>
            </a:r>
            <a:r>
              <a:rPr i="0" lang="en-IN" sz="1800" u="none" cap="none" strike="noStrike">
                <a:solidFill>
                  <a:srgbClr val="000000"/>
                </a:solidFill>
                <a:latin typeface="Times New Roman"/>
                <a:ea typeface="Times New Roman"/>
                <a:cs typeface="Times New Roman"/>
                <a:sym typeface="Times New Roman"/>
              </a:rPr>
              <a:t>: Discovering new traffic patterns and detecting anomalies, flexibility to adapt to dynamic environments.</a:t>
            </a:r>
            <a:endParaRPr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rgbClr val="CC0000"/>
              </a:buClr>
              <a:buSzPts val="1800"/>
              <a:buNone/>
            </a:pPr>
            <a:r>
              <a:rPr b="1" lang="en-IN" sz="1800">
                <a:solidFill>
                  <a:srgbClr val="000000"/>
                </a:solidFill>
                <a:latin typeface="Times New Roman"/>
                <a:ea typeface="Times New Roman"/>
                <a:cs typeface="Times New Roman"/>
                <a:sym typeface="Times New Roman"/>
              </a:rPr>
              <a:t>Cons</a:t>
            </a:r>
            <a:r>
              <a:rPr lang="en-IN" sz="1800">
                <a:solidFill>
                  <a:srgbClr val="000000"/>
                </a:solidFill>
                <a:latin typeface="Times New Roman"/>
                <a:ea typeface="Times New Roman"/>
                <a:cs typeface="Times New Roman"/>
                <a:sym typeface="Times New Roman"/>
              </a:rPr>
              <a:t>:</a:t>
            </a:r>
            <a:r>
              <a:rPr lang="en-IN" sz="1800">
                <a:latin typeface="Times New Roman"/>
                <a:ea typeface="Times New Roman"/>
                <a:cs typeface="Times New Roman"/>
                <a:sym typeface="Times New Roman"/>
              </a:rPr>
              <a:t>Complexity, High computational resources required, Precise tuning required</a:t>
            </a:r>
            <a:br>
              <a:rPr i="0" lang="en-IN" sz="1800" u="none" cap="none" strike="noStrike">
                <a:solidFill>
                  <a:srgbClr val="000000"/>
                </a:solidFill>
                <a:latin typeface="Times New Roman"/>
                <a:ea typeface="Times New Roman"/>
                <a:cs typeface="Times New Roman"/>
                <a:sym typeface="Times New Roman"/>
              </a:rPr>
            </a:br>
            <a:endParaRPr i="0" sz="1800" u="none" cap="none" strike="noStrike">
              <a:solidFill>
                <a:srgbClr val="000000"/>
              </a:solidFill>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10" name="Google Shape;210;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11" name="Google Shape;211;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12" name="Google Shape;212;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16" name="Shape 216"/>
        <p:cNvGrpSpPr/>
        <p:nvPr/>
      </p:nvGrpSpPr>
      <p:grpSpPr>
        <a:xfrm>
          <a:off x="0" y="0"/>
          <a:ext cx="0" cy="0"/>
          <a:chOff x="0" y="0"/>
          <a:chExt cx="0" cy="0"/>
        </a:xfrm>
      </p:grpSpPr>
      <p:sp>
        <p:nvSpPr>
          <p:cNvPr id="217" name="Google Shape;217;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13</a:t>
            </a:r>
            <a:endParaRPr sz="2800"/>
          </a:p>
        </p:txBody>
      </p:sp>
      <p:sp>
        <p:nvSpPr>
          <p:cNvPr id="218" name="Google Shape;218;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Evaluating visualization approaches to detect abnormal activities in network traffic data(2020)</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 </a:t>
            </a:r>
            <a:r>
              <a:rPr lang="en-IN" sz="1800">
                <a:latin typeface="Times New Roman"/>
                <a:ea typeface="Times New Roman"/>
                <a:cs typeface="Times New Roman"/>
                <a:sym typeface="Times New Roman"/>
              </a:rPr>
              <a:t>Soo-Yeon Ji, Bong-Keun Jeong, Dong Hyun Jeong</a:t>
            </a:r>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The goal of the study is to evaluate different visualization techniques for detecting abnormal activities in network traffic data. It explores three key approaches: pixel-based visualization, which uses colored pixels or glyphs to compactly represent large datasets and reveal patterns; graph representation, which visualizes network data as connected graphs with nodes and edges, such as Node-Link Diagrams, to illustrate relationships and identify anomalies; and Coordinated Multi-Views (CMV), which combines multiple visualization techniques into a single, interactive framework for comprehensive analysis. The findings suggest that while pixel-based and graph-based techniques are effective for large datasets, they require careful design to avoid clutter, whereas the CMV framework excels in integrating multiple perspectives and supporting detailed interactive analysis.</a:t>
            </a:r>
            <a:endParaRPr/>
          </a:p>
          <a:p>
            <a:pPr indent="0" lvl="0" marL="0" rtl="0" algn="just">
              <a:lnSpc>
                <a:spcPct val="107000"/>
              </a:lnSpc>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Provides a high-level overview of data with minimal screen space. Clarifies relationships and patterns in network traffic data.</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Requires significant preprocessing, which can be computationally expensive. Limited by screen resolution and may require advanced visual scalability techniques.</a:t>
            </a:r>
            <a:endParaRPr sz="1800">
              <a:latin typeface="Times New Roman"/>
              <a:ea typeface="Times New Roman"/>
              <a:cs typeface="Times New Roman"/>
              <a:sym typeface="Times New Roman"/>
            </a:endParaRPr>
          </a:p>
          <a:p>
            <a:pPr indent="0" lvl="0" marL="0" rtl="0" algn="just">
              <a:spcBef>
                <a:spcPts val="1160"/>
              </a:spcBef>
              <a:spcAft>
                <a:spcPts val="0"/>
              </a:spcAft>
              <a:buSzPts val="1800"/>
              <a:buNone/>
            </a:pPr>
            <a:r>
              <a:t/>
            </a:r>
            <a:endParaRPr sz="1800">
              <a:latin typeface="Times New Roman"/>
              <a:ea typeface="Times New Roman"/>
              <a:cs typeface="Times New Roman"/>
              <a:sym typeface="Times New Roman"/>
            </a:endParaRPr>
          </a:p>
        </p:txBody>
      </p:sp>
      <p:sp>
        <p:nvSpPr>
          <p:cNvPr id="219" name="Google Shape;219;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20" name="Google Shape;220;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1" name="Google Shape;221;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25" name="Shape 225"/>
        <p:cNvGrpSpPr/>
        <p:nvPr/>
      </p:nvGrpSpPr>
      <p:grpSpPr>
        <a:xfrm>
          <a:off x="0" y="0"/>
          <a:ext cx="0" cy="0"/>
          <a:chOff x="0" y="0"/>
          <a:chExt cx="0" cy="0"/>
        </a:xfrm>
      </p:grpSpPr>
      <p:sp>
        <p:nvSpPr>
          <p:cNvPr id="226" name="Google Shape;226;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14</a:t>
            </a:r>
            <a:endParaRPr sz="2800"/>
          </a:p>
        </p:txBody>
      </p:sp>
      <p:sp>
        <p:nvSpPr>
          <p:cNvPr id="227" name="Google Shape;227;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Evaluation of the efficiency of the system for detecting malicious outgoing traffic in public networks (2023)</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Yurii Klots, Nataliia Petliak, Vira Titova</a:t>
            </a:r>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The paper evaluates a system for detecting malicious outgoing traffic in public networks using a fuzzy logical inference method to enhance detection accuracy. The proposed approach utilizes signature-based analysis to compare outgoing traffic against a predefined rule set, with decision rules permitting or blocking connections based on their classification. The system's efficiency is assessed using metrics such as timeliness (the speed of detection), reasonableness (accuracy in detecting actual intrusions), and resource intensity (hardware and software resource usage). The findings show that the fuzzy logic-based system effectively detects malicious traffic in public networks and reduces errors by dynamically expanding its rule set, making it suitable for network protection.</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Distinguish between malicious and legitimate traffic, Dynamically adjusts rules to minimize errors.</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Requires high computational resources to maintain real time detection.</a:t>
            </a:r>
            <a:endParaRPr sz="1800">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a:latin typeface="Times New Roman"/>
              <a:ea typeface="Times New Roman"/>
              <a:cs typeface="Times New Roman"/>
              <a:sym typeface="Times New Roman"/>
            </a:endParaRPr>
          </a:p>
        </p:txBody>
      </p:sp>
      <p:sp>
        <p:nvSpPr>
          <p:cNvPr id="228" name="Google Shape;228;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29" name="Google Shape;229;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30" name="Google Shape;230;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34" name="Shape 234"/>
        <p:cNvGrpSpPr/>
        <p:nvPr/>
      </p:nvGrpSpPr>
      <p:grpSpPr>
        <a:xfrm>
          <a:off x="0" y="0"/>
          <a:ext cx="0" cy="0"/>
          <a:chOff x="0" y="0"/>
          <a:chExt cx="0" cy="0"/>
        </a:xfrm>
      </p:grpSpPr>
      <p:sp>
        <p:nvSpPr>
          <p:cNvPr id="235" name="Google Shape;235;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15</a:t>
            </a:r>
            <a:endParaRPr sz="2800"/>
          </a:p>
        </p:txBody>
      </p:sp>
      <p:sp>
        <p:nvSpPr>
          <p:cNvPr id="236" name="Google Shape;236;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IN" sz="1800">
                <a:latin typeface="Times New Roman"/>
                <a:ea typeface="Times New Roman"/>
                <a:cs typeface="Times New Roman"/>
                <a:sym typeface="Times New Roman"/>
              </a:rPr>
              <a:t>Framework for Network Topology Generation and Traffic Prediction Analytics for Cyber Exercises(2023)</a:t>
            </a:r>
            <a:endParaRPr/>
          </a:p>
          <a:p>
            <a:pPr indent="0" lvl="0" marL="0" rtl="0" algn="l">
              <a:lnSpc>
                <a:spcPct val="107000"/>
              </a:lnSpc>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DONG-WOOK KIM , GUN-YOON SHIN , YOUNG-HOAN JANG , SEUNGJAE CHO ,KWANGSOO KIM , JAESIK KANG ,  MYUNG-MOOK HAN</a:t>
            </a:r>
            <a:endParaRPr/>
          </a:p>
          <a:p>
            <a:pPr indent="0" lvl="0" marL="0" rtl="0" algn="l">
              <a:lnSpc>
                <a:spcPct val="107000"/>
              </a:lnSpc>
              <a:spcBef>
                <a:spcPts val="1160"/>
              </a:spcBef>
              <a:spcAft>
                <a:spcPts val="0"/>
              </a:spcAft>
              <a:buSzPts val="1800"/>
              <a:buNone/>
            </a:pPr>
            <a:r>
              <a:rPr lang="en-IN" sz="1800">
                <a:latin typeface="Times New Roman"/>
                <a:ea typeface="Times New Roman"/>
                <a:cs typeface="Times New Roman"/>
                <a:sym typeface="Times New Roman"/>
              </a:rPr>
              <a:t>The paper proposes a framework designed to enhance cyber exercises by generating realistic network traffic patterns and predicting traffic changes using AI models. The framework includes network topology generation, where a graph-based approach, utilizing Dijkstra’s algorithm, is used to create efficient network configurations by analyzing network flows and finding the shortest paths. For traffic generation and simulation, tools like Mininet, Tcpreplay, and Bittwiste are employed to simulate real network environments, with a traffic matrix capturing flows between nodes for analysis. AI models, particularly Long Short-Term Memory (LSTM), are applied to predict network traffic volumes and analyze network behavior, aiming to improve the realism and effectiveness of cyber exercises.</a:t>
            </a:r>
            <a:endParaRPr/>
          </a:p>
          <a:p>
            <a:pPr indent="0" lvl="0" marL="0" rtl="0" algn="l">
              <a:lnSpc>
                <a:spcPct val="107000"/>
              </a:lnSpc>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Improved Training Effectiveness, Flexibility and Adaptability</a:t>
            </a:r>
            <a:endParaRPr/>
          </a:p>
          <a:p>
            <a:pPr indent="0" lvl="0" marL="0" rtl="0" algn="l">
              <a:lnSpc>
                <a:spcPct val="107000"/>
              </a:lnSpc>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Limited by Dataset Quality, Potential Overfitting</a:t>
            </a:r>
            <a:endParaRPr sz="1800">
              <a:latin typeface="Times New Roman"/>
              <a:ea typeface="Times New Roman"/>
              <a:cs typeface="Times New Roman"/>
              <a:sym typeface="Times New Roman"/>
            </a:endParaRPr>
          </a:p>
        </p:txBody>
      </p:sp>
      <p:sp>
        <p:nvSpPr>
          <p:cNvPr id="237" name="Google Shape;237;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38" name="Google Shape;238;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39" name="Google Shape;239;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43" name="Shape 243"/>
        <p:cNvGrpSpPr/>
        <p:nvPr/>
      </p:nvGrpSpPr>
      <p:grpSpPr>
        <a:xfrm>
          <a:off x="0" y="0"/>
          <a:ext cx="0" cy="0"/>
          <a:chOff x="0" y="0"/>
          <a:chExt cx="0" cy="0"/>
        </a:xfrm>
      </p:grpSpPr>
      <p:sp>
        <p:nvSpPr>
          <p:cNvPr id="244" name="Google Shape;244;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16</a:t>
            </a:r>
            <a:endParaRPr sz="2800"/>
          </a:p>
        </p:txBody>
      </p:sp>
      <p:sp>
        <p:nvSpPr>
          <p:cNvPr id="245" name="Google Shape;245;p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Network Security Threat Detection: Leveraging Machine Learning Algorithms for Effective Prediction (2023)</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Nitesh Kumar T, Thirumala Akash K, Mohammed Usman F, Mohammed Riyaz Ahmed</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The study investigates the use of machine learning algorithms to detect network security threats by analyzing network traffic data, comparing various models to determine the most effective for predicting and mitigating breaches. It evaluates Decision Trees for their simplicity, Random Forests for high accuracy and robustness against overfitting, Support Vector Machines (SVMs) for handling high-dimensional spaces, and Naive Bayes classifiers for speed and simplicity. Among these, Random Forests achieved the highest accuracy of 99.79%, proving most effective due to their ability to manage numerous features and generalize well to noisy data. Key findings emphasize the superiority of ensemble methods like Random Forests, the importance of feature selection for improving accuracy, and the trade-offs between speed and precision across different models, with simpler models like Naive Bayes being faster but less accurate.</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High Detection Accuracy, Proactive Defense</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Model Interpretability, Scalability Challenges</a:t>
            </a:r>
            <a:endParaRPr sz="1800">
              <a:latin typeface="Times New Roman"/>
              <a:ea typeface="Times New Roman"/>
              <a:cs typeface="Times New Roman"/>
              <a:sym typeface="Times New Roman"/>
            </a:endParaRPr>
          </a:p>
          <a:p>
            <a:pPr indent="0" lvl="0" marL="0" rtl="0" algn="just">
              <a:spcBef>
                <a:spcPts val="600"/>
              </a:spcBef>
              <a:spcAft>
                <a:spcPts val="0"/>
              </a:spcAft>
              <a:buSzPts val="3000"/>
              <a:buNone/>
            </a:pPr>
            <a:r>
              <a:t/>
            </a:r>
            <a:endParaRPr>
              <a:latin typeface="Times New Roman"/>
              <a:ea typeface="Times New Roman"/>
              <a:cs typeface="Times New Roman"/>
              <a:sym typeface="Times New Roman"/>
            </a:endParaRPr>
          </a:p>
        </p:txBody>
      </p:sp>
      <p:sp>
        <p:nvSpPr>
          <p:cNvPr id="246" name="Google Shape;246;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47" name="Google Shape;247;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48" name="Google Shape;248;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52" name="Shape 252"/>
        <p:cNvGrpSpPr/>
        <p:nvPr/>
      </p:nvGrpSpPr>
      <p:grpSpPr>
        <a:xfrm>
          <a:off x="0" y="0"/>
          <a:ext cx="0" cy="0"/>
          <a:chOff x="0" y="0"/>
          <a:chExt cx="0" cy="0"/>
        </a:xfrm>
      </p:grpSpPr>
      <p:sp>
        <p:nvSpPr>
          <p:cNvPr id="253" name="Google Shape;253;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17</a:t>
            </a:r>
            <a:endParaRPr sz="2800"/>
          </a:p>
        </p:txBody>
      </p:sp>
      <p:sp>
        <p:nvSpPr>
          <p:cNvPr id="254" name="Google Shape;254;p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Real Time Network Traffic Analysis Using Artificial Intelligence, Machine Learning and Deep Learning: A Review of Methods, Tools, and Applications(2023)</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Aschin Dhakad, Shruti Singh, Mohana, Minal Moharir, Ashok Kumar A R</a:t>
            </a:r>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The document reviews the use of AI, ML, and DL techniques for real-time network traffic analysis (NTA) to detect security threats, performance issues, and anomalies. It covers supervised learning algorithms like Decision Trees, Random Forests, SVMs, and Naive Bayes for various classification tasks, and the unsupervised DBSCAN for clustering based on data density. In deep learning, CNNs and LSTMs are highlighted for pattern recognition and sequential data analysis, respectively. The document also discusses tools like Wireshark, NetFlow Analyzer, and Splunk for monitoring and analyzing network traffic, along with ML and DL frameworks such as TensorFlow and PyTorch for large-scale analysis and real-time applications.</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High Accuracy, Automation</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Handling Sensitive data poses privacy risks</a:t>
            </a:r>
            <a:endParaRPr/>
          </a:p>
        </p:txBody>
      </p:sp>
      <p:sp>
        <p:nvSpPr>
          <p:cNvPr id="255" name="Google Shape;255;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56" name="Google Shape;256;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57" name="Google Shape;257;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Network Traffic </a:t>
            </a:r>
            <a:r>
              <a:rPr b="0" i="0" lang="en-IN" sz="2400" u="none" cap="none" strike="noStrike">
                <a:solidFill>
                  <a:srgbClr val="000000"/>
                </a:solidFill>
                <a:latin typeface="Times New Roman"/>
                <a:ea typeface="Times New Roman"/>
                <a:cs typeface="Times New Roman"/>
                <a:sym typeface="Times New Roman"/>
              </a:rPr>
              <a:t>refers to the data moving across a network at any given time. including all the data being sent and received by devices connected to the network.</a:t>
            </a:r>
            <a:endParaRPr/>
          </a:p>
          <a:p>
            <a:pPr indent="-469900" lvl="0" marL="469900" marR="0" rtl="0" algn="just">
              <a:lnSpc>
                <a:spcPct val="100000"/>
              </a:lnSpc>
              <a:spcBef>
                <a:spcPts val="48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Cybersecurity</a:t>
            </a:r>
            <a:r>
              <a:rPr b="0" i="0" lang="en-IN" sz="2400" u="none" cap="none" strike="noStrike">
                <a:solidFill>
                  <a:srgbClr val="000000"/>
                </a:solidFill>
                <a:latin typeface="Times New Roman"/>
                <a:ea typeface="Times New Roman"/>
                <a:cs typeface="Times New Roman"/>
                <a:sym typeface="Times New Roman"/>
              </a:rPr>
              <a:t> is the practice of protecting systems, networks, and programs from digital attacks. These attacks aim to access, change, or destroy sensitive information; extort money from users; or interrupt normal business processes.</a:t>
            </a:r>
            <a:endParaRPr sz="2400">
              <a:solidFill>
                <a:srgbClr val="000000"/>
              </a:solidFill>
              <a:latin typeface="Times New Roman"/>
              <a:ea typeface="Times New Roman"/>
              <a:cs typeface="Times New Roman"/>
              <a:sym typeface="Times New Roman"/>
            </a:endParaRPr>
          </a:p>
          <a:p>
            <a:pPr indent="-469900" lvl="0" marL="469900" marR="0" rtl="0" algn="just">
              <a:lnSpc>
                <a:spcPct val="100000"/>
              </a:lnSpc>
              <a:spcBef>
                <a:spcPts val="480"/>
              </a:spcBef>
              <a:spcAft>
                <a:spcPts val="0"/>
              </a:spcAft>
              <a:buClr>
                <a:srgbClr val="CC0000"/>
              </a:buClr>
              <a:buSzPts val="2400"/>
              <a:buFont typeface="Noto Sans Symbols"/>
              <a:buChar char="□"/>
            </a:pPr>
            <a:r>
              <a:rPr b="0" i="0" lang="en-IN" sz="2400" u="none" cap="none" strike="noStrike">
                <a:solidFill>
                  <a:srgbClr val="000000"/>
                </a:solidFill>
                <a:latin typeface="Times New Roman"/>
                <a:ea typeface="Times New Roman"/>
                <a:cs typeface="Times New Roman"/>
                <a:sym typeface="Times New Roman"/>
              </a:rPr>
              <a:t>Types of Network Traffic:</a:t>
            </a:r>
            <a:endParaRPr/>
          </a:p>
          <a:p>
            <a:pPr indent="-469900" lvl="2" marL="1304925" rtl="0" algn="just">
              <a:spcBef>
                <a:spcPts val="480"/>
              </a:spcBef>
              <a:spcAft>
                <a:spcPts val="0"/>
              </a:spcAft>
              <a:buClr>
                <a:srgbClr val="CC0000"/>
              </a:buClr>
              <a:buSzPts val="2400"/>
              <a:buFont typeface="Noto Sans Symbols"/>
              <a:buChar char="⮚"/>
            </a:pPr>
            <a:r>
              <a:rPr b="1" lang="en-IN" sz="2400">
                <a:solidFill>
                  <a:srgbClr val="000000"/>
                </a:solidFill>
                <a:latin typeface="Times New Roman"/>
                <a:ea typeface="Times New Roman"/>
                <a:cs typeface="Times New Roman"/>
                <a:sym typeface="Times New Roman"/>
              </a:rPr>
              <a:t>Inbound Traffic</a:t>
            </a:r>
            <a:endParaRPr/>
          </a:p>
          <a:p>
            <a:pPr indent="-469900" lvl="2" marL="1304925" rtl="0" algn="just">
              <a:spcBef>
                <a:spcPts val="48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Out</a:t>
            </a:r>
            <a:r>
              <a:rPr b="1" lang="en-IN" sz="2400">
                <a:solidFill>
                  <a:srgbClr val="000000"/>
                </a:solidFill>
                <a:latin typeface="Times New Roman"/>
                <a:ea typeface="Times New Roman"/>
                <a:cs typeface="Times New Roman"/>
                <a:sym typeface="Times New Roman"/>
              </a:rPr>
              <a:t>bound Traffic</a:t>
            </a:r>
            <a:endParaRPr/>
          </a:p>
          <a:p>
            <a:pPr indent="-469900" lvl="2" marL="1304925" rtl="0" algn="just">
              <a:spcBef>
                <a:spcPts val="480"/>
              </a:spcBef>
              <a:spcAft>
                <a:spcPts val="0"/>
              </a:spcAft>
              <a:buClr>
                <a:srgbClr val="CC0000"/>
              </a:buClr>
              <a:buSzPts val="2400"/>
              <a:buFont typeface="Noto Sans Symbols"/>
              <a:buChar char="⮚"/>
            </a:pPr>
            <a:r>
              <a:rPr b="1" i="0" lang="en-IN" sz="2400" u="none" cap="none" strike="noStrike">
                <a:solidFill>
                  <a:srgbClr val="000000"/>
                </a:solidFill>
                <a:latin typeface="Times New Roman"/>
                <a:ea typeface="Times New Roman"/>
                <a:cs typeface="Times New Roman"/>
                <a:sym typeface="Times New Roman"/>
              </a:rPr>
              <a:t>Lateral Traffic</a:t>
            </a:r>
            <a:endParaRPr/>
          </a:p>
          <a:p>
            <a:pPr indent="0" lvl="0" marL="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1" name="Shape 261"/>
        <p:cNvGrpSpPr/>
        <p:nvPr/>
      </p:nvGrpSpPr>
      <p:grpSpPr>
        <a:xfrm>
          <a:off x="0" y="0"/>
          <a:ext cx="0" cy="0"/>
          <a:chOff x="0" y="0"/>
          <a:chExt cx="0" cy="0"/>
        </a:xfrm>
      </p:grpSpPr>
      <p:sp>
        <p:nvSpPr>
          <p:cNvPr id="262" name="Google Shape;262;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18</a:t>
            </a:r>
            <a:endParaRPr sz="2800"/>
          </a:p>
        </p:txBody>
      </p:sp>
      <p:sp>
        <p:nvSpPr>
          <p:cNvPr id="263" name="Google Shape;263;p2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IN" sz="1800">
                <a:latin typeface="Times New Roman"/>
                <a:ea typeface="Times New Roman"/>
                <a:cs typeface="Times New Roman"/>
                <a:sym typeface="Times New Roman"/>
              </a:rPr>
              <a:t>Real-Time Anomaly Detection in SDN Architecture Using Integrated SIEM and Machine Learning for Enhancing Network Security (2023</a:t>
            </a:r>
            <a:r>
              <a:rPr lang="en-IN" sz="1800">
                <a:latin typeface="Times New Roman"/>
                <a:ea typeface="Times New Roman"/>
                <a:cs typeface="Times New Roman"/>
                <a:sym typeface="Times New Roman"/>
              </a:rPr>
              <a:t>)</a:t>
            </a:r>
            <a:endParaRPr/>
          </a:p>
          <a:p>
            <a:pPr indent="0" lvl="0" marL="0" rtl="0" algn="l">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Anass Sebbar, Othmane Cherqi, Khalid Chougdali, Mohammed Boulmalf</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rPr lang="en-IN" sz="1800">
                <a:latin typeface="Times New Roman"/>
                <a:ea typeface="Times New Roman"/>
                <a:cs typeface="Times New Roman"/>
                <a:sym typeface="Times New Roman"/>
              </a:rPr>
              <a:t>The study presents a real-time anomaly detection system for Software-Defined Networking (SDN) architectures by integrating Security Information and Event Management (SIEM) systems with advanced machine learning techniques to enhance network security. The system combines SIEM's ability to aggregate and analyze security data with machine learning models to classify network traffic as benign or malicious, providing a dynamic and adaptive security response. The architecture involves deploying SIEM at different SDN layers to monitor traffic and detect anomalies, using models trained on historical data for real-time threat detection. The integrated approach effectively identifies security threats such as zero-day attacks and ransomware with high accuracy, low false positive rates, and adaptability to new threats, particularly when using models like Random Forests and SVMs, which achieved up to 98% accuracy.</a:t>
            </a:r>
            <a:endParaRPr/>
          </a:p>
          <a:p>
            <a:pPr indent="0" lvl="0" marL="0" rtl="0" algn="l">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Real-Time Detection, Adaptive Security</a:t>
            </a:r>
            <a:endParaRPr/>
          </a:p>
          <a:p>
            <a:pPr indent="0" lvl="0" marL="0" rtl="0" algn="l">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Resources Intensive, Complex in Model Training</a:t>
            </a:r>
            <a:endParaRPr sz="1800">
              <a:latin typeface="Times New Roman"/>
              <a:ea typeface="Times New Roman"/>
              <a:cs typeface="Times New Roman"/>
              <a:sym typeface="Times New Roman"/>
            </a:endParaRPr>
          </a:p>
        </p:txBody>
      </p:sp>
      <p:sp>
        <p:nvSpPr>
          <p:cNvPr id="264" name="Google Shape;264;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65" name="Google Shape;26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66" name="Google Shape;266;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70" name="Shape 270"/>
        <p:cNvGrpSpPr/>
        <p:nvPr/>
      </p:nvGrpSpPr>
      <p:grpSpPr>
        <a:xfrm>
          <a:off x="0" y="0"/>
          <a:ext cx="0" cy="0"/>
          <a:chOff x="0" y="0"/>
          <a:chExt cx="0" cy="0"/>
        </a:xfrm>
      </p:grpSpPr>
      <p:sp>
        <p:nvSpPr>
          <p:cNvPr id="271" name="Google Shape;271;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19</a:t>
            </a:r>
            <a:endParaRPr sz="2800"/>
          </a:p>
        </p:txBody>
      </p:sp>
      <p:sp>
        <p:nvSpPr>
          <p:cNvPr id="272" name="Google Shape;272;p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Securing the Metaverse: Traffic Application Classification and Anomaly Detection(2024)</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Vishal Murgai, Venkata Rama Raju Lolabhattu, Roxy Stimpson, Eishita Tripathi, Shiva Chickala</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The paper presents a comprehensive solution for detecting and classifying applications within the Metaverse, aiming to enhance understanding of their dynamics, improve network planning, and enable targeted security measures. It categorizes Metaverse applications, focusing on foundational network protocols like DHCP and NTP, and employs machine learning techniques for classification. XGBoost, known for its scalability and accuracy, achieved 85% accuracy, while Deep Neural Networks (DNNs), though more complex and computationally intensive, reached 87% accuracy. The study also includes anomaly detection with a focus on zero-byte packets to identify network anomalies or malicious activities.</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High Accuracy, Comprehensive Approach</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High Complexity of DNN, Lack of Real-World Validation</a:t>
            </a:r>
            <a:endParaRPr/>
          </a:p>
        </p:txBody>
      </p:sp>
      <p:sp>
        <p:nvSpPr>
          <p:cNvPr id="273" name="Google Shape;273;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74" name="Google Shape;274;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75" name="Google Shape;275;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79" name="Shape 279"/>
        <p:cNvGrpSpPr/>
        <p:nvPr/>
      </p:nvGrpSpPr>
      <p:grpSpPr>
        <a:xfrm>
          <a:off x="0" y="0"/>
          <a:ext cx="0" cy="0"/>
          <a:chOff x="0" y="0"/>
          <a:chExt cx="0" cy="0"/>
        </a:xfrm>
      </p:grpSpPr>
      <p:sp>
        <p:nvSpPr>
          <p:cNvPr id="280" name="Google Shape;280;p2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20</a:t>
            </a:r>
            <a:endParaRPr sz="2800"/>
          </a:p>
        </p:txBody>
      </p:sp>
      <p:sp>
        <p:nvSpPr>
          <p:cNvPr id="281" name="Google Shape;281;p2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Enhancing In-Vehicle Network Security Against AI-Generated Cyberattacks Using Machine Learning(2024)</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 Rahman Shafique, Furqan Rustam, Gyu Sang Choi</a:t>
            </a:r>
            <a:endParaRPr/>
          </a:p>
          <a:p>
            <a:pPr indent="0" lvl="0" marL="0" rtl="0" algn="just">
              <a:spcBef>
                <a:spcPts val="360"/>
              </a:spcBef>
              <a:spcAft>
                <a:spcPts val="0"/>
              </a:spcAft>
              <a:buSzPts val="1800"/>
              <a:buNone/>
            </a:pPr>
            <a:r>
              <a:rPr lang="en-IN" sz="1800">
                <a:latin typeface="Times New Roman"/>
                <a:ea typeface="Times New Roman"/>
                <a:cs typeface="Times New Roman"/>
                <a:sym typeface="Times New Roman"/>
              </a:rPr>
              <a:t>The paper aims to improve in-vehicle network security by using machine learning algorithms to detect both traditional and AI-generated cyberattacks. It employs CTGAN to generate synthetic network traffic that mirrors real patterns, thereby diversifying the training data. The study compares several machine learning models: Random Forest (RF) and Extra Trees Classifier (ETC), both effective at handling diverse traffic scenarios including AI-based and traditional attacks; AdaBoost (ADA) and Logistic Regression (LR), which struggle with the complex patterns in AI-generated data and thus perform poorly. The findings highlight that tree-based ensemble models (RF and ETC) offer superior performance in detecting a wide range of cyber threats compared to simpler models.</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Realistic Dataset, Strong Model Performance</a:t>
            </a:r>
            <a:endParaRPr sz="1800">
              <a:latin typeface="Times New Roman"/>
              <a:ea typeface="Times New Roman"/>
              <a:cs typeface="Times New Roman"/>
              <a:sym typeface="Times New Roman"/>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Potential Computational Overhead, No Consideration for Network Latency</a:t>
            </a:r>
            <a:endParaRPr sz="1800">
              <a:latin typeface="Times New Roman"/>
              <a:ea typeface="Times New Roman"/>
              <a:cs typeface="Times New Roman"/>
              <a:sym typeface="Times New Roman"/>
            </a:endParaRPr>
          </a:p>
        </p:txBody>
      </p:sp>
      <p:sp>
        <p:nvSpPr>
          <p:cNvPr id="282" name="Google Shape;282;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83" name="Google Shape;283;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284" name="Google Shape;284;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8" name="Shape 288"/>
        <p:cNvGrpSpPr/>
        <p:nvPr/>
      </p:nvGrpSpPr>
      <p:grpSpPr>
        <a:xfrm>
          <a:off x="0" y="0"/>
          <a:ext cx="0" cy="0"/>
          <a:chOff x="0" y="0"/>
          <a:chExt cx="0" cy="0"/>
        </a:xfrm>
      </p:grpSpPr>
      <p:sp>
        <p:nvSpPr>
          <p:cNvPr id="289" name="Google Shape;289;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Summary of Literature Review</a:t>
            </a:r>
            <a:endParaRPr sz="2800"/>
          </a:p>
        </p:txBody>
      </p:sp>
      <p:sp>
        <p:nvSpPr>
          <p:cNvPr id="290" name="Google Shape;290;p2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00"/>
              <a:buNone/>
            </a:pPr>
            <a:r>
              <a:rPr lang="en-IN" sz="2200">
                <a:latin typeface="Times New Roman"/>
                <a:ea typeface="Times New Roman"/>
                <a:cs typeface="Times New Roman"/>
                <a:sym typeface="Times New Roman"/>
              </a:rPr>
              <a:t>The documents and studies reviewed present various advanced techniques and frameworks for enhancing cybersecurity through machine learning (ML), deep learning (DL), and artificial intelligence (AI) methods. They cover diverse applications, from anomaly detection in encrypted traffic, real-time analysis in Software-Defined Networks (SDNs), and network traffic classification in cyber exercises, to in-vehicle network security against AI-generated attacks. Techniques like Random Forests, Convolutional Neural Networks (CNNs), Long Short-Term Memory (LSTM), and integrated systems like Security Information and Event Management (SIEM) show high accuracy and effectiveness in detecting threats. However, challenges remain in computational overhead, scalability, model complexity, and the need for real-world validation. The studies highlight the potential for improved detection, proactive defense, and enhanced network management while addressing evolving cyber threats through advanced analytics and AI-driven methodologies.</a:t>
            </a:r>
            <a:endParaRPr/>
          </a:p>
        </p:txBody>
      </p:sp>
      <p:sp>
        <p:nvSpPr>
          <p:cNvPr id="291" name="Google Shape;291;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92" name="Google Shape;292;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93" name="Google Shape;293;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97" name="Shape 297"/>
        <p:cNvGrpSpPr/>
        <p:nvPr/>
      </p:nvGrpSpPr>
      <p:grpSpPr>
        <a:xfrm>
          <a:off x="0" y="0"/>
          <a:ext cx="0" cy="0"/>
          <a:chOff x="0" y="0"/>
          <a:chExt cx="0" cy="0"/>
        </a:xfrm>
      </p:grpSpPr>
      <p:sp>
        <p:nvSpPr>
          <p:cNvPr id="298" name="Google Shape;298;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a:t>
            </a:r>
            <a:endParaRPr sz="2800"/>
          </a:p>
        </p:txBody>
      </p:sp>
      <p:sp>
        <p:nvSpPr>
          <p:cNvPr id="299" name="Google Shape;299;p2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C0000"/>
              </a:buClr>
              <a:buSzPts val="2400"/>
              <a:buNone/>
            </a:pPr>
            <a:r>
              <a:rPr lang="en-IN" sz="2400">
                <a:solidFill>
                  <a:srgbClr val="000000"/>
                </a:solidFill>
                <a:latin typeface="Times New Roman"/>
                <a:ea typeface="Times New Roman"/>
                <a:cs typeface="Times New Roman"/>
                <a:sym typeface="Times New Roman"/>
              </a:rPr>
              <a:t>The absence of effective visualization tools for large volumes of network traffic data, real-time analysis, and intuitive presentation hampers the prompt detection and response to cybersecurity threats. This inadequacy compromises network security and data integrity, highlighting the critical need for advanced, real-time, and user-friendly visualization solutions for cybersecurity professionals.</a:t>
            </a:r>
            <a:endParaRPr/>
          </a:p>
          <a:p>
            <a:pPr indent="0" lvl="0" marL="0" marR="0" rtl="0" algn="just">
              <a:lnSpc>
                <a:spcPct val="100000"/>
              </a:lnSpc>
              <a:spcBef>
                <a:spcPts val="480"/>
              </a:spcBef>
              <a:spcAft>
                <a:spcPts val="0"/>
              </a:spcAft>
              <a:buClr>
                <a:srgbClr val="CC0000"/>
              </a:buClr>
              <a:buSzPts val="2400"/>
              <a:buNone/>
            </a:pPr>
            <a:br>
              <a:rPr b="0" i="0" lang="en-IN" sz="2400" u="none" cap="none" strike="noStrike">
                <a:solidFill>
                  <a:srgbClr val="000000"/>
                </a:solidFill>
                <a:latin typeface="Times New Roman"/>
                <a:ea typeface="Times New Roman"/>
                <a:cs typeface="Times New Roman"/>
                <a:sym typeface="Times New Roman"/>
              </a:rPr>
            </a:br>
            <a:endParaRPr b="0" i="0" sz="2400" u="none" cap="none" strike="noStrike">
              <a:solidFill>
                <a:srgbClr val="000000"/>
              </a:solidFill>
              <a:latin typeface="Times New Roman"/>
              <a:ea typeface="Times New Roman"/>
              <a:cs typeface="Times New Roman"/>
              <a:sym typeface="Times New Roman"/>
            </a:endParaRPr>
          </a:p>
          <a:p>
            <a:pPr indent="0" lvl="0" marL="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300" name="Google Shape;300;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01" name="Google Shape;301;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02" name="Google Shape;302;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06" name="Shape 306"/>
        <p:cNvGrpSpPr/>
        <p:nvPr/>
      </p:nvGrpSpPr>
      <p:grpSpPr>
        <a:xfrm>
          <a:off x="0" y="0"/>
          <a:ext cx="0" cy="0"/>
          <a:chOff x="0" y="0"/>
          <a:chExt cx="0" cy="0"/>
        </a:xfrm>
      </p:grpSpPr>
      <p:sp>
        <p:nvSpPr>
          <p:cNvPr id="307" name="Google Shape;307;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308" name="Google Shape;308;p2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Develop Advanced Visualization Tools</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Implement Real-Time Data Processing</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Enhance Anomaly Detection</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Improve Usability for Cybersecurity Professionals</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Support Scalability and Performance</a:t>
            </a:r>
            <a:endParaRPr/>
          </a:p>
          <a:p>
            <a:pPr indent="-514350" lvl="0" marL="514350" rtl="0" algn="just">
              <a:spcBef>
                <a:spcPts val="480"/>
              </a:spcBef>
              <a:spcAft>
                <a:spcPts val="0"/>
              </a:spcAft>
              <a:buClr>
                <a:srgbClr val="CC0000"/>
              </a:buClr>
              <a:buSzPts val="2400"/>
              <a:buFont typeface="Verdana"/>
              <a:buAutoNum type="romanUcPeriod"/>
            </a:pPr>
            <a:r>
              <a:rPr lang="en-IN" sz="2400">
                <a:latin typeface="Times New Roman"/>
                <a:ea typeface="Times New Roman"/>
                <a:cs typeface="Times New Roman"/>
                <a:sym typeface="Times New Roman"/>
              </a:rPr>
              <a:t>Enhance Communication and Reporting</a:t>
            </a:r>
            <a:endParaRPr/>
          </a:p>
          <a:p>
            <a:pPr indent="0" lvl="0" marL="0" rtl="0" algn="just">
              <a:spcBef>
                <a:spcPts val="480"/>
              </a:spcBef>
              <a:spcAft>
                <a:spcPts val="0"/>
              </a:spcAft>
              <a:buClr>
                <a:srgbClr val="CC0000"/>
              </a:buClr>
              <a:buSzPts val="2400"/>
              <a:buNone/>
            </a:pPr>
            <a:r>
              <a:t/>
            </a:r>
            <a:endParaRPr sz="2400">
              <a:latin typeface="Times New Roman"/>
              <a:ea typeface="Times New Roman"/>
              <a:cs typeface="Times New Roman"/>
              <a:sym typeface="Times New Roman"/>
            </a:endParaRPr>
          </a:p>
          <a:p>
            <a:pPr indent="-361950" lvl="0" marL="514350" rtl="0" algn="just">
              <a:spcBef>
                <a:spcPts val="480"/>
              </a:spcBef>
              <a:spcAft>
                <a:spcPts val="0"/>
              </a:spcAft>
              <a:buClr>
                <a:srgbClr val="CC0000"/>
              </a:buClr>
              <a:buSzPts val="2400"/>
              <a:buFont typeface="Verdana"/>
              <a:buNone/>
            </a:pPr>
            <a:r>
              <a:t/>
            </a:r>
            <a:endParaRPr sz="2400">
              <a:latin typeface="Times New Roman"/>
              <a:ea typeface="Times New Roman"/>
              <a:cs typeface="Times New Roman"/>
              <a:sym typeface="Times New Roman"/>
            </a:endParaRPr>
          </a:p>
        </p:txBody>
      </p:sp>
      <p:sp>
        <p:nvSpPr>
          <p:cNvPr id="309" name="Google Shape;309;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10" name="Google Shape;310;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11" name="Google Shape;311;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15" name="Shape 315"/>
        <p:cNvGrpSpPr/>
        <p:nvPr/>
      </p:nvGrpSpPr>
      <p:grpSpPr>
        <a:xfrm>
          <a:off x="0" y="0"/>
          <a:ext cx="0" cy="0"/>
          <a:chOff x="0" y="0"/>
          <a:chExt cx="0" cy="0"/>
        </a:xfrm>
      </p:grpSpPr>
      <p:sp>
        <p:nvSpPr>
          <p:cNvPr id="316" name="Google Shape;316;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317" name="Google Shape;317;p2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lang="en-IN" sz="2400">
                <a:latin typeface="Times New Roman"/>
                <a:ea typeface="Times New Roman"/>
                <a:cs typeface="Times New Roman"/>
                <a:sym typeface="Times New Roman"/>
              </a:rPr>
              <a:t>Traditional network monitoring tools, which rely heavily on manual log reviews and basic visualizations, are inadequate for handling the massive volume and complexity of modern network traffic. These tools often fail to provide real-time, actionable insights, resulting in delayed detection and response to security threats. This project aims to address these limitations by developing advanced visualization tools specifically designed for effective network traffic analysis in cybersecurity.</a:t>
            </a:r>
            <a:endParaRPr/>
          </a:p>
          <a:p>
            <a:pPr indent="-469900" lvl="0" marL="469900" marR="0" rtl="0" algn="just">
              <a:lnSpc>
                <a:spcPct val="100000"/>
              </a:lnSpc>
              <a:spcBef>
                <a:spcPts val="480"/>
              </a:spcBef>
              <a:spcAft>
                <a:spcPts val="0"/>
              </a:spcAft>
              <a:buClr>
                <a:srgbClr val="CC0000"/>
              </a:buClr>
              <a:buSzPts val="2400"/>
              <a:buFont typeface="Noto Sans Symbols"/>
              <a:buChar char="□"/>
            </a:pPr>
            <a:r>
              <a:rPr lang="en-IN" sz="2400">
                <a:latin typeface="Times New Roman"/>
                <a:ea typeface="Times New Roman"/>
                <a:cs typeface="Times New Roman"/>
                <a:sym typeface="Times New Roman"/>
              </a:rPr>
              <a:t>The primary objective of this project is to create robust, intuitive, and scalable visualization solutions that can process and display large volumes of network traffic data in real-time. The project will focus on optimizing performance to handle high data throughput and ensure seamless integration with existing Security Information and Event Management (SIEM) systems.</a:t>
            </a:r>
            <a:endParaRPr/>
          </a:p>
          <a:p>
            <a:pPr indent="0" lvl="0" marL="0" rtl="0" algn="l">
              <a:spcBef>
                <a:spcPts val="480"/>
              </a:spcBef>
              <a:spcAft>
                <a:spcPts val="0"/>
              </a:spcAft>
              <a:buSzPts val="2400"/>
              <a:buNone/>
            </a:pPr>
            <a:r>
              <a:t/>
            </a:r>
            <a:endParaRPr sz="2400"/>
          </a:p>
        </p:txBody>
      </p:sp>
      <p:sp>
        <p:nvSpPr>
          <p:cNvPr id="318" name="Google Shape;318;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19" name="Google Shape;319;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20" name="Google Shape;320;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326" name="Google Shape;326;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27" name="Google Shape;327;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28" name="Google Shape;328;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a:t>
            </a:r>
            <a:endParaRPr sz="2800"/>
          </a:p>
        </p:txBody>
      </p:sp>
      <p:sp>
        <p:nvSpPr>
          <p:cNvPr id="112" name="Google Shape;112;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Network Security Traffic Analysis Platform - Design and Validation (2022)</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 </a:t>
            </a:r>
            <a:r>
              <a:rPr lang="en-IN" sz="1800">
                <a:latin typeface="Times New Roman"/>
                <a:ea typeface="Times New Roman"/>
                <a:cs typeface="Times New Roman"/>
                <a:sym typeface="Times New Roman"/>
              </a:rPr>
              <a:t>Zineb Maasaoui,Anfal Hathah, Hasnae Bilil, Van Sy Mai, Abdella Battou, Ahmed lbath</a:t>
            </a:r>
            <a:endParaRPr sz="1800">
              <a:latin typeface="Times New Roman"/>
              <a:ea typeface="Times New Roman"/>
              <a:cs typeface="Times New Roman"/>
              <a:sym typeface="Times New Roman"/>
            </a:endParaRPr>
          </a:p>
          <a:p>
            <a:pPr indent="0" lvl="0" marL="0" rtl="0" algn="just">
              <a:lnSpc>
                <a:spcPct val="107000"/>
              </a:lnSpc>
              <a:spcBef>
                <a:spcPts val="360"/>
              </a:spcBef>
              <a:spcAft>
                <a:spcPts val="0"/>
              </a:spcAft>
              <a:buSzPts val="1800"/>
              <a:buNone/>
            </a:pPr>
            <a:r>
              <a:rPr lang="en-IN" sz="1800">
                <a:latin typeface="Times New Roman"/>
                <a:ea typeface="Times New Roman"/>
                <a:cs typeface="Times New Roman"/>
                <a:sym typeface="Times New Roman"/>
              </a:rPr>
              <a:t>The paper introduces an advanced cybersecurity analytics (ACA) system for detecting anomalies in encrypted HTTPS traffic, addressing the challenges posed by the widespread adoption of secure communications by threat actors. By extracting features from SSL/TLS handshakes and X.509 certificates, the ACA combines unsupervised machine learning with statistical methods to achieve a detection accuracy of 96.6% on malicious datasets while maintaining a low false positive rate of 0.001%. Integrated into the aramis® platform, this system provides security analysts with actionable insights for identifying potential attacks. However, the paper offers limited discussion on the computational overhead and scalability of the analytics in real-world applications.</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Pros: </a:t>
            </a:r>
            <a:r>
              <a:rPr lang="en-IN" sz="1800">
                <a:latin typeface="Times New Roman"/>
                <a:ea typeface="Times New Roman"/>
                <a:cs typeface="Times New Roman"/>
                <a:sym typeface="Times New Roman"/>
              </a:rPr>
              <a:t>High detection accuracy and low false positive rate for encrypted traffic anomalies.</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 </a:t>
            </a:r>
            <a:r>
              <a:rPr lang="en-IN" sz="1800">
                <a:latin typeface="Times New Roman"/>
                <a:ea typeface="Times New Roman"/>
                <a:cs typeface="Times New Roman"/>
                <a:sym typeface="Times New Roman"/>
              </a:rPr>
              <a:t>Limited analysis of computational overhead and scalability in practical deployments.</a:t>
            </a:r>
            <a:endParaRPr/>
          </a:p>
          <a:p>
            <a:pPr indent="0" lvl="0" marL="0" rtl="0" algn="just">
              <a:spcBef>
                <a:spcPts val="1160"/>
              </a:spcBef>
              <a:spcAft>
                <a:spcPts val="0"/>
              </a:spcAft>
              <a:buSzPts val="1800"/>
              <a:buNone/>
            </a:pPr>
            <a:r>
              <a:t/>
            </a:r>
            <a:endParaRPr sz="1800">
              <a:latin typeface="Times New Roman"/>
              <a:ea typeface="Times New Roman"/>
              <a:cs typeface="Times New Roman"/>
              <a:sym typeface="Times New Roman"/>
            </a:endParaRPr>
          </a:p>
        </p:txBody>
      </p:sp>
      <p:sp>
        <p:nvSpPr>
          <p:cNvPr id="113" name="Google Shape;113;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14" name="Google Shape;114;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15" name="Google Shape;115;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2</a:t>
            </a:r>
            <a:endParaRPr sz="2800"/>
          </a:p>
        </p:txBody>
      </p:sp>
      <p:sp>
        <p:nvSpPr>
          <p:cNvPr id="121" name="Google Shape;121;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Near-real-time Anomaly Detection in Encrypted Traffic using Machine Learning Technique(2021)</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Daniele Ucci, Filippo Sobrero, Federica Bisio</a:t>
            </a:r>
            <a:endParaRPr sz="1800">
              <a:latin typeface="Times New Roman"/>
              <a:ea typeface="Times New Roman"/>
              <a:cs typeface="Times New Roman"/>
              <a:sym typeface="Times New Roman"/>
            </a:endParaRPr>
          </a:p>
          <a:p>
            <a:pPr indent="0" lvl="0" marL="0" rtl="0" algn="just">
              <a:lnSpc>
                <a:spcPct val="107000"/>
              </a:lnSpc>
              <a:spcBef>
                <a:spcPts val="360"/>
              </a:spcBef>
              <a:spcAft>
                <a:spcPts val="0"/>
              </a:spcAft>
              <a:buSzPts val="1800"/>
              <a:buNone/>
            </a:pPr>
            <a:r>
              <a:rPr lang="en-IN" sz="1800">
                <a:latin typeface="Times New Roman"/>
                <a:ea typeface="Times New Roman"/>
                <a:cs typeface="Times New Roman"/>
                <a:sym typeface="Times New Roman"/>
              </a:rPr>
              <a:t>The paper presents a novel cybersecurity analytics system designed to detect anomalies in encrypted network traffic, particularly focusing on HTTPS communications. With the rise of HTTPS adoption, threat actors have increasingly utilized encrypted channels for malware delivery and command-and-control communications, complicating traditional network security measures. The proposed system monitors encrypted flows, extracting features from SSL/TLS handshakes and X.509 certificates to identify potential attacks. By combining unsupervised machine learning with statistical methods, the system achieves a detection accuracy of 96.6% on malicious datasets while maintaining a low false positive rate of approximately 0.001% in legitimate traffic. </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High detection accuracy and low false positive rate in identifying encrypted malware communications.</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Limited discussion on computational overhead and scalability in real-world applications.</a:t>
            </a:r>
            <a:endParaRPr/>
          </a:p>
          <a:p>
            <a:pPr indent="0" lvl="0" marL="0" rtl="0" algn="just">
              <a:spcBef>
                <a:spcPts val="1160"/>
              </a:spcBef>
              <a:spcAft>
                <a:spcPts val="0"/>
              </a:spcAft>
              <a:buSzPts val="1800"/>
              <a:buNone/>
            </a:pPr>
            <a:r>
              <a:t/>
            </a:r>
            <a:endParaRPr sz="1800">
              <a:latin typeface="Times New Roman"/>
              <a:ea typeface="Times New Roman"/>
              <a:cs typeface="Times New Roman"/>
              <a:sym typeface="Times New Roman"/>
            </a:endParaRPr>
          </a:p>
        </p:txBody>
      </p:sp>
      <p:sp>
        <p:nvSpPr>
          <p:cNvPr id="122" name="Google Shape;12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23" name="Google Shape;12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24" name="Google Shape;12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8" name="Shape 128"/>
        <p:cNvGrpSpPr/>
        <p:nvPr/>
      </p:nvGrpSpPr>
      <p:grpSpPr>
        <a:xfrm>
          <a:off x="0" y="0"/>
          <a:ext cx="0" cy="0"/>
          <a:chOff x="0" y="0"/>
          <a:chExt cx="0" cy="0"/>
        </a:xfrm>
      </p:grpSpPr>
      <p:sp>
        <p:nvSpPr>
          <p:cNvPr id="129" name="Google Shape;129;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3</a:t>
            </a:r>
            <a:endParaRPr sz="2800"/>
          </a:p>
        </p:txBody>
      </p:sp>
      <p:sp>
        <p:nvSpPr>
          <p:cNvPr id="130" name="Google Shape;130;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Evolutionary Deep Belief Network for Cyber-Attack Detection in Industrial Automation and Control System(2021)</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Kang-Di Lu , Guo-Qiang Zeng , Xizhao Luo , Jian Weng , Weiqi Luo , and Yongdong Wu</a:t>
            </a:r>
            <a:endParaRPr/>
          </a:p>
          <a:p>
            <a:pPr indent="0" lvl="0" marL="0" rtl="0" algn="just">
              <a:lnSpc>
                <a:spcPct val="107000"/>
              </a:lnSpc>
              <a:spcBef>
                <a:spcPts val="360"/>
              </a:spcBef>
              <a:spcAft>
                <a:spcPts val="0"/>
              </a:spcAft>
              <a:buSzPts val="1800"/>
              <a:buNone/>
            </a:pPr>
            <a:r>
              <a:rPr lang="en-IN" sz="1800">
                <a:latin typeface="Times New Roman"/>
                <a:ea typeface="Times New Roman"/>
                <a:cs typeface="Times New Roman"/>
                <a:sym typeface="Times New Roman"/>
              </a:rPr>
              <a:t>The Evolutionary Deep Belief Network (EnPEO-DBN) is a novel approach for detecting cyber-attacks in Industrial Automation and Control Systems (IACS) using SCADA networks. It employs Population Extremal Optimization (PEO) to automatically tune the parameters of Deep Belief Networks (DBN), enhancing detection accuracy through ensemble learning. Evaluated on real SCADA datasets, EnPEO-DBN demonstrates superior performance compared to traditional methods, addressing the challenges posed by large-scale, complex data in cybersecurity. However, the method has limitations, including a lack of comprehensive comparisons with other advanced techniques and insufficient analysis of its computational complexity.</a:t>
            </a:r>
            <a:endParaRPr sz="1800">
              <a:latin typeface="Times New Roman"/>
              <a:ea typeface="Times New Roman"/>
              <a:cs typeface="Times New Roman"/>
              <a:sym typeface="Times New Roman"/>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Automatic parameter tuning and improved detection accuracy through ensemble learning.</a:t>
            </a:r>
            <a:endParaRPr sz="1800">
              <a:latin typeface="Times New Roman"/>
              <a:ea typeface="Times New Roman"/>
              <a:cs typeface="Times New Roman"/>
              <a:sym typeface="Times New Roman"/>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Limited comparison with state-of-the-art methods and insufficient analysis of computational complexity.</a:t>
            </a:r>
            <a:endParaRPr sz="1800">
              <a:latin typeface="Times New Roman"/>
              <a:ea typeface="Times New Roman"/>
              <a:cs typeface="Times New Roman"/>
              <a:sym typeface="Times New Roman"/>
            </a:endParaRPr>
          </a:p>
          <a:p>
            <a:pPr indent="0" lvl="0" marL="0" rtl="0" algn="just">
              <a:spcBef>
                <a:spcPts val="1400"/>
              </a:spcBef>
              <a:spcAft>
                <a:spcPts val="0"/>
              </a:spcAft>
              <a:buSzPts val="3000"/>
              <a:buNone/>
            </a:pPr>
            <a:r>
              <a:t/>
            </a:r>
            <a:endParaRPr>
              <a:latin typeface="Times New Roman"/>
              <a:ea typeface="Times New Roman"/>
              <a:cs typeface="Times New Roman"/>
              <a:sym typeface="Times New Roman"/>
            </a:endParaRPr>
          </a:p>
        </p:txBody>
      </p:sp>
      <p:sp>
        <p:nvSpPr>
          <p:cNvPr id="131" name="Google Shape;131;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32" name="Google Shape;132;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33" name="Google Shape;133;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7" name="Shape 137"/>
        <p:cNvGrpSpPr/>
        <p:nvPr/>
      </p:nvGrpSpPr>
      <p:grpSpPr>
        <a:xfrm>
          <a:off x="0" y="0"/>
          <a:ext cx="0" cy="0"/>
          <a:chOff x="0" y="0"/>
          <a:chExt cx="0" cy="0"/>
        </a:xfrm>
      </p:grpSpPr>
      <p:sp>
        <p:nvSpPr>
          <p:cNvPr id="138" name="Google Shape;138;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4</a:t>
            </a:r>
            <a:endParaRPr sz="2800"/>
          </a:p>
        </p:txBody>
      </p:sp>
      <p:sp>
        <p:nvSpPr>
          <p:cNvPr id="139" name="Google Shape;139;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Network Traffic Analysis and Anomaly Detection(2023)</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Sanchi Agarwal, Ayon Somaddar, Paritosh Harit, Divya Thakur</a:t>
            </a:r>
            <a:endParaRPr/>
          </a:p>
          <a:p>
            <a:pPr indent="0" lvl="0" marL="0" rtl="0" algn="just">
              <a:lnSpc>
                <a:spcPct val="107000"/>
              </a:lnSpc>
              <a:spcBef>
                <a:spcPts val="360"/>
              </a:spcBef>
              <a:spcAft>
                <a:spcPts val="0"/>
              </a:spcAft>
              <a:buSzPts val="1800"/>
              <a:buNone/>
            </a:pPr>
            <a:r>
              <a:rPr lang="en-IN" sz="1800">
                <a:latin typeface="Times New Roman"/>
                <a:ea typeface="Times New Roman"/>
                <a:cs typeface="Times New Roman"/>
                <a:sym typeface="Times New Roman"/>
              </a:rPr>
              <a:t>The intelligent network traffic analysis and anomaly detection system leverages advanced machine learning techniques, such as Convolutional Neural Networks (CNNs) and Long Short-Term Memory (LSTM) networks, to perform detailed packet-level analysis, enabling the detection of subtle anomalies and potential security threats in real-time. This system enhances network security by providing accurate insights into various attack types, allowing for swift responses and informed decision-making by administrators. However, it also presents challenges, including the complexity of implementation and maintenance, as well as high computational resource requirements that may limit scalability. Additionally, the system risks producing false positives if not finely tuned, which can overwhelm network administrators with unnecessary alerts. </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 High accuracy in detecting anomalies and real-time analysis capabilities. </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 Complexity in implementation and potential for false positives.</a:t>
            </a:r>
            <a:endParaRPr sz="1800">
              <a:latin typeface="Times New Roman"/>
              <a:ea typeface="Times New Roman"/>
              <a:cs typeface="Times New Roman"/>
              <a:sym typeface="Times New Roman"/>
            </a:endParaRPr>
          </a:p>
        </p:txBody>
      </p:sp>
      <p:sp>
        <p:nvSpPr>
          <p:cNvPr id="140" name="Google Shape;140;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41" name="Google Shape;141;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42" name="Google Shape;142;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5</a:t>
            </a:r>
            <a:endParaRPr sz="2800"/>
          </a:p>
        </p:txBody>
      </p:sp>
      <p:sp>
        <p:nvSpPr>
          <p:cNvPr id="148" name="Google Shape;148;p7"/>
          <p:cNvSpPr txBox="1"/>
          <p:nvPr>
            <p:ph idx="1" type="body"/>
          </p:nvPr>
        </p:nvSpPr>
        <p:spPr>
          <a:xfrm>
            <a:off x="711200" y="16383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SzPts val="1800"/>
              <a:buNone/>
            </a:pPr>
            <a:r>
              <a:rPr b="1" lang="en-IN" sz="1800">
                <a:latin typeface="Times New Roman"/>
                <a:ea typeface="Times New Roman"/>
                <a:cs typeface="Times New Roman"/>
                <a:sym typeface="Times New Roman"/>
              </a:rPr>
              <a:t>Network Traffic Analysis for Real-Time Detection of Cyber Attacks(2021)</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Mansi Patel S, Raja Prabhu, Animesh Kumar Agrawal</a:t>
            </a:r>
            <a:endParaRPr sz="1800">
              <a:latin typeface="Times New Roman"/>
              <a:ea typeface="Times New Roman"/>
              <a:cs typeface="Times New Roman"/>
              <a:sym typeface="Times New Roman"/>
            </a:endParaRPr>
          </a:p>
          <a:p>
            <a:pPr indent="0" lvl="0" marL="0" rtl="0" algn="just">
              <a:lnSpc>
                <a:spcPct val="107000"/>
              </a:lnSpc>
              <a:spcBef>
                <a:spcPts val="1160"/>
              </a:spcBef>
              <a:spcAft>
                <a:spcPts val="0"/>
              </a:spcAft>
              <a:buSzPts val="1800"/>
              <a:buNone/>
            </a:pPr>
            <a:r>
              <a:rPr lang="en-IN" sz="1800">
                <a:latin typeface="Times New Roman"/>
                <a:ea typeface="Times New Roman"/>
                <a:cs typeface="Times New Roman"/>
                <a:sym typeface="Times New Roman"/>
              </a:rPr>
              <a:t>The research paper discusses a novel approach for detecting cyberattacks by analyzing network traffic in real-time, particularly focusing on HTTP traffic to web servers. The authors identified that traditional log files often lack comprehensive data necessary for effective attack detection. To address this, they simulated a web server using the Damn Vulnerable Web Application (DVWA) and developed a Python script that captures and analyzes network packets. The study demonstrated that by examining various HTTP parameters, including URLs and request methods, the system successfully detected simulated attacks such as SQL injection and cross-site scripting. The proposed method not only enhances real-time threat detection but also offers a cost-effective solution for organizations, especially small and medium enterprises, to monitor internal HTTP traffic for potential insider threats.</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Effective real-time detection of cyberattacks through network traffic analysis.</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Requires dedicated effort and time for packet analysis.	</a:t>
            </a:r>
            <a:endParaRPr/>
          </a:p>
          <a:p>
            <a:pPr indent="0" lvl="0" marL="0" rtl="0" algn="just">
              <a:spcBef>
                <a:spcPts val="1400"/>
              </a:spcBef>
              <a:spcAft>
                <a:spcPts val="0"/>
              </a:spcAft>
              <a:buSzPts val="3000"/>
              <a:buNone/>
            </a:pPr>
            <a:r>
              <a:t/>
            </a:r>
            <a:endParaRPr>
              <a:latin typeface="Times New Roman"/>
              <a:ea typeface="Times New Roman"/>
              <a:cs typeface="Times New Roman"/>
              <a:sym typeface="Times New Roman"/>
            </a:endParaRPr>
          </a:p>
        </p:txBody>
      </p:sp>
      <p:sp>
        <p:nvSpPr>
          <p:cNvPr id="149" name="Google Shape;149;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0" name="Google Shape;150;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6</a:t>
            </a:r>
            <a:endParaRPr sz="2800"/>
          </a:p>
        </p:txBody>
      </p:sp>
      <p:sp>
        <p:nvSpPr>
          <p:cNvPr id="157" name="Google Shape;157;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Real Time Network Traffic Analysis and Visualization using Wireshark and Google Maps(2023)</a:t>
            </a:r>
            <a:endParaRPr/>
          </a:p>
          <a:p>
            <a:pPr indent="0" lvl="0" marL="0" rtl="0" algn="just">
              <a:spcBef>
                <a:spcPts val="3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Swara S ,Gingade Nagashree ,B Rishika Mohan, V Mohana</a:t>
            </a:r>
            <a:endParaRPr/>
          </a:p>
          <a:p>
            <a:pPr indent="0" lvl="0" marL="0" rtl="0" algn="just">
              <a:lnSpc>
                <a:spcPct val="107000"/>
              </a:lnSpc>
              <a:spcBef>
                <a:spcPts val="360"/>
              </a:spcBef>
              <a:spcAft>
                <a:spcPts val="0"/>
              </a:spcAft>
              <a:buSzPts val="1800"/>
              <a:buNone/>
            </a:pPr>
            <a:r>
              <a:rPr lang="en-IN" sz="1800">
                <a:latin typeface="Times New Roman"/>
                <a:ea typeface="Times New Roman"/>
                <a:cs typeface="Times New Roman"/>
                <a:sym typeface="Times New Roman"/>
              </a:rPr>
              <a:t>The study introduces Network Tracker, a tool designed for real-time network traffic analysis and geographic visualization using Wireshark and Google Maps. With the increasing threats posed by cybercriminals, the tool aims to provide users—both businesses and individuals—with enhanced insights into network events and their geographical context. By leveraging Wireshark's packet analysis capabilities, Network Tracker captures and analyzes network packets, translating IP addresses into geographical coordinates for visualization on Google Maps. This integration allows users to monitor potentially malicious websites and trace host connections, ultimately improving network management and security. The research emphasizes the growing need for detailed traffic analysis to detect risks and enhance overall network performance, making it a valuable resource for understanding and mitigating security threats.</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Combines packet analysis and geographic visualization for improved network management.</a:t>
            </a:r>
            <a:endParaRPr/>
          </a:p>
          <a:p>
            <a:pPr indent="0" lvl="0" marL="0" rtl="0" algn="just">
              <a:lnSpc>
                <a:spcPct val="107000"/>
              </a:lnSpc>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Requires technical knowledge to implement and may depend on external tools like Google Maps.</a:t>
            </a:r>
            <a:endParaRPr/>
          </a:p>
          <a:p>
            <a:pPr indent="0" lvl="0" marL="0" rtl="0" algn="just">
              <a:spcBef>
                <a:spcPts val="1160"/>
              </a:spcBef>
              <a:spcAft>
                <a:spcPts val="0"/>
              </a:spcAft>
              <a:buSzPts val="1800"/>
              <a:buNone/>
            </a:pPr>
            <a:r>
              <a:t/>
            </a:r>
            <a:endParaRPr sz="1800">
              <a:latin typeface="Times New Roman"/>
              <a:ea typeface="Times New Roman"/>
              <a:cs typeface="Times New Roman"/>
              <a:sym typeface="Times New Roman"/>
            </a:endParaRPr>
          </a:p>
        </p:txBody>
      </p:sp>
      <p:sp>
        <p:nvSpPr>
          <p:cNvPr id="158" name="Google Shape;1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9" name="Google Shape;1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60" name="Google Shape;1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7</a:t>
            </a:r>
            <a:endParaRPr sz="2800"/>
          </a:p>
        </p:txBody>
      </p:sp>
      <p:sp>
        <p:nvSpPr>
          <p:cNvPr id="166" name="Google Shape;166;p9"/>
          <p:cNvSpPr txBox="1"/>
          <p:nvPr>
            <p:ph idx="1" type="body"/>
          </p:nvPr>
        </p:nvSpPr>
        <p:spPr>
          <a:xfrm>
            <a:off x="711200" y="1749425"/>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b="1" lang="en-IN" sz="1800">
                <a:latin typeface="Times New Roman"/>
                <a:ea typeface="Times New Roman"/>
                <a:cs typeface="Times New Roman"/>
                <a:sym typeface="Times New Roman"/>
              </a:rPr>
              <a:t>Advanced Techniques in Network Traffic Analysis: Utilizing Wireshark for In-Depth Live Data Packet Inspection and Information Capture(2023)</a:t>
            </a:r>
            <a:endParaRPr/>
          </a:p>
          <a:p>
            <a:pPr indent="0" lvl="0" marL="0" rtl="0" algn="just">
              <a:spcBef>
                <a:spcPts val="1160"/>
              </a:spcBef>
              <a:spcAft>
                <a:spcPts val="0"/>
              </a:spcAft>
              <a:buSzPts val="1800"/>
              <a:buNone/>
            </a:pPr>
            <a:r>
              <a:rPr b="1" lang="en-IN" sz="1800">
                <a:latin typeface="Times New Roman"/>
                <a:ea typeface="Times New Roman"/>
                <a:cs typeface="Times New Roman"/>
                <a:sym typeface="Times New Roman"/>
              </a:rPr>
              <a:t>Authors</a:t>
            </a:r>
            <a:r>
              <a:rPr lang="en-IN" sz="1800">
                <a:latin typeface="Times New Roman"/>
                <a:ea typeface="Times New Roman"/>
                <a:cs typeface="Times New Roman"/>
                <a:sym typeface="Times New Roman"/>
              </a:rPr>
              <a:t>: Santhosh Chowhan Abhilash Kumar Saxena</a:t>
            </a:r>
            <a:endParaRPr sz="1800">
              <a:latin typeface="Times New Roman"/>
              <a:ea typeface="Times New Roman"/>
              <a:cs typeface="Times New Roman"/>
              <a:sym typeface="Times New Roman"/>
            </a:endParaRPr>
          </a:p>
          <a:p>
            <a:pPr indent="0" lvl="0" marL="0" rtl="0" algn="just">
              <a:spcBef>
                <a:spcPts val="1160"/>
              </a:spcBef>
              <a:spcAft>
                <a:spcPts val="0"/>
              </a:spcAft>
              <a:buSzPts val="1800"/>
              <a:buNone/>
            </a:pPr>
            <a:r>
              <a:rPr lang="en-IN" sz="1800">
                <a:latin typeface="Times New Roman"/>
                <a:ea typeface="Times New Roman"/>
                <a:cs typeface="Times New Roman"/>
                <a:sym typeface="Times New Roman"/>
              </a:rPr>
              <a:t>This paper presents research on developing a Network Intrusion Detection System (NIDS) using Wireshark for packet analysis, integrated with AI and machine learning techniques. The system aims to enhance network security by efficiently detecting malicious activities in network traffic. It combines packet sniffing technology with AI-driven analysis to identify patterns of intrusive behavior that might elude traditional methods. The authors provide a comprehensive evaluation of the system's efficacy in real-time intrusion detection and its potential for integration into existing network infrastructures. The study contributes to cybersecurity discourse by offering a sophisticated tool against digital threats and reinforcing the role of intelligent systems in protecting network environments.</a:t>
            </a:r>
            <a:endParaRPr/>
          </a:p>
          <a:p>
            <a:pPr indent="0" lvl="0" marL="0" rtl="0" algn="just">
              <a:spcBef>
                <a:spcPts val="1160"/>
              </a:spcBef>
              <a:spcAft>
                <a:spcPts val="0"/>
              </a:spcAft>
              <a:buSzPts val="1800"/>
              <a:buNone/>
            </a:pPr>
            <a:r>
              <a:rPr b="1" lang="en-IN" sz="1800">
                <a:latin typeface="Times New Roman"/>
                <a:ea typeface="Times New Roman"/>
                <a:cs typeface="Times New Roman"/>
                <a:sym typeface="Times New Roman"/>
              </a:rPr>
              <a:t>Pros</a:t>
            </a:r>
            <a:r>
              <a:rPr lang="en-IN" sz="1800">
                <a:latin typeface="Times New Roman"/>
                <a:ea typeface="Times New Roman"/>
                <a:cs typeface="Times New Roman"/>
                <a:sym typeface="Times New Roman"/>
              </a:rPr>
              <a:t>: Advanced threat detection, AI integration, real-time analysis</a:t>
            </a:r>
            <a:endParaRPr/>
          </a:p>
          <a:p>
            <a:pPr indent="0" lvl="0" marL="0" rtl="0" algn="just">
              <a:spcBef>
                <a:spcPts val="1160"/>
              </a:spcBef>
              <a:spcAft>
                <a:spcPts val="0"/>
              </a:spcAft>
              <a:buSzPts val="1800"/>
              <a:buNone/>
            </a:pPr>
            <a:r>
              <a:rPr b="1" lang="en-IN" sz="1800">
                <a:latin typeface="Times New Roman"/>
                <a:ea typeface="Times New Roman"/>
                <a:cs typeface="Times New Roman"/>
                <a:sym typeface="Times New Roman"/>
              </a:rPr>
              <a:t>Cons</a:t>
            </a:r>
            <a:r>
              <a:rPr lang="en-IN" sz="1800">
                <a:latin typeface="Times New Roman"/>
                <a:ea typeface="Times New Roman"/>
                <a:cs typeface="Times New Roman"/>
                <a:sym typeface="Times New Roman"/>
              </a:rPr>
              <a:t>: Potential for false positives, resource-intensive, requires ongoing updates</a:t>
            </a:r>
            <a:endParaRPr/>
          </a:p>
          <a:p>
            <a:pPr indent="0" lvl="0" marL="0" rtl="0" algn="just">
              <a:spcBef>
                <a:spcPts val="1400"/>
              </a:spcBef>
              <a:spcAft>
                <a:spcPts val="0"/>
              </a:spcAft>
              <a:buSzPts val="3000"/>
              <a:buNone/>
            </a:pPr>
            <a:r>
              <a:t/>
            </a:r>
            <a:endParaRPr>
              <a:latin typeface="Times New Roman"/>
              <a:ea typeface="Times New Roman"/>
              <a:cs typeface="Times New Roman"/>
              <a:sym typeface="Times New Roman"/>
            </a:endParaRPr>
          </a:p>
        </p:txBody>
      </p:sp>
      <p:sp>
        <p:nvSpPr>
          <p:cNvPr id="167" name="Google Shape;167;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68" name="Google Shape;168;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ngineering</a:t>
            </a:r>
            <a:endParaRPr/>
          </a:p>
        </p:txBody>
      </p:sp>
      <p:sp>
        <p:nvSpPr>
          <p:cNvPr id="169" name="Google Shape;169;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