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9" r:id="rId4"/>
    <p:sldId id="370" r:id="rId5"/>
    <p:sldId id="372" r:id="rId6"/>
    <p:sldId id="373" r:id="rId7"/>
    <p:sldId id="374" r:id="rId8"/>
    <p:sldId id="382" r:id="rId9"/>
    <p:sldId id="376" r:id="rId10"/>
    <p:sldId id="379" r:id="rId11"/>
    <p:sldId id="375" r:id="rId12"/>
    <p:sldId id="377" r:id="rId13"/>
    <p:sldId id="380" r:id="rId14"/>
    <p:sldId id="381" r:id="rId15"/>
    <p:sldId id="378"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VISUALIZING NETWORK TRAFFIC DATA FOR CYBERSECURITY ANALYSIS</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2949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S. Senthil </a:t>
            </a:r>
            <a:r>
              <a:rPr lang="en-IN" altLang="en-US" sz="2400" b="1" dirty="0" err="1">
                <a:solidFill>
                  <a:srgbClr val="FF0000"/>
                </a:solidFill>
              </a:rPr>
              <a:t>Pandi</a:t>
            </a:r>
            <a:endParaRPr lang="en-IN" altLang="en-US" sz="2400" b="1" dirty="0">
              <a:solidFill>
                <a:srgbClr val="FF0000"/>
              </a:solidFill>
            </a:endParaRPr>
          </a:p>
          <a:p>
            <a:pPr>
              <a:spcBef>
                <a:spcPct val="0"/>
              </a:spcBef>
              <a:buClrTx/>
              <a:buFontTx/>
              <a:buNone/>
            </a:pPr>
            <a:r>
              <a:rPr lang="en-IN" altLang="en-US" sz="2400" b="1" dirty="0">
                <a:solidFill>
                  <a:srgbClr val="FF0000"/>
                </a:solidFill>
              </a:rPr>
              <a:t>Associate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934203" y="5091568"/>
            <a:ext cx="52199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Team ID :B21A2425C14</a:t>
            </a:r>
          </a:p>
          <a:p>
            <a:pPr>
              <a:spcBef>
                <a:spcPct val="0"/>
              </a:spcBef>
              <a:buClrTx/>
              <a:buFontTx/>
              <a:buNone/>
            </a:pPr>
            <a:r>
              <a:rPr lang="en-IN" altLang="en-US" sz="2000" b="1" dirty="0" err="1">
                <a:solidFill>
                  <a:srgbClr val="FF0000"/>
                </a:solidFill>
              </a:rPr>
              <a:t>Manjunathan</a:t>
            </a:r>
            <a:r>
              <a:rPr lang="en-IN" altLang="en-US" sz="2000" b="1" dirty="0">
                <a:solidFill>
                  <a:srgbClr val="FF0000"/>
                </a:solidFill>
              </a:rPr>
              <a:t> S (210701147)</a:t>
            </a:r>
          </a:p>
          <a:p>
            <a:pPr>
              <a:spcBef>
                <a:spcPct val="0"/>
              </a:spcBef>
              <a:buClrTx/>
              <a:buFontTx/>
              <a:buNone/>
            </a:pPr>
            <a:r>
              <a:rPr lang="en-IN" altLang="en-US" sz="2000" b="1" dirty="0">
                <a:solidFill>
                  <a:srgbClr val="FF0000"/>
                </a:solidFill>
              </a:rPr>
              <a:t>Mohammed Sajjad (210701162)</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EF74F-5BF1-C995-D624-7D62D9C74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B2BB0-FBD0-D4DF-65C8-B6EFADA29A95}"/>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AFCD46A4-6552-0C38-277C-32C166FEA8D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632AF4F-D374-57C6-7655-EF89EE749D4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3D224E9-0AAB-586F-8DED-9626F7B67FB9}"/>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8" name="Content Placeholder 7">
            <a:extLst>
              <a:ext uri="{FF2B5EF4-FFF2-40B4-BE49-F238E27FC236}">
                <a16:creationId xmlns:a16="http://schemas.microsoft.com/office/drawing/2014/main" id="{06BED1B5-36F8-F771-A399-169432BB9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814" y="1752600"/>
            <a:ext cx="5443671" cy="4267200"/>
          </a:xfrm>
        </p:spPr>
      </p:pic>
    </p:spTree>
    <p:extLst>
      <p:ext uri="{BB962C8B-B14F-4D97-AF65-F5344CB8AC3E}">
        <p14:creationId xmlns:p14="http://schemas.microsoft.com/office/powerpoint/2010/main" val="283144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ea typeface="Times New Roman" panose="02020603050405020304" pitchFamily="18" charset="0"/>
              </a:rPr>
              <a:t>D</a:t>
            </a:r>
            <a:r>
              <a:rPr lang="en-IN" sz="2400" dirty="0">
                <a:effectLst/>
                <a:latin typeface="Times New Roman" panose="02020603050405020304" pitchFamily="18" charset="0"/>
                <a:ea typeface="Times New Roman" panose="02020603050405020304" pitchFamily="18" charset="0"/>
              </a:rPr>
              <a:t>escribes the creation of a scalable, high-performance network traffic visualization platform.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effectLst/>
                <a:latin typeface="Times New Roman" panose="02020603050405020304" pitchFamily="18" charset="0"/>
                <a:ea typeface="Times New Roman" panose="02020603050405020304" pitchFamily="18" charset="0"/>
              </a:rPr>
              <a:t>Cybersecurity experts may investigate network traffic, enhance situational awareness, and expedite response times to possible security breaches with the use of the system's interactive visualizations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ea typeface="Times New Roman" panose="02020603050405020304" pitchFamily="18" charset="0"/>
              </a:rPr>
              <a:t>Works for Phase II:</a:t>
            </a:r>
          </a:p>
          <a:p>
            <a:pPr lvl="2" indent="-469900" algn="just">
              <a:buClr>
                <a:srgbClr val="CC0000"/>
              </a:buClr>
              <a:defRPr/>
            </a:pPr>
            <a:r>
              <a:rPr lang="en-US" sz="1800" b="1" dirty="0">
                <a:effectLst/>
                <a:latin typeface="Times New Roman" panose="02020603050405020304" pitchFamily="18" charset="0"/>
                <a:ea typeface="Times New Roman" panose="02020603050405020304" pitchFamily="18" charset="0"/>
              </a:rPr>
              <a:t>Real-Time Threat Intelligence Integration.</a:t>
            </a:r>
            <a:endParaRPr lang="en-IN" sz="1800" b="1" dirty="0">
              <a:latin typeface="Times New Roman" panose="02020603050405020304" pitchFamily="18" charset="0"/>
              <a:ea typeface="Times New Roman" panose="02020603050405020304" pitchFamily="18" charset="0"/>
            </a:endParaRPr>
          </a:p>
          <a:p>
            <a:pPr lvl="2" indent="-469900" algn="just">
              <a:buClr>
                <a:srgbClr val="CC0000"/>
              </a:buClr>
              <a:defRPr/>
            </a:pPr>
            <a:r>
              <a:rPr lang="en-US" sz="1800" b="1" dirty="0">
                <a:effectLst/>
                <a:latin typeface="Times New Roman" panose="02020603050405020304" pitchFamily="18" charset="0"/>
                <a:ea typeface="Times New Roman" panose="02020603050405020304" pitchFamily="18" charset="0"/>
              </a:rPr>
              <a:t>Enhanced Visualization Features</a:t>
            </a:r>
          </a:p>
          <a:p>
            <a:pPr lvl="2" indent="-469900" algn="just">
              <a:buClr>
                <a:srgbClr val="CC0000"/>
              </a:buClr>
              <a:defRPr/>
            </a:pPr>
            <a:r>
              <a:rPr lang="en-US" sz="1800" b="1" dirty="0">
                <a:effectLst/>
                <a:latin typeface="Times New Roman" panose="02020603050405020304" pitchFamily="18" charset="0"/>
                <a:ea typeface="Times New Roman" panose="02020603050405020304" pitchFamily="18" charset="0"/>
              </a:rPr>
              <a:t>Integration of Advanced Machine Learning Models</a:t>
            </a:r>
            <a:endParaRPr lang="en-IN" sz="1800" dirty="0">
              <a:effectLst/>
              <a:latin typeface="Times New Roman" panose="02020603050405020304" pitchFamily="18" charset="0"/>
              <a:ea typeface="Times New Roman" panose="02020603050405020304" pitchFamily="18" charset="0"/>
            </a:endParaRPr>
          </a:p>
          <a:p>
            <a:pPr marL="835025" lvl="2" indent="0" algn="just">
              <a:buClr>
                <a:srgbClr val="CC0000"/>
              </a:buClr>
              <a:buNone/>
              <a:defRPr/>
            </a:pPr>
            <a:endParaRPr lang="en-IN" sz="1800" dirty="0">
              <a:effectLst/>
              <a:latin typeface="Times New Roman" panose="02020603050405020304" pitchFamily="18" charset="0"/>
              <a:ea typeface="Times New Roman" panose="02020603050405020304" pitchFamily="18" charset="0"/>
            </a:endParaRPr>
          </a:p>
          <a:p>
            <a:pPr lvl="2" indent="-469900" algn="just">
              <a:buClr>
                <a:srgbClr val="CC0000"/>
              </a:buClr>
              <a:defRPr/>
            </a:pPr>
            <a:endParaRPr lang="en-IN" sz="1700" dirty="0">
              <a:effectLst/>
              <a:latin typeface="Times New Roman" panose="02020603050405020304" pitchFamily="18" charset="0"/>
              <a:ea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sz="3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154305" algn="just"/>
            <a:r>
              <a:rPr lang="en-US" sz="1800" dirty="0">
                <a:effectLst/>
                <a:latin typeface="Times New Roman" panose="02020603050405020304" pitchFamily="18" charset="0"/>
                <a:ea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rPr>
              <a:t>Zineb </a:t>
            </a:r>
            <a:r>
              <a:rPr lang="en-IN" sz="1800" dirty="0" err="1">
                <a:effectLst/>
                <a:latin typeface="Times New Roman" panose="02020603050405020304" pitchFamily="18" charset="0"/>
                <a:ea typeface="Times New Roman" panose="02020603050405020304" pitchFamily="18" charset="0"/>
              </a:rPr>
              <a:t>Maasaoui,Anfal</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Hathah</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Hasnae</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Bilil</a:t>
            </a:r>
            <a:r>
              <a:rPr lang="en-IN" sz="1800" dirty="0">
                <a:effectLst/>
                <a:latin typeface="Times New Roman" panose="02020603050405020304" pitchFamily="18" charset="0"/>
                <a:ea typeface="Times New Roman" panose="02020603050405020304" pitchFamily="18" charset="0"/>
              </a:rPr>
              <a:t>, Van Sy Mai, </a:t>
            </a:r>
            <a:r>
              <a:rPr lang="en-IN" sz="1800" dirty="0" err="1">
                <a:effectLst/>
                <a:latin typeface="Times New Roman" panose="02020603050405020304" pitchFamily="18" charset="0"/>
                <a:ea typeface="Times New Roman" panose="02020603050405020304" pitchFamily="18" charset="0"/>
              </a:rPr>
              <a:t>Abdella</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Battou</a:t>
            </a:r>
            <a:r>
              <a:rPr lang="en-IN" sz="1800" dirty="0">
                <a:effectLst/>
                <a:latin typeface="Times New Roman" panose="02020603050405020304" pitchFamily="18" charset="0"/>
                <a:ea typeface="Times New Roman" panose="02020603050405020304" pitchFamily="18" charset="0"/>
              </a:rPr>
              <a:t>, Ahmed </a:t>
            </a:r>
            <a:r>
              <a:rPr lang="en-IN" sz="1800" dirty="0" err="1">
                <a:effectLst/>
                <a:latin typeface="Times New Roman" panose="02020603050405020304" pitchFamily="18" charset="0"/>
                <a:ea typeface="Times New Roman" panose="02020603050405020304" pitchFamily="18" charset="0"/>
              </a:rPr>
              <a:t>lbath</a:t>
            </a:r>
            <a:r>
              <a:rPr lang="en-IN" sz="1800" dirty="0">
                <a:effectLst/>
                <a:latin typeface="Times New Roman" panose="02020603050405020304" pitchFamily="18" charset="0"/>
                <a:ea typeface="Times New Roman" panose="02020603050405020304" pitchFamily="18" charset="0"/>
              </a:rPr>
              <a:t>. Network Security Traffic Analysis Platform - Design and Validation.</a:t>
            </a:r>
            <a:r>
              <a:rPr lang="en-US" sz="1800" dirty="0">
                <a:effectLst/>
                <a:latin typeface="Times New Roman" panose="02020603050405020304" pitchFamily="18" charset="0"/>
                <a:ea typeface="Times New Roman" panose="02020603050405020304" pitchFamily="18" charset="0"/>
              </a:rPr>
              <a:t>2022 IEEE/ACS 19th International Conference on Computer Systems and Applications (AICCSA).</a:t>
            </a:r>
            <a:endParaRPr lang="en-IN" sz="1800" dirty="0">
              <a:effectLst/>
              <a:latin typeface="Times New Roman" panose="02020603050405020304" pitchFamily="18" charset="0"/>
              <a:ea typeface="Times New Roman" panose="02020603050405020304" pitchFamily="18" charset="0"/>
            </a:endParaRPr>
          </a:p>
          <a:p>
            <a:pPr marR="154305" algn="just"/>
            <a:r>
              <a:rPr lang="en-IN" sz="1800" dirty="0">
                <a:effectLst/>
                <a:latin typeface="Times New Roman" panose="02020603050405020304" pitchFamily="18" charset="0"/>
                <a:ea typeface="Times New Roman" panose="02020603050405020304" pitchFamily="18" charset="0"/>
              </a:rPr>
              <a:t>[2]</a:t>
            </a:r>
            <a:r>
              <a:rPr lang="en-IN" sz="1800" kern="100" dirty="0">
                <a:solidFill>
                  <a:srgbClr val="000000"/>
                </a:solidFill>
                <a:effectLst/>
                <a:latin typeface="Times New Roman" panose="02020603050405020304" pitchFamily="18" charset="0"/>
                <a:ea typeface="Calibri" panose="020F0502020204030204" pitchFamily="34" charset="0"/>
              </a:rPr>
              <a:t> </a:t>
            </a:r>
            <a:r>
              <a:rPr lang="it-IT" sz="1800" dirty="0">
                <a:effectLst/>
                <a:latin typeface="Times New Roman" panose="02020603050405020304" pitchFamily="18" charset="0"/>
                <a:ea typeface="Times New Roman" panose="02020603050405020304" pitchFamily="18" charset="0"/>
              </a:rPr>
              <a:t>Daniele Ucci, Filippo Sobrero, Federica Bisio</a:t>
            </a:r>
            <a:endParaRPr lang="en-IN" sz="1800" dirty="0">
              <a:effectLst/>
              <a:latin typeface="Times New Roman" panose="02020603050405020304" pitchFamily="18" charset="0"/>
              <a:ea typeface="Times New Roman" panose="02020603050405020304" pitchFamily="18" charset="0"/>
            </a:endParaRPr>
          </a:p>
          <a:p>
            <a:pPr marR="154305" algn="just"/>
            <a:r>
              <a:rPr lang="en-US" sz="1800" dirty="0">
                <a:effectLst/>
                <a:latin typeface="Times New Roman" panose="02020603050405020304" pitchFamily="18" charset="0"/>
                <a:ea typeface="Times New Roman" panose="02020603050405020304" pitchFamily="18" charset="0"/>
              </a:rPr>
              <a:t>Near-real-time Anomaly Detection in Encrypted Traffic using Machine Learning Technique. </a:t>
            </a:r>
            <a:r>
              <a:rPr lang="en-IN" sz="1800" dirty="0">
                <a:effectLst/>
                <a:latin typeface="Times New Roman" panose="02020603050405020304" pitchFamily="18" charset="0"/>
                <a:ea typeface="Times New Roman" panose="02020603050405020304" pitchFamily="18" charset="0"/>
              </a:rPr>
              <a:t>2021 IEEE Symposium Series on Computational Intelligence (SSCI)</a:t>
            </a:r>
          </a:p>
          <a:p>
            <a:pPr marR="154305" algn="just"/>
            <a:r>
              <a:rPr lang="en-IN" sz="1800" dirty="0">
                <a:effectLst/>
                <a:latin typeface="Times New Roman" panose="02020603050405020304" pitchFamily="18" charset="0"/>
                <a:ea typeface="Times New Roman" panose="02020603050405020304" pitchFamily="18" charset="0"/>
              </a:rPr>
              <a:t>[3]</a:t>
            </a:r>
            <a:r>
              <a:rPr lang="en-IN" sz="1800" kern="1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Kang-Di Lu , Guo-Qiang Zeng , </a:t>
            </a:r>
            <a:r>
              <a:rPr lang="en-US" sz="1800" dirty="0" err="1">
                <a:effectLst/>
                <a:latin typeface="Times New Roman" panose="02020603050405020304" pitchFamily="18" charset="0"/>
                <a:ea typeface="Times New Roman" panose="02020603050405020304" pitchFamily="18" charset="0"/>
              </a:rPr>
              <a:t>Xizhao</a:t>
            </a:r>
            <a:r>
              <a:rPr lang="en-US" sz="1800" dirty="0">
                <a:effectLst/>
                <a:latin typeface="Times New Roman" panose="02020603050405020304" pitchFamily="18" charset="0"/>
                <a:ea typeface="Times New Roman" panose="02020603050405020304" pitchFamily="18" charset="0"/>
              </a:rPr>
              <a:t> Luo , Jian Weng , </a:t>
            </a:r>
            <a:r>
              <a:rPr lang="en-US" sz="1800" dirty="0" err="1">
                <a:effectLst/>
                <a:latin typeface="Times New Roman" panose="02020603050405020304" pitchFamily="18" charset="0"/>
                <a:ea typeface="Times New Roman" panose="02020603050405020304" pitchFamily="18" charset="0"/>
              </a:rPr>
              <a:t>Weiqi</a:t>
            </a:r>
            <a:r>
              <a:rPr lang="en-US" sz="1800" dirty="0">
                <a:effectLst/>
                <a:latin typeface="Times New Roman" panose="02020603050405020304" pitchFamily="18" charset="0"/>
                <a:ea typeface="Times New Roman" panose="02020603050405020304" pitchFamily="18" charset="0"/>
              </a:rPr>
              <a:t> Luo , and </a:t>
            </a:r>
            <a:r>
              <a:rPr lang="en-US" sz="1800" dirty="0" err="1">
                <a:effectLst/>
                <a:latin typeface="Times New Roman" panose="02020603050405020304" pitchFamily="18" charset="0"/>
                <a:ea typeface="Times New Roman" panose="02020603050405020304" pitchFamily="18" charset="0"/>
              </a:rPr>
              <a:t>Yongdong</a:t>
            </a:r>
            <a:r>
              <a:rPr lang="en-US" sz="1800" dirty="0">
                <a:effectLst/>
                <a:latin typeface="Times New Roman" panose="02020603050405020304" pitchFamily="18" charset="0"/>
                <a:ea typeface="Times New Roman" panose="02020603050405020304" pitchFamily="18" charset="0"/>
              </a:rPr>
              <a:t> Wu, </a:t>
            </a:r>
            <a:r>
              <a:rPr lang="en-IN" sz="1800" dirty="0">
                <a:effectLst/>
                <a:latin typeface="Times New Roman" panose="02020603050405020304" pitchFamily="18" charset="0"/>
                <a:ea typeface="Times New Roman" panose="02020603050405020304" pitchFamily="18" charset="0"/>
              </a:rPr>
              <a:t>Evolutionary Deep Belief Network for Cyber-Attack Detection in Industrial Automation and Control System, 2021. IEEE Transactions on Industrial Informatics ( Volume: 17, Issue: 11, November 2021)</a:t>
            </a:r>
          </a:p>
          <a:p>
            <a:pPr marR="154305" algn="just"/>
            <a:r>
              <a:rPr kumimoji="0" lang="en-IN" altLang="en-US" sz="1800" b="0" i="0" u="none" strike="noStrike" kern="0" cap="none" spc="0" normalizeH="0" baseline="0" noProof="0" dirty="0">
                <a:ln>
                  <a:noFill/>
                </a:ln>
                <a:solidFill>
                  <a:srgbClr val="000000"/>
                </a:solidFill>
                <a:uLnTx/>
                <a:uFillTx/>
                <a:latin typeface="Times New Roman" panose="02020603050405020304" pitchFamily="18" charset="0"/>
                <a:cs typeface="+mn-cs"/>
              </a:rPr>
              <a:t>[4] Kumar, P., Kumar, S.V. (2023). DDoS Attack Prediction System Using Machine Learning Algorithms. In: Tuba, M., </a:t>
            </a:r>
            <a:r>
              <a:rPr kumimoji="0" lang="en-IN" altLang="en-US" sz="1800" b="0" i="0" u="none" strike="noStrike" kern="0" cap="none" spc="0" normalizeH="0" baseline="0" noProof="0" dirty="0" err="1">
                <a:ln>
                  <a:noFill/>
                </a:ln>
                <a:solidFill>
                  <a:srgbClr val="000000"/>
                </a:solidFill>
                <a:uLnTx/>
                <a:uFillTx/>
                <a:latin typeface="Times New Roman" panose="02020603050405020304" pitchFamily="18" charset="0"/>
                <a:cs typeface="+mn-cs"/>
              </a:rPr>
              <a:t>Akashe</a:t>
            </a:r>
            <a:r>
              <a:rPr kumimoji="0" lang="en-IN" altLang="en-US" sz="1800" b="0" i="0" u="none" strike="noStrike" kern="0" cap="none" spc="0" normalizeH="0" baseline="0" noProof="0" dirty="0">
                <a:ln>
                  <a:noFill/>
                </a:ln>
                <a:solidFill>
                  <a:srgbClr val="000000"/>
                </a:solidFill>
                <a:uLnTx/>
                <a:uFillTx/>
                <a:latin typeface="Times New Roman" panose="02020603050405020304" pitchFamily="18" charset="0"/>
                <a:cs typeface="+mn-cs"/>
              </a:rPr>
              <a:t>, S., Joshi, A. (eds) ICT Systems and Sustainability. ICT4SD 2023. Lecture Notes in Networks and Systems, vol 765. Springer, Singapore.</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2F3B0-5FC1-929F-AA28-55B8BEBEE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274FD-AEA0-C8C7-A588-74BC1AE2907B}"/>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BA0EA028-DD13-3411-B7AB-5634929EF316}"/>
              </a:ext>
            </a:extLst>
          </p:cNvPr>
          <p:cNvSpPr>
            <a:spLocks noGrp="1"/>
          </p:cNvSpPr>
          <p:nvPr>
            <p:ph idx="1"/>
          </p:nvPr>
        </p:nvSpPr>
        <p:spPr/>
        <p:txBody>
          <a:bodyPr/>
          <a:lstStyle/>
          <a:p>
            <a:pPr marR="154305" algn="just"/>
            <a:r>
              <a:rPr lang="en-US" sz="1800" dirty="0">
                <a:effectLst/>
                <a:latin typeface="Times New Roman" panose="02020603050405020304" pitchFamily="18" charset="0"/>
                <a:ea typeface="Times New Roman" panose="02020603050405020304" pitchFamily="18" charset="0"/>
              </a:rPr>
              <a:t>Sanchi Agarwal, Ayon </a:t>
            </a:r>
            <a:r>
              <a:rPr lang="en-US" sz="1800" dirty="0" err="1">
                <a:effectLst/>
                <a:latin typeface="Times New Roman" panose="02020603050405020304" pitchFamily="18" charset="0"/>
                <a:ea typeface="Times New Roman" panose="02020603050405020304" pitchFamily="18" charset="0"/>
              </a:rPr>
              <a:t>Somaddar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Paritosh</a:t>
            </a:r>
            <a:r>
              <a:rPr lang="en-US" sz="1800" dirty="0">
                <a:effectLst/>
                <a:latin typeface="Times New Roman" panose="02020603050405020304" pitchFamily="18" charset="0"/>
                <a:ea typeface="Times New Roman" panose="02020603050405020304" pitchFamily="18" charset="0"/>
              </a:rPr>
              <a:t> Harit, Divya Thakur, </a:t>
            </a:r>
            <a:r>
              <a:rPr lang="en-IN" sz="1800" dirty="0">
                <a:effectLst/>
                <a:latin typeface="Times New Roman" panose="02020603050405020304" pitchFamily="18" charset="0"/>
                <a:ea typeface="Times New Roman" panose="02020603050405020304" pitchFamily="18" charset="0"/>
              </a:rPr>
              <a:t>Network Traffic Analysis and Anomaly Detection. 2023 3rd International Conference on Smart Generation Computing, Communication and Networking (SMART GENCON).</a:t>
            </a:r>
          </a:p>
          <a:p>
            <a:pPr marR="154305" algn="just"/>
            <a:r>
              <a:rPr lang="en-IN" sz="1800" dirty="0">
                <a:effectLst/>
                <a:latin typeface="Times New Roman" panose="02020603050405020304" pitchFamily="18" charset="0"/>
                <a:ea typeface="Times New Roman" panose="02020603050405020304" pitchFamily="18" charset="0"/>
              </a:rPr>
              <a:t>[6]</a:t>
            </a:r>
            <a:r>
              <a:rPr lang="en-IN" sz="1800" kern="1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Mansi Patel S, Raja Prabhu, </a:t>
            </a:r>
            <a:r>
              <a:rPr lang="en-US" sz="1800" dirty="0" err="1">
                <a:effectLst/>
                <a:latin typeface="Times New Roman" panose="02020603050405020304" pitchFamily="18" charset="0"/>
                <a:ea typeface="Times New Roman" panose="02020603050405020304" pitchFamily="18" charset="0"/>
              </a:rPr>
              <a:t>Animesh</a:t>
            </a:r>
            <a:r>
              <a:rPr lang="en-US" sz="1800" dirty="0">
                <a:effectLst/>
                <a:latin typeface="Times New Roman" panose="02020603050405020304" pitchFamily="18" charset="0"/>
                <a:ea typeface="Times New Roman" panose="02020603050405020304" pitchFamily="18" charset="0"/>
              </a:rPr>
              <a:t> Kumar Agrawal, </a:t>
            </a:r>
            <a:r>
              <a:rPr lang="en-IN" sz="1800" dirty="0">
                <a:effectLst/>
                <a:latin typeface="Times New Roman" panose="02020603050405020304" pitchFamily="18" charset="0"/>
                <a:ea typeface="Times New Roman" panose="02020603050405020304" pitchFamily="18" charset="0"/>
              </a:rPr>
              <a:t>Network Traffic Analysis for Real-Time Detection of Cyber Attacks,. 2021 8th International Conference on Computing for Sustainable Global Development (</a:t>
            </a:r>
            <a:r>
              <a:rPr lang="en-IN" sz="1800" dirty="0" err="1">
                <a:effectLst/>
                <a:latin typeface="Times New Roman" panose="02020603050405020304" pitchFamily="18" charset="0"/>
                <a:ea typeface="Times New Roman" panose="02020603050405020304" pitchFamily="18" charset="0"/>
              </a:rPr>
              <a:t>INDIACom</a:t>
            </a:r>
            <a:r>
              <a:rPr lang="en-IN" sz="1800" dirty="0">
                <a:effectLst/>
                <a:latin typeface="Times New Roman" panose="02020603050405020304" pitchFamily="18" charset="0"/>
                <a:ea typeface="Times New Roman" panose="02020603050405020304" pitchFamily="18" charset="0"/>
              </a:rPr>
              <a:t>)</a:t>
            </a:r>
          </a:p>
          <a:p>
            <a:pPr marR="154305" algn="just"/>
            <a:r>
              <a:rPr lang="en-IN" sz="1800" dirty="0">
                <a:effectLst/>
                <a:latin typeface="Times New Roman" panose="02020603050405020304" pitchFamily="18" charset="0"/>
                <a:ea typeface="Times New Roman" panose="02020603050405020304" pitchFamily="18" charset="0"/>
              </a:rPr>
              <a:t>[7]</a:t>
            </a:r>
            <a:r>
              <a:rPr lang="en-IN" sz="1800" kern="100" dirty="0">
                <a:solidFill>
                  <a:srgbClr val="000000"/>
                </a:solidFill>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rPr>
              <a:t>Swara</a:t>
            </a: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Gingade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Nagashree</a:t>
            </a:r>
            <a:r>
              <a:rPr lang="en-US" sz="1800" dirty="0">
                <a:effectLst/>
                <a:latin typeface="Times New Roman" panose="02020603050405020304" pitchFamily="18" charset="0"/>
                <a:ea typeface="Times New Roman" panose="02020603050405020304" pitchFamily="18" charset="0"/>
              </a:rPr>
              <a:t> ,B Rishika Mohan, V Mohana, </a:t>
            </a:r>
            <a:r>
              <a:rPr lang="en-IN" sz="1800" dirty="0">
                <a:effectLst/>
                <a:latin typeface="Times New Roman" panose="02020603050405020304" pitchFamily="18" charset="0"/>
                <a:ea typeface="Times New Roman" panose="02020603050405020304" pitchFamily="18" charset="0"/>
              </a:rPr>
              <a:t>Real Time Network Traffic Analysis and Visualization using Wireshark and Google Maps. 2023 3rd International Conference on Innovative Mechanisms for Industry Applications (ICIMIA 2023)</a:t>
            </a:r>
          </a:p>
          <a:p>
            <a:pPr marR="154305" algn="just"/>
            <a:r>
              <a:rPr lang="en-IN" sz="1800" dirty="0">
                <a:effectLst/>
                <a:latin typeface="Times New Roman" panose="02020603050405020304" pitchFamily="18" charset="0"/>
                <a:ea typeface="Times New Roman" panose="02020603050405020304" pitchFamily="18" charset="0"/>
              </a:rPr>
              <a:t>[8]</a:t>
            </a:r>
            <a:r>
              <a:rPr lang="en-IN" sz="1800" kern="1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Santhosh Chowhan Abhilash Kumar Saxena, </a:t>
            </a:r>
            <a:r>
              <a:rPr lang="en-IN" sz="1800" dirty="0">
                <a:effectLst/>
                <a:latin typeface="Times New Roman" panose="02020603050405020304" pitchFamily="18" charset="0"/>
                <a:ea typeface="Times New Roman" panose="02020603050405020304" pitchFamily="18" charset="0"/>
              </a:rPr>
              <a:t>Advanced Techniques in Network Traffic Analysis: Utilizing Wireshark for In-Depth Live Data Packet Inspection and Information Capture. 2023 International Conference on Communication, Security and Artificial Intelligence (ICCSAI).</a:t>
            </a:r>
          </a:p>
          <a:p>
            <a:pPr marL="0" indent="0">
              <a:buNone/>
            </a:pPr>
            <a:endParaRPr lang="en-IN" dirty="0"/>
          </a:p>
        </p:txBody>
      </p:sp>
      <p:sp>
        <p:nvSpPr>
          <p:cNvPr id="4" name="Date Placeholder 3">
            <a:extLst>
              <a:ext uri="{FF2B5EF4-FFF2-40B4-BE49-F238E27FC236}">
                <a16:creationId xmlns:a16="http://schemas.microsoft.com/office/drawing/2014/main" id="{84C2B8B8-402B-0B10-89C4-E30C31903B00}"/>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14F2CB28-D461-C4B5-5A6B-7FEEC99C6A4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6E9B614-1A51-BD2B-CA29-4FA0755A17D6}"/>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39976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57F67-826A-7D20-B1F9-633960102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28DF3-06AF-7680-B21A-D0463F6D5281}"/>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CE9A278E-9CC4-95A0-0F3F-D17F1961CDD8}"/>
              </a:ext>
            </a:extLst>
          </p:cNvPr>
          <p:cNvSpPr>
            <a:spLocks noGrp="1"/>
          </p:cNvSpPr>
          <p:nvPr>
            <p:ph idx="1"/>
          </p:nvPr>
        </p:nvSpPr>
        <p:spPr/>
        <p:txBody>
          <a:bodyPr/>
          <a:lstStyle/>
          <a:p>
            <a:pPr marR="154305" algn="just"/>
            <a:r>
              <a:rPr lang="en-IN" sz="1800" dirty="0">
                <a:effectLst/>
                <a:latin typeface="Times New Roman" panose="02020603050405020304" pitchFamily="18" charset="0"/>
                <a:ea typeface="Times New Roman" panose="02020603050405020304" pitchFamily="18" charset="0"/>
              </a:rPr>
              <a:t>[9]</a:t>
            </a: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Rory Coulter , Qing-Long Han, Lei Pan , Jun Zhang , Yang Xiang, </a:t>
            </a:r>
            <a:r>
              <a:rPr lang="en-IN" sz="1800" dirty="0">
                <a:effectLst/>
                <a:latin typeface="Times New Roman" panose="02020603050405020304" pitchFamily="18" charset="0"/>
                <a:ea typeface="Times New Roman" panose="02020603050405020304" pitchFamily="18" charset="0"/>
              </a:rPr>
              <a:t>Data-Driven Cyber Security in Perspective—Intelligent Traffic Analysis. IEEE Transactions on Cybernetics ( Volume: 50, Issue: 7, July 2020). 	</a:t>
            </a:r>
          </a:p>
          <a:p>
            <a:pPr marR="154305" algn="just"/>
            <a:r>
              <a:rPr lang="en-IN" sz="1800" dirty="0">
                <a:effectLst/>
                <a:latin typeface="Times New Roman" panose="02020603050405020304" pitchFamily="18" charset="0"/>
                <a:ea typeface="Times New Roman" panose="02020603050405020304" pitchFamily="18" charset="0"/>
              </a:rPr>
              <a:t>[10]</a:t>
            </a: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Pitamber Chaudhary, Vaibhav Kashyap, Naresh </a:t>
            </a:r>
            <a:r>
              <a:rPr lang="en-US" sz="1800" dirty="0" err="1">
                <a:effectLst/>
                <a:latin typeface="Times New Roman" panose="02020603050405020304" pitchFamily="18" charset="0"/>
                <a:ea typeface="Times New Roman" panose="02020603050405020304" pitchFamily="18" charset="0"/>
              </a:rPr>
              <a:t>Sonwal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Prasanjeet</a:t>
            </a:r>
            <a:r>
              <a:rPr lang="en-US" sz="1800" dirty="0">
                <a:effectLst/>
                <a:latin typeface="Times New Roman" panose="02020603050405020304" pitchFamily="18" charset="0"/>
                <a:ea typeface="Times New Roman" panose="02020603050405020304" pitchFamily="18" charset="0"/>
              </a:rPr>
              <a:t> Panwar, Manoj </a:t>
            </a:r>
            <a:r>
              <a:rPr lang="en-US" sz="1800" dirty="0" err="1">
                <a:effectLst/>
                <a:latin typeface="Times New Roman" panose="02020603050405020304" pitchFamily="18" charset="0"/>
                <a:ea typeface="Times New Roman" panose="02020603050405020304" pitchFamily="18" charset="0"/>
              </a:rPr>
              <a:t>Dadheech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Mrs.Monika</a:t>
            </a:r>
            <a:r>
              <a:rPr lang="en-US" sz="1800" dirty="0">
                <a:effectLst/>
                <a:latin typeface="Times New Roman" panose="02020603050405020304" pitchFamily="18" charset="0"/>
                <a:ea typeface="Times New Roman" panose="02020603050405020304" pitchFamily="18" charset="0"/>
              </a:rPr>
              <a:t> Bhatt, </a:t>
            </a:r>
            <a:r>
              <a:rPr lang="en-US" sz="1800" dirty="0" err="1">
                <a:effectLst/>
                <a:latin typeface="Times New Roman" panose="02020603050405020304" pitchFamily="18" charset="0"/>
                <a:ea typeface="Times New Roman" panose="02020603050405020304" pitchFamily="18" charset="0"/>
              </a:rPr>
              <a:t>Mr.Mayank</a:t>
            </a:r>
            <a:r>
              <a:rPr lang="en-US" sz="1800" dirty="0">
                <a:effectLst/>
                <a:latin typeface="Times New Roman" panose="02020603050405020304" pitchFamily="18" charset="0"/>
                <a:ea typeface="Times New Roman" panose="02020603050405020304" pitchFamily="18" charset="0"/>
              </a:rPr>
              <a:t> Jain, </a:t>
            </a:r>
            <a:r>
              <a:rPr lang="en-IN" sz="1800" dirty="0">
                <a:effectLst/>
                <a:latin typeface="Times New Roman" panose="02020603050405020304" pitchFamily="18" charset="0"/>
                <a:ea typeface="Times New Roman" panose="02020603050405020304" pitchFamily="18" charset="0"/>
              </a:rPr>
              <a:t>Network Traffic Analysis using Wireshark(2023)</a:t>
            </a:r>
          </a:p>
          <a:p>
            <a:pPr marR="154305" algn="just"/>
            <a:r>
              <a:rPr lang="en-IN" sz="1800" dirty="0">
                <a:effectLst/>
                <a:latin typeface="Times New Roman" panose="02020603050405020304" pitchFamily="18" charset="0"/>
                <a:ea typeface="Times New Roman" panose="02020603050405020304" pitchFamily="18" charset="0"/>
              </a:rPr>
              <a:t>[11]</a:t>
            </a: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Oleksandr </a:t>
            </a:r>
            <a:r>
              <a:rPr lang="en-US" sz="1800" dirty="0" err="1">
                <a:effectLst/>
                <a:latin typeface="Times New Roman" panose="02020603050405020304" pitchFamily="18" charset="0"/>
                <a:ea typeface="Times New Roman" panose="02020603050405020304" pitchFamily="18" charset="0"/>
              </a:rPr>
              <a:t>Laptiev</a:t>
            </a:r>
            <a:r>
              <a:rPr lang="en-US" sz="1800" dirty="0">
                <a:effectLst/>
                <a:latin typeface="Times New Roman" panose="02020603050405020304" pitchFamily="18" charset="0"/>
                <a:ea typeface="Times New Roman" panose="02020603050405020304" pitchFamily="18" charset="0"/>
              </a:rPr>
              <a:t>,  Andrii </a:t>
            </a:r>
            <a:r>
              <a:rPr lang="en-US" sz="1800" dirty="0" err="1">
                <a:effectLst/>
                <a:latin typeface="Times New Roman" panose="02020603050405020304" pitchFamily="18" charset="0"/>
                <a:ea typeface="Times New Roman" panose="02020603050405020304" pitchFamily="18" charset="0"/>
              </a:rPr>
              <a:t>Musienko</a:t>
            </a:r>
            <a:r>
              <a:rPr lang="en-US" sz="1800" dirty="0">
                <a:effectLst/>
                <a:latin typeface="Times New Roman" panose="02020603050405020304" pitchFamily="18" charset="0"/>
                <a:ea typeface="Times New Roman" panose="02020603050405020304" pitchFamily="18" charset="0"/>
              </a:rPr>
              <a:t>, Volodymyr </a:t>
            </a:r>
            <a:r>
              <a:rPr lang="en-US" sz="1800" dirty="0" err="1">
                <a:effectLst/>
                <a:latin typeface="Times New Roman" panose="02020603050405020304" pitchFamily="18" charset="0"/>
                <a:ea typeface="Times New Roman" panose="02020603050405020304" pitchFamily="18" charset="0"/>
              </a:rPr>
              <a:t>Nakonechnyi</a:t>
            </a:r>
            <a:r>
              <a:rPr lang="en-US" sz="1800" dirty="0">
                <a:effectLst/>
                <a:latin typeface="Times New Roman" panose="02020603050405020304" pitchFamily="18" charset="0"/>
                <a:ea typeface="Times New Roman" panose="02020603050405020304" pitchFamily="18" charset="0"/>
              </a:rPr>
              <a:t>, Andrii </a:t>
            </a:r>
            <a:r>
              <a:rPr lang="en-US" sz="1800" dirty="0" err="1">
                <a:effectLst/>
                <a:latin typeface="Times New Roman" panose="02020603050405020304" pitchFamily="18" charset="0"/>
                <a:ea typeface="Times New Roman" panose="02020603050405020304" pitchFamily="18" charset="0"/>
              </a:rPr>
              <a:t>Sobchuk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Sergii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Gakhov</a:t>
            </a:r>
            <a:r>
              <a:rPr lang="en-US" sz="1800" dirty="0">
                <a:effectLst/>
                <a:latin typeface="Times New Roman" panose="02020603050405020304" pitchFamily="18" charset="0"/>
                <a:ea typeface="Times New Roman" panose="02020603050405020304" pitchFamily="18" charset="0"/>
              </a:rPr>
              <a:t>, Serhii </a:t>
            </a:r>
            <a:r>
              <a:rPr lang="en-US" sz="1800" dirty="0" err="1">
                <a:effectLst/>
                <a:latin typeface="Times New Roman" panose="02020603050405020304" pitchFamily="18" charset="0"/>
                <a:ea typeface="Times New Roman" panose="02020603050405020304" pitchFamily="18" charset="0"/>
              </a:rPr>
              <a:t>Kopytko</a:t>
            </a: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Algorithm for Recognition of Network Traffic Anomalies Based on Artificial Intelligence. 2023 5th International Congress on Human-Computer Interaction, Optimization and Robotic Applications (HORA)</a:t>
            </a:r>
          </a:p>
          <a:p>
            <a:pPr marR="154305" algn="just"/>
            <a:r>
              <a:rPr lang="en-IN" sz="1800" dirty="0">
                <a:effectLst/>
                <a:latin typeface="Times New Roman" panose="02020603050405020304" pitchFamily="18" charset="0"/>
                <a:ea typeface="Times New Roman" panose="02020603050405020304" pitchFamily="18" charset="0"/>
              </a:rPr>
              <a:t>[12]</a:t>
            </a:r>
            <a:r>
              <a:rPr lang="en-IN" sz="18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Soo-Yeon Ji, Bong-Keun Jeong, Dong Hyun Jeong, </a:t>
            </a:r>
            <a:r>
              <a:rPr lang="en-IN" sz="1800" dirty="0">
                <a:effectLst/>
                <a:latin typeface="Times New Roman" panose="02020603050405020304" pitchFamily="18" charset="0"/>
                <a:ea typeface="Times New Roman" panose="02020603050405020304" pitchFamily="18" charset="0"/>
              </a:rPr>
              <a:t>Evaluating visualization approaches to detect abnormal activities in network traffic data. International Journal of Information Security, Volume 20, Issue 3(2021). </a:t>
            </a:r>
          </a:p>
          <a:p>
            <a:pPr marL="0" indent="0">
              <a:buNone/>
            </a:pPr>
            <a:endParaRPr lang="en-IN" dirty="0"/>
          </a:p>
        </p:txBody>
      </p:sp>
      <p:sp>
        <p:nvSpPr>
          <p:cNvPr id="4" name="Date Placeholder 3">
            <a:extLst>
              <a:ext uri="{FF2B5EF4-FFF2-40B4-BE49-F238E27FC236}">
                <a16:creationId xmlns:a16="http://schemas.microsoft.com/office/drawing/2014/main" id="{E7C7AED5-1C88-0586-3C67-2C601A40D87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80206BE-7401-D2AB-8014-9C9E49389FE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0BADA29-7222-ABEB-4051-F3DD2D193715}"/>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6887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IN" sz="2400" b="1" i="0" u="none" strike="noStrike" baseline="0" dirty="0">
                <a:solidFill>
                  <a:srgbClr val="000000"/>
                </a:solidFill>
                <a:latin typeface="Times New Roman" panose="02020603050405020304" pitchFamily="18" charset="0"/>
              </a:rPr>
              <a:t>TITLE: Visualizing network traffic data for cybersecurity analysis </a:t>
            </a:r>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AUTHORS</a:t>
            </a:r>
            <a:r>
              <a:rPr lang="en-IN" sz="2400" b="0" i="0" u="none" strike="noStrike" baseline="0" dirty="0">
                <a:solidFill>
                  <a:srgbClr val="000000"/>
                </a:solidFill>
                <a:latin typeface="Times New Roman" panose="02020603050405020304" pitchFamily="18" charset="0"/>
              </a:rPr>
              <a:t>: </a:t>
            </a:r>
            <a:r>
              <a:rPr lang="en-IN" sz="2400" b="0" i="0" u="none" strike="noStrike" baseline="0" dirty="0" err="1">
                <a:solidFill>
                  <a:srgbClr val="000000"/>
                </a:solidFill>
                <a:latin typeface="Times New Roman" panose="02020603050405020304" pitchFamily="18" charset="0"/>
              </a:rPr>
              <a:t>Dr.</a:t>
            </a:r>
            <a:r>
              <a:rPr lang="en-IN" sz="2400" b="0" i="0" u="none" strike="noStrike" baseline="0" dirty="0">
                <a:solidFill>
                  <a:srgbClr val="000000"/>
                </a:solidFill>
                <a:latin typeface="Times New Roman" panose="02020603050405020304" pitchFamily="18" charset="0"/>
              </a:rPr>
              <a:t> P. Kumar, </a:t>
            </a:r>
            <a:r>
              <a:rPr lang="en-IN" sz="2400" b="0" i="0" u="none" strike="noStrike" baseline="0" dirty="0" err="1">
                <a:solidFill>
                  <a:srgbClr val="000000"/>
                </a:solidFill>
                <a:latin typeface="Times New Roman" panose="02020603050405020304" pitchFamily="18" charset="0"/>
              </a:rPr>
              <a:t>Dr.</a:t>
            </a:r>
            <a:r>
              <a:rPr lang="en-IN" sz="2400" b="0" i="0" u="none" strike="noStrike" baseline="0" dirty="0">
                <a:solidFill>
                  <a:srgbClr val="000000"/>
                </a:solidFill>
                <a:latin typeface="Times New Roman" panose="02020603050405020304" pitchFamily="18" charset="0"/>
              </a:rPr>
              <a:t> Senthil </a:t>
            </a:r>
            <a:r>
              <a:rPr lang="en-IN" sz="2400" b="0" i="0" u="none" strike="noStrike" baseline="0" dirty="0" err="1">
                <a:solidFill>
                  <a:srgbClr val="000000"/>
                </a:solidFill>
                <a:latin typeface="Times New Roman" panose="02020603050405020304" pitchFamily="18" charset="0"/>
              </a:rPr>
              <a:t>Pandi</a:t>
            </a:r>
            <a:r>
              <a:rPr lang="en-IN" sz="2400" b="0" i="0" u="none" strike="noStrike" baseline="0" dirty="0">
                <a:solidFill>
                  <a:srgbClr val="000000"/>
                </a:solidFill>
                <a:latin typeface="Times New Roman" panose="02020603050405020304" pitchFamily="18" charset="0"/>
              </a:rPr>
              <a:t> S, </a:t>
            </a:r>
            <a:r>
              <a:rPr lang="en-IN" sz="2400" b="0" i="0" u="none" strike="noStrike" baseline="0" dirty="0" err="1">
                <a:solidFill>
                  <a:srgbClr val="000000"/>
                </a:solidFill>
                <a:latin typeface="Times New Roman" panose="02020603050405020304" pitchFamily="18" charset="0"/>
              </a:rPr>
              <a:t>Manjunathan</a:t>
            </a:r>
            <a:r>
              <a:rPr lang="en-IN" sz="2400" b="0" i="0" u="none" strike="noStrike" baseline="0" dirty="0">
                <a:solidFill>
                  <a:srgbClr val="000000"/>
                </a:solidFill>
                <a:latin typeface="Times New Roman" panose="02020603050405020304" pitchFamily="18" charset="0"/>
              </a:rPr>
              <a:t> S, Mohammed Sajjad Azam </a:t>
            </a:r>
          </a:p>
          <a:p>
            <a:r>
              <a:rPr lang="en-IN" sz="2400" b="1" i="0" u="none" strike="noStrike" baseline="0" dirty="0">
                <a:solidFill>
                  <a:srgbClr val="000000"/>
                </a:solidFill>
                <a:latin typeface="Times New Roman" panose="02020603050405020304" pitchFamily="18" charset="0"/>
              </a:rPr>
              <a:t>PUBLICATION STATUS</a:t>
            </a:r>
            <a:r>
              <a:rPr lang="en-IN" sz="2400" b="0" i="0" u="none" strike="noStrike" baseline="0" dirty="0">
                <a:solidFill>
                  <a:srgbClr val="000000"/>
                </a:solidFill>
                <a:latin typeface="Times New Roman" panose="02020603050405020304" pitchFamily="18" charset="0"/>
              </a:rPr>
              <a:t>: Submitted </a:t>
            </a:r>
            <a:endParaRPr lang="en-IN" sz="3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94642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r>
              <a:rPr lang="en-IN" sz="2000" dirty="0"/>
              <a:t>The absence of effective visualization tools for large volumes of network traffic data, real-time analysis, and intuitive presentation hampers the prompt detection and response to cybersecurity threats. This inadequacy compromises network security and data integrity, highlighting the critical need for advanced, real-time, and user-friendly visualization solutions for cybersecurity professionals. </a:t>
            </a:r>
          </a:p>
          <a:p>
            <a:pPr algn="just"/>
            <a:r>
              <a:rPr lang="en-IN" sz="2000" dirty="0"/>
              <a:t>Increasing Complexity of Cyber Threats </a:t>
            </a:r>
          </a:p>
          <a:p>
            <a:pPr algn="just"/>
            <a:r>
              <a:rPr lang="en-IN" sz="2000" dirty="0"/>
              <a:t>Growing Volume of Network Traffic </a:t>
            </a:r>
          </a:p>
          <a:p>
            <a:pPr algn="just"/>
            <a:r>
              <a:rPr lang="en-IN" sz="2000" dirty="0"/>
              <a:t>Limitations of Traditional Monitoring Tools </a:t>
            </a:r>
          </a:p>
          <a:p>
            <a:pPr algn="just"/>
            <a:r>
              <a:rPr lang="en-IN" sz="2000" dirty="0"/>
              <a:t>Benefits of Visualization </a:t>
            </a:r>
          </a:p>
          <a:p>
            <a:pPr algn="just"/>
            <a:r>
              <a:rPr lang="en-IN" sz="2000" dirty="0"/>
              <a:t>Innovation and Research </a:t>
            </a:r>
          </a:p>
          <a:p>
            <a:pPr marL="0" indent="0" algn="just">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514350" marR="0" lvl="0" indent="-514350" algn="just" defTabSz="914400" rtl="0" eaLnBrk="0" fontAlgn="base" latinLnBrk="0" hangingPunct="0">
              <a:lnSpc>
                <a:spcPct val="100000"/>
              </a:lnSpc>
              <a:spcBef>
                <a:spcPct val="20000"/>
              </a:spcBef>
              <a:spcAft>
                <a:spcPct val="0"/>
              </a:spcAft>
              <a:buClr>
                <a:srgbClr val="CC0000"/>
              </a:buClr>
              <a:buSzTx/>
              <a:buFont typeface="+mj-lt"/>
              <a:buAutoNum type="romanUcPeriod"/>
              <a:tabLst/>
              <a:defRPr/>
            </a:pPr>
            <a:r>
              <a:rPr lang="en-IN" sz="2400" dirty="0">
                <a:latin typeface="Times New Roman" panose="02020603050405020304" pitchFamily="18" charset="0"/>
                <a:cs typeface="Times New Roman" panose="02020603050405020304" pitchFamily="18" charset="0"/>
              </a:rPr>
              <a:t>Develop Advanced Visualization Tools</a:t>
            </a:r>
          </a:p>
          <a:p>
            <a:pPr marL="514350" indent="-514350" algn="just">
              <a:buClr>
                <a:srgbClr val="CC0000"/>
              </a:buClr>
              <a:buFont typeface="+mj-lt"/>
              <a:buAutoNum type="romanUcPeriod"/>
              <a:defRPr/>
            </a:pPr>
            <a:r>
              <a:rPr lang="en-IN" sz="2400" dirty="0">
                <a:latin typeface="Times New Roman" panose="02020603050405020304" pitchFamily="18" charset="0"/>
                <a:cs typeface="Times New Roman" panose="02020603050405020304" pitchFamily="18" charset="0"/>
              </a:rPr>
              <a:t>Implement Real-Time Data Processing</a:t>
            </a:r>
          </a:p>
          <a:p>
            <a:pPr marL="514350" indent="-514350" algn="just">
              <a:buClr>
                <a:srgbClr val="CC0000"/>
              </a:buClr>
              <a:buFont typeface="+mj-lt"/>
              <a:buAutoNum type="romanUcPeriod"/>
              <a:defRPr/>
            </a:pPr>
            <a:r>
              <a:rPr lang="en-IN" sz="2400" dirty="0">
                <a:latin typeface="Times New Roman" panose="02020603050405020304" pitchFamily="18" charset="0"/>
                <a:cs typeface="Times New Roman" panose="02020603050405020304" pitchFamily="18" charset="0"/>
              </a:rPr>
              <a:t>Enhance Anomaly Detection</a:t>
            </a:r>
          </a:p>
          <a:p>
            <a:pPr marL="514350" indent="-514350" algn="just">
              <a:buClr>
                <a:srgbClr val="CC0000"/>
              </a:buClr>
              <a:buFont typeface="+mj-lt"/>
              <a:buAutoNum type="romanUcPeriod"/>
              <a:defRPr/>
            </a:pPr>
            <a:r>
              <a:rPr lang="en-IN" sz="2400" dirty="0">
                <a:latin typeface="Times New Roman" panose="02020603050405020304" pitchFamily="18" charset="0"/>
                <a:cs typeface="Times New Roman" panose="02020603050405020304" pitchFamily="18" charset="0"/>
              </a:rPr>
              <a:t>Improve Usability for Cybersecurity Professionals</a:t>
            </a:r>
          </a:p>
          <a:p>
            <a:pPr marL="514350" indent="-514350" algn="just">
              <a:buClr>
                <a:srgbClr val="CC0000"/>
              </a:buClr>
              <a:buFont typeface="+mj-lt"/>
              <a:buAutoNum type="romanUcPeriod"/>
              <a:defRPr/>
            </a:pPr>
            <a:r>
              <a:rPr lang="en-IN" sz="2400" dirty="0">
                <a:latin typeface="Times New Roman" panose="02020603050405020304" pitchFamily="18" charset="0"/>
                <a:cs typeface="Times New Roman" panose="02020603050405020304" pitchFamily="18" charset="0"/>
              </a:rPr>
              <a:t>Support Scalability and Performance</a:t>
            </a:r>
          </a:p>
          <a:p>
            <a:pPr marL="514350" indent="-514350" algn="just">
              <a:buClr>
                <a:srgbClr val="CC0000"/>
              </a:buClr>
              <a:buFont typeface="+mj-lt"/>
              <a:buAutoNum type="romanUcPeriod"/>
              <a:defRPr/>
            </a:pPr>
            <a:r>
              <a:rPr lang="en-IN" sz="2400" dirty="0">
                <a:latin typeface="Times New Roman" panose="02020603050405020304" pitchFamily="18" charset="0"/>
                <a:cs typeface="Times New Roman" panose="02020603050405020304" pitchFamily="18" charset="0"/>
              </a:rPr>
              <a:t>Enhance Communication and Reporting</a:t>
            </a:r>
          </a:p>
          <a:p>
            <a:pPr marL="0" indent="0" algn="just">
              <a:buClr>
                <a:srgbClr val="CC0000"/>
              </a:buClr>
              <a:buNone/>
              <a:defRPr/>
            </a:pPr>
            <a:endParaRPr lang="en-IN" sz="2400" dirty="0">
              <a:latin typeface="Times New Roman" panose="02020603050405020304" pitchFamily="18" charset="0"/>
              <a:cs typeface="Times New Roman" panose="02020603050405020304" pitchFamily="18" charset="0"/>
            </a:endParaRPr>
          </a:p>
          <a:p>
            <a:pPr marL="514350" indent="-514350" algn="just">
              <a:buClr>
                <a:srgbClr val="CC0000"/>
              </a:buClr>
              <a:buFont typeface="+mj-lt"/>
              <a:buAutoNum type="romanUcPeriod"/>
              <a:defRPr/>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300" dirty="0">
                <a:latin typeface="Times New Roman" panose="02020603050405020304" pitchFamily="18" charset="0"/>
                <a:cs typeface="Times New Roman" panose="02020603050405020304" pitchFamily="18" charset="0"/>
              </a:rPr>
              <a:t>Traditional network monitoring tools, which rely heavily on manual log reviews and basic visualizations, are inadequate for handling the massive volume and complexity of modern network traffic. These tools often fail to provide real-time, actionable insights, resulting in delayed detection and response to security threats. This project aims to address these limitations by developing advanced visualization tools specifically designed for effective network traffic analysis in cybersecurity.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300" dirty="0">
                <a:latin typeface="Times New Roman" panose="02020603050405020304" pitchFamily="18" charset="0"/>
                <a:cs typeface="Times New Roman" panose="02020603050405020304" pitchFamily="18" charset="0"/>
              </a:rPr>
              <a:t>The primary objective of this project is to create robust, intuitive, and scalable visualization solutions that can process and display large volumes of network traffic data in real-time. The project will focus on optimizing performance to handle high data throughput and ensure seamless integration with existing Security Information and Event Management (SIEM) systems.</a:t>
            </a:r>
          </a:p>
          <a:p>
            <a:pPr marL="0" indent="0">
              <a:buNone/>
            </a:pPr>
            <a:endParaRPr lang="en-IN" sz="23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8" name="Content Placeholder 7">
            <a:extLst>
              <a:ext uri="{FF2B5EF4-FFF2-40B4-BE49-F238E27FC236}">
                <a16:creationId xmlns:a16="http://schemas.microsoft.com/office/drawing/2014/main" id="{29304AD3-E6A2-6786-2233-DAFA23DF2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547" y="1752600"/>
            <a:ext cx="8044206" cy="4267200"/>
          </a:xfr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IN" sz="2400" b="0" i="0" u="none" strike="noStrike" baseline="0" dirty="0">
                <a:solidFill>
                  <a:srgbClr val="000000"/>
                </a:solidFill>
                <a:latin typeface="Times New Roman" panose="02020603050405020304" pitchFamily="18" charset="0"/>
              </a:rPr>
              <a:t>SYSTEM INITIALIZATION AND DATA LOADING </a:t>
            </a:r>
          </a:p>
          <a:p>
            <a:r>
              <a:rPr lang="en-IN" sz="2400" b="0" i="0" u="none" strike="noStrike" baseline="0" dirty="0">
                <a:solidFill>
                  <a:srgbClr val="000000"/>
                </a:solidFill>
                <a:latin typeface="Times New Roman" panose="02020603050405020304" pitchFamily="18" charset="0"/>
              </a:rPr>
              <a:t>DATA PREPROCESSING </a:t>
            </a:r>
          </a:p>
          <a:p>
            <a:r>
              <a:rPr lang="en-IN" sz="2400" b="0" i="0" u="none" strike="noStrike" baseline="0" dirty="0">
                <a:solidFill>
                  <a:srgbClr val="000000"/>
                </a:solidFill>
                <a:latin typeface="Times New Roman" panose="02020603050405020304" pitchFamily="18" charset="0"/>
              </a:rPr>
              <a:t>REAL-TIME DATA PROCESSING AND ANOMALY DETECTION </a:t>
            </a:r>
          </a:p>
          <a:p>
            <a:r>
              <a:rPr lang="en-IN" sz="2400" dirty="0">
                <a:solidFill>
                  <a:srgbClr val="000000"/>
                </a:solidFill>
                <a:latin typeface="Times New Roman" panose="02020603050405020304" pitchFamily="18" charset="0"/>
              </a:rPr>
              <a:t>V</a:t>
            </a:r>
            <a:r>
              <a:rPr lang="en-IN" sz="2400" b="0" i="0" u="none" strike="noStrike" baseline="0" dirty="0">
                <a:solidFill>
                  <a:srgbClr val="000000"/>
                </a:solidFill>
                <a:latin typeface="Times New Roman" panose="02020603050405020304" pitchFamily="18" charset="0"/>
              </a:rPr>
              <a:t>ISUALIZATION AND USER INTERACTION </a:t>
            </a:r>
          </a:p>
          <a:p>
            <a:r>
              <a:rPr lang="en-IN" sz="2400" b="0" i="0" u="none" strike="noStrike" baseline="0" dirty="0">
                <a:solidFill>
                  <a:srgbClr val="000000"/>
                </a:solidFill>
                <a:latin typeface="Times New Roman" panose="02020603050405020304" pitchFamily="18" charset="0"/>
              </a:rPr>
              <a:t>SYSTEM INTEGRATION AND ENHANCEMENTS</a:t>
            </a:r>
          </a:p>
          <a:p>
            <a:r>
              <a:rPr lang="nb-NO" sz="2400" b="0" i="0" u="none" strike="noStrike" baseline="0" dirty="0">
                <a:solidFill>
                  <a:srgbClr val="000000"/>
                </a:solidFill>
                <a:latin typeface="Times New Roman" panose="02020603050405020304" pitchFamily="18" charset="0"/>
              </a:rPr>
              <a:t>ERROR HANDLING AND LOGGING </a:t>
            </a:r>
            <a:endParaRPr lang="en-IN" sz="3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BA03AD41-D46E-18D8-D4B4-3AA7E7F3EBA8}"/>
              </a:ext>
            </a:extLst>
          </p:cNvPr>
          <p:cNvPicPr>
            <a:picLocks noGrp="1" noChangeAspect="1"/>
          </p:cNvPicPr>
          <p:nvPr>
            <p:ph idx="1"/>
          </p:nvPr>
        </p:nvPicPr>
        <p:blipFill>
          <a:blip r:embed="rId2"/>
          <a:stretch>
            <a:fillRect/>
          </a:stretch>
        </p:blipFill>
        <p:spPr>
          <a:xfrm>
            <a:off x="4435016" y="1817094"/>
            <a:ext cx="3321968" cy="4826082"/>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3120C-496A-B3CC-B1E6-B496BCCCE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EF4FB-71EC-8D77-F3FC-B1CE586D2BD6}"/>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8BD3CE29-B270-EE53-3186-BB7987FA2A8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28FFBAB6-EE94-F72A-3A62-C105A551FBE0}"/>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F6DB674-8F12-A2A3-DFDA-6E552CFBCAB8}"/>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8" name="Rectangle 2">
            <a:extLst>
              <a:ext uri="{FF2B5EF4-FFF2-40B4-BE49-F238E27FC236}">
                <a16:creationId xmlns:a16="http://schemas.microsoft.com/office/drawing/2014/main" id="{FFE04409-2A74-FCFF-1819-E6A9270E6A78}"/>
              </a:ext>
            </a:extLst>
          </p:cNvPr>
          <p:cNvSpPr>
            <a:spLocks noGrp="1" noChangeArrowheads="1"/>
          </p:cNvSpPr>
          <p:nvPr>
            <p:ph idx="1"/>
          </p:nvPr>
        </p:nvSpPr>
        <p:spPr bwMode="auto">
          <a:xfrm>
            <a:off x="401690" y="1944033"/>
            <a:ext cx="110325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buClrTx/>
              <a:buFont typeface="Wingdings" panose="05000000000000000000" pitchFamily="2" charset="2"/>
              <a:buChar char="§"/>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Preprocessing, which comes next after the data has been successfully loaded, is essential for getting the data ready for anomaly identification and real-time analysis. </a:t>
            </a:r>
          </a:p>
          <a:p>
            <a:pPr algn="just">
              <a:spcBef>
                <a:spcPct val="0"/>
              </a:spcBef>
              <a:buClrTx/>
              <a:buFont typeface="Wingdings" panose="05000000000000000000" pitchFamily="2" charset="2"/>
              <a:buChar char="§"/>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To enable effective lookups, the preprocessing also entails indexing important properties like IP addresses and timestamps </a:t>
            </a:r>
            <a:endParaRPr lang="en-IN" sz="24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09C6F1-C97B-3883-1BA9-C37EAF8CE838}"/>
              </a:ext>
            </a:extLst>
          </p:cNvPr>
          <p:cNvPicPr>
            <a:picLocks noChangeAspect="1"/>
          </p:cNvPicPr>
          <p:nvPr/>
        </p:nvPicPr>
        <p:blipFill>
          <a:blip r:embed="rId2"/>
          <a:stretch>
            <a:fillRect/>
          </a:stretch>
        </p:blipFill>
        <p:spPr>
          <a:xfrm>
            <a:off x="4165600" y="3557071"/>
            <a:ext cx="3663950" cy="2377206"/>
          </a:xfrm>
          <a:prstGeom prst="rect">
            <a:avLst/>
          </a:prstGeom>
        </p:spPr>
      </p:pic>
    </p:spTree>
    <p:extLst>
      <p:ext uri="{BB962C8B-B14F-4D97-AF65-F5344CB8AC3E}">
        <p14:creationId xmlns:p14="http://schemas.microsoft.com/office/powerpoint/2010/main" val="383467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8" name="Rectangle 2">
            <a:extLst>
              <a:ext uri="{FF2B5EF4-FFF2-40B4-BE49-F238E27FC236}">
                <a16:creationId xmlns:a16="http://schemas.microsoft.com/office/drawing/2014/main" id="{921D937B-BDF5-01EA-E9B7-115C93792E44}"/>
              </a:ext>
            </a:extLst>
          </p:cNvPr>
          <p:cNvSpPr>
            <a:spLocks noGrp="1" noChangeArrowheads="1"/>
          </p:cNvSpPr>
          <p:nvPr>
            <p:ph idx="1"/>
          </p:nvPr>
        </p:nvSpPr>
        <p:spPr bwMode="auto">
          <a:xfrm>
            <a:off x="766233" y="1900451"/>
            <a:ext cx="117903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 Simulation Insights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Analyzed traffic patterns using Wireshark; extracted key parameters (source/destination IPs, 		protocols, packet lengths).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Traffic Flow Visualization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Identified high activity periods and top data-sending IPs; highlighted anomalies (e.g., sudden 		spikes in packet sizes). </a:t>
            </a:r>
          </a:p>
        </p:txBody>
      </p:sp>
      <p:pic>
        <p:nvPicPr>
          <p:cNvPr id="10" name="Picture 9">
            <a:extLst>
              <a:ext uri="{FF2B5EF4-FFF2-40B4-BE49-F238E27FC236}">
                <a16:creationId xmlns:a16="http://schemas.microsoft.com/office/drawing/2014/main" id="{CC635CF6-791E-8737-7EA1-C77877A21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8" y="3743324"/>
            <a:ext cx="9091562" cy="2978151"/>
          </a:xfrm>
          <a:prstGeom prst="rect">
            <a:avLst/>
          </a:prstGeom>
        </p:spPr>
      </p:pic>
    </p:spTree>
    <p:extLst>
      <p:ext uri="{BB962C8B-B14F-4D97-AF65-F5344CB8AC3E}">
        <p14:creationId xmlns:p14="http://schemas.microsoft.com/office/powerpoint/2010/main" val="410963830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126</TotalTime>
  <Words>1187</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Implementation &amp; Results of First Module</vt:lpstr>
      <vt:lpstr>Implementation &amp; Results of First Module</vt:lpstr>
      <vt:lpstr>Implementation &amp; Results of First Module</vt:lpstr>
      <vt:lpstr>Conclusion &amp; Work for Phase II</vt:lpstr>
      <vt:lpstr>References</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Mohammed Sajjad</cp:lastModifiedBy>
  <cp:revision>10</cp:revision>
  <dcterms:created xsi:type="dcterms:W3CDTF">2023-08-03T04:32:32Z</dcterms:created>
  <dcterms:modified xsi:type="dcterms:W3CDTF">2024-11-26T16:42:37Z</dcterms:modified>
</cp:coreProperties>
</file>