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c6O70/JCJdReLUpXdOpL86iBW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1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1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1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1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1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1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p:nvPr>
            <p:ph idx="2" type="pic"/>
          </p:nvPr>
        </p:nvSpPr>
        <p:spPr>
          <a:xfrm>
            <a:off x="2389717" y="612775"/>
            <a:ext cx="7315200" cy="4114800"/>
          </a:xfrm>
          <a:prstGeom prst="rect">
            <a:avLst/>
          </a:prstGeom>
          <a:noFill/>
          <a:ln>
            <a:noFill/>
          </a:ln>
        </p:spPr>
      </p:sp>
      <p:sp>
        <p:nvSpPr>
          <p:cNvPr id="71" name="Google Shape;71;p2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1"/>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90000"/>
              </a:lnSpc>
              <a:spcBef>
                <a:spcPts val="0"/>
              </a:spcBef>
              <a:spcAft>
                <a:spcPts val="0"/>
              </a:spcAft>
              <a:buClr>
                <a:srgbClr val="7030A0"/>
              </a:buClr>
              <a:buSzPct val="100000"/>
              <a:buFont typeface="Verdana"/>
              <a:buNone/>
            </a:pPr>
            <a:r>
              <a:rPr b="1" lang="en-IN" sz="4000">
                <a:solidFill>
                  <a:srgbClr val="7030A0"/>
                </a:solidFill>
                <a:latin typeface="Verdana"/>
                <a:ea typeface="Verdana"/>
                <a:cs typeface="Verdana"/>
                <a:sym typeface="Verdana"/>
              </a:rPr>
              <a:t>VISUALIZING NETWORK TRAFFIC DATA FOR CYBERSECURITY ANALYSIS</a:t>
            </a:r>
            <a:endParaRPr/>
          </a:p>
        </p:txBody>
      </p:sp>
      <p:sp>
        <p:nvSpPr>
          <p:cNvPr id="94" name="Google Shape;94;p1"/>
          <p:cNvSpPr txBox="1"/>
          <p:nvPr/>
        </p:nvSpPr>
        <p:spPr>
          <a:xfrm>
            <a:off x="962888" y="5183902"/>
            <a:ext cx="398618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Mrs. Shafiya Banu Assisstant Professor</a:t>
            </a:r>
            <a:endParaRPr/>
          </a:p>
        </p:txBody>
      </p:sp>
      <p:sp>
        <p:nvSpPr>
          <p:cNvPr id="95" name="Google Shape;95;p1"/>
          <p:cNvSpPr txBox="1"/>
          <p:nvPr/>
        </p:nvSpPr>
        <p:spPr>
          <a:xfrm>
            <a:off x="6446442" y="5229364"/>
            <a:ext cx="64179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Manjunathan S (210701147)</a:t>
            </a:r>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Mohammed Sajjad (210701162)</a:t>
            </a:r>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
        <p:nvSpPr>
          <p:cNvPr id="97" name="Google Shape;97;p1"/>
          <p:cNvSpPr txBox="1"/>
          <p:nvPr/>
        </p:nvSpPr>
        <p:spPr>
          <a:xfrm>
            <a:off x="6446450" y="4451200"/>
            <a:ext cx="606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solidFill>
                  <a:srgbClr val="FF0000"/>
                </a:solidFill>
                <a:latin typeface="Verdana"/>
                <a:ea typeface="Verdana"/>
                <a:cs typeface="Verdana"/>
                <a:sym typeface="Verdana"/>
              </a:rPr>
              <a:t>Team ID :B21A2425C14</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175" name="Google Shape;175;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6" name="Google Shape;176;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7" name="Google Shape;177;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3" name="Google Shape;103;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rgbClr val="CC0000"/>
              </a:buClr>
              <a:buSzPts val="2400"/>
              <a:buFont typeface="Noto Sans Symbols"/>
              <a:buChar char="□"/>
            </a:pPr>
            <a:r>
              <a:rPr b="1" i="0" lang="en-IN" sz="2400" u="none" cap="none" strike="noStrike">
                <a:solidFill>
                  <a:srgbClr val="000000"/>
                </a:solidFill>
                <a:latin typeface="Times New Roman"/>
                <a:ea typeface="Times New Roman"/>
                <a:cs typeface="Times New Roman"/>
                <a:sym typeface="Times New Roman"/>
              </a:rPr>
              <a:t>Network Traffic </a:t>
            </a:r>
            <a:r>
              <a:rPr b="0" i="0" lang="en-IN" sz="2400" u="none" cap="none" strike="noStrike">
                <a:solidFill>
                  <a:srgbClr val="000000"/>
                </a:solidFill>
                <a:latin typeface="Times New Roman"/>
                <a:ea typeface="Times New Roman"/>
                <a:cs typeface="Times New Roman"/>
                <a:sym typeface="Times New Roman"/>
              </a:rPr>
              <a:t>refers to the data moving across a network at any given time. including all the data being sent and received by devices connected to the network.</a:t>
            </a:r>
            <a:endParaRPr/>
          </a:p>
          <a:p>
            <a:pPr indent="-469900" lvl="0" marL="469900" marR="0" rtl="0" algn="just">
              <a:lnSpc>
                <a:spcPct val="100000"/>
              </a:lnSpc>
              <a:spcBef>
                <a:spcPts val="480"/>
              </a:spcBef>
              <a:spcAft>
                <a:spcPts val="0"/>
              </a:spcAft>
              <a:buClr>
                <a:srgbClr val="CC0000"/>
              </a:buClr>
              <a:buSzPts val="2400"/>
              <a:buFont typeface="Noto Sans Symbols"/>
              <a:buChar char="□"/>
            </a:pPr>
            <a:r>
              <a:rPr b="1" i="0" lang="en-IN" sz="2400" u="none" cap="none" strike="noStrike">
                <a:solidFill>
                  <a:srgbClr val="000000"/>
                </a:solidFill>
                <a:latin typeface="Times New Roman"/>
                <a:ea typeface="Times New Roman"/>
                <a:cs typeface="Times New Roman"/>
                <a:sym typeface="Times New Roman"/>
              </a:rPr>
              <a:t>Cybersecurity</a:t>
            </a:r>
            <a:r>
              <a:rPr b="0" i="0" lang="en-IN" sz="2400" u="none" cap="none" strike="noStrike">
                <a:solidFill>
                  <a:srgbClr val="000000"/>
                </a:solidFill>
                <a:latin typeface="Times New Roman"/>
                <a:ea typeface="Times New Roman"/>
                <a:cs typeface="Times New Roman"/>
                <a:sym typeface="Times New Roman"/>
              </a:rPr>
              <a:t> is the practice of protecting systems, networks, and programs from digital attacks. These attacks aim to access, change, or destroy sensitive information; extort money from users; or interrupt normal business processes.</a:t>
            </a:r>
            <a:endParaRPr sz="2400">
              <a:solidFill>
                <a:srgbClr val="000000"/>
              </a:solidFill>
              <a:latin typeface="Times New Roman"/>
              <a:ea typeface="Times New Roman"/>
              <a:cs typeface="Times New Roman"/>
              <a:sym typeface="Times New Roman"/>
            </a:endParaRPr>
          </a:p>
          <a:p>
            <a:pPr indent="-469900" lvl="0" marL="469900" marR="0" rtl="0" algn="just">
              <a:lnSpc>
                <a:spcPct val="100000"/>
              </a:lnSpc>
              <a:spcBef>
                <a:spcPts val="48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Types of Network Traffic:</a:t>
            </a:r>
            <a:endParaRPr/>
          </a:p>
          <a:p>
            <a:pPr indent="-469900" lvl="2" marL="1304925" rtl="0" algn="just">
              <a:spcBef>
                <a:spcPts val="480"/>
              </a:spcBef>
              <a:spcAft>
                <a:spcPts val="0"/>
              </a:spcAft>
              <a:buClr>
                <a:srgbClr val="CC0000"/>
              </a:buClr>
              <a:buSzPts val="2400"/>
              <a:buFont typeface="Noto Sans Symbols"/>
              <a:buChar char="⮚"/>
            </a:pPr>
            <a:r>
              <a:rPr b="1" lang="en-IN" sz="2400">
                <a:solidFill>
                  <a:srgbClr val="000000"/>
                </a:solidFill>
                <a:latin typeface="Times New Roman"/>
                <a:ea typeface="Times New Roman"/>
                <a:cs typeface="Times New Roman"/>
                <a:sym typeface="Times New Roman"/>
              </a:rPr>
              <a:t>Inbound Traffic</a:t>
            </a:r>
            <a:endParaRPr/>
          </a:p>
          <a:p>
            <a:pPr indent="-469900" lvl="2" marL="1304925" rtl="0" algn="just">
              <a:spcBef>
                <a:spcPts val="480"/>
              </a:spcBef>
              <a:spcAft>
                <a:spcPts val="0"/>
              </a:spcAft>
              <a:buClr>
                <a:srgbClr val="CC0000"/>
              </a:buClr>
              <a:buSzPts val="2400"/>
              <a:buFont typeface="Noto Sans Symbols"/>
              <a:buChar char="⮚"/>
            </a:pPr>
            <a:r>
              <a:rPr b="1" i="0" lang="en-IN" sz="2400" u="none" cap="none" strike="noStrike">
                <a:solidFill>
                  <a:srgbClr val="000000"/>
                </a:solidFill>
                <a:latin typeface="Times New Roman"/>
                <a:ea typeface="Times New Roman"/>
                <a:cs typeface="Times New Roman"/>
                <a:sym typeface="Times New Roman"/>
              </a:rPr>
              <a:t>Out</a:t>
            </a:r>
            <a:r>
              <a:rPr b="1" lang="en-IN" sz="2400">
                <a:solidFill>
                  <a:srgbClr val="000000"/>
                </a:solidFill>
                <a:latin typeface="Times New Roman"/>
                <a:ea typeface="Times New Roman"/>
                <a:cs typeface="Times New Roman"/>
                <a:sym typeface="Times New Roman"/>
              </a:rPr>
              <a:t>bound Traffic</a:t>
            </a:r>
            <a:endParaRPr/>
          </a:p>
          <a:p>
            <a:pPr indent="-469900" lvl="2" marL="1304925" rtl="0" algn="just">
              <a:spcBef>
                <a:spcPts val="480"/>
              </a:spcBef>
              <a:spcAft>
                <a:spcPts val="0"/>
              </a:spcAft>
              <a:buClr>
                <a:srgbClr val="CC0000"/>
              </a:buClr>
              <a:buSzPts val="2400"/>
              <a:buFont typeface="Noto Sans Symbols"/>
              <a:buChar char="⮚"/>
            </a:pPr>
            <a:r>
              <a:rPr b="1" i="0" lang="en-IN" sz="2400" u="none" cap="none" strike="noStrike">
                <a:solidFill>
                  <a:srgbClr val="000000"/>
                </a:solidFill>
                <a:latin typeface="Times New Roman"/>
                <a:ea typeface="Times New Roman"/>
                <a:cs typeface="Times New Roman"/>
                <a:sym typeface="Times New Roman"/>
              </a:rPr>
              <a:t>Lateral Traffic</a:t>
            </a:r>
            <a:endParaRPr/>
          </a:p>
          <a:p>
            <a:pPr indent="0" lvl="0" marL="0" rtl="0" algn="just">
              <a:spcBef>
                <a:spcPts val="480"/>
              </a:spcBef>
              <a:spcAft>
                <a:spcPts val="0"/>
              </a:spcAft>
              <a:buSzPts val="2400"/>
              <a:buNone/>
            </a:pPr>
            <a:r>
              <a:t/>
            </a:r>
            <a:endParaRPr sz="2400">
              <a:latin typeface="Times New Roman"/>
              <a:ea typeface="Times New Roman"/>
              <a:cs typeface="Times New Roman"/>
              <a:sym typeface="Times New Roman"/>
            </a:endParaRPr>
          </a:p>
        </p:txBody>
      </p:sp>
      <p:sp>
        <p:nvSpPr>
          <p:cNvPr id="104" name="Google Shape;104;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05" name="Google Shape;105;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6" name="Google Shape;106;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12" name="Google Shape;112;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00"/>
              <a:buNone/>
            </a:pPr>
            <a:r>
              <a:rPr b="1" lang="en-IN" sz="2400">
                <a:latin typeface="Times New Roman"/>
                <a:ea typeface="Times New Roman"/>
                <a:cs typeface="Times New Roman"/>
                <a:sym typeface="Times New Roman"/>
              </a:rPr>
              <a:t>Importance</a:t>
            </a:r>
            <a:r>
              <a:rPr lang="en-IN" sz="2400">
                <a:latin typeface="Times New Roman"/>
                <a:ea typeface="Times New Roman"/>
                <a:cs typeface="Times New Roman"/>
                <a:sym typeface="Times New Roman"/>
              </a:rPr>
              <a:t> of Network Traffic Analysis in Cybersecurity:</a:t>
            </a:r>
            <a:endParaRPr/>
          </a:p>
          <a:p>
            <a:pPr indent="-395288" lvl="2" marL="1304925" rtl="0" algn="just">
              <a:spcBef>
                <a:spcPts val="480"/>
              </a:spcBef>
              <a:spcAft>
                <a:spcPts val="0"/>
              </a:spcAft>
              <a:buSzPts val="2400"/>
              <a:buFont typeface="Noto Sans Symbols"/>
              <a:buChar char="⮚"/>
            </a:pPr>
            <a:r>
              <a:rPr b="1" lang="en-IN" sz="2400">
                <a:latin typeface="Times New Roman"/>
                <a:ea typeface="Times New Roman"/>
                <a:cs typeface="Times New Roman"/>
                <a:sym typeface="Times New Roman"/>
              </a:rPr>
              <a:t>Anomaly Detection</a:t>
            </a:r>
            <a:endParaRPr/>
          </a:p>
          <a:p>
            <a:pPr indent="-395288" lvl="2" marL="1304925" rtl="0" algn="just">
              <a:spcBef>
                <a:spcPts val="480"/>
              </a:spcBef>
              <a:spcAft>
                <a:spcPts val="0"/>
              </a:spcAft>
              <a:buSzPts val="2400"/>
              <a:buFont typeface="Noto Sans Symbols"/>
              <a:buChar char="⮚"/>
            </a:pPr>
            <a:r>
              <a:rPr b="1" lang="en-IN" sz="2400">
                <a:latin typeface="Times New Roman"/>
                <a:ea typeface="Times New Roman"/>
                <a:cs typeface="Times New Roman"/>
                <a:sym typeface="Times New Roman"/>
              </a:rPr>
              <a:t>Intrusion Detection</a:t>
            </a:r>
            <a:endParaRPr/>
          </a:p>
          <a:p>
            <a:pPr indent="-395288" lvl="2" marL="1304925" rtl="0" algn="just">
              <a:spcBef>
                <a:spcPts val="480"/>
              </a:spcBef>
              <a:spcAft>
                <a:spcPts val="0"/>
              </a:spcAft>
              <a:buSzPts val="2400"/>
              <a:buFont typeface="Noto Sans Symbols"/>
              <a:buChar char="⮚"/>
            </a:pPr>
            <a:r>
              <a:rPr b="1" lang="en-IN" sz="2400">
                <a:latin typeface="Times New Roman"/>
                <a:ea typeface="Times New Roman"/>
                <a:cs typeface="Times New Roman"/>
                <a:sym typeface="Times New Roman"/>
              </a:rPr>
              <a:t>Incident Response</a:t>
            </a:r>
            <a:endParaRPr/>
          </a:p>
          <a:p>
            <a:pPr indent="-395288" lvl="2" marL="1304925" rtl="0" algn="just">
              <a:spcBef>
                <a:spcPts val="480"/>
              </a:spcBef>
              <a:spcAft>
                <a:spcPts val="0"/>
              </a:spcAft>
              <a:buSzPts val="2400"/>
              <a:buFont typeface="Noto Sans Symbols"/>
              <a:buChar char="⮚"/>
            </a:pPr>
            <a:r>
              <a:rPr b="1" lang="en-IN" sz="2400">
                <a:latin typeface="Times New Roman"/>
                <a:ea typeface="Times New Roman"/>
                <a:cs typeface="Times New Roman"/>
                <a:sym typeface="Times New Roman"/>
              </a:rPr>
              <a:t>Policy Enforcement</a:t>
            </a:r>
            <a:endParaRPr/>
          </a:p>
        </p:txBody>
      </p:sp>
      <p:sp>
        <p:nvSpPr>
          <p:cNvPr id="113" name="Google Shape;113;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14" name="Google Shape;114;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5" name="Google Shape;115;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a:t>
            </a:r>
            <a:endParaRPr sz="2800"/>
          </a:p>
        </p:txBody>
      </p:sp>
      <p:sp>
        <p:nvSpPr>
          <p:cNvPr id="121" name="Google Shape;121;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C0000"/>
              </a:buClr>
              <a:buSzPts val="2400"/>
              <a:buNone/>
            </a:pPr>
            <a:r>
              <a:rPr lang="en-IN" sz="2400">
                <a:solidFill>
                  <a:srgbClr val="000000"/>
                </a:solidFill>
                <a:latin typeface="Times New Roman"/>
                <a:ea typeface="Times New Roman"/>
                <a:cs typeface="Times New Roman"/>
                <a:sym typeface="Times New Roman"/>
              </a:rPr>
              <a:t>The absence of effective visualization tools for large volumes of network traffic data, real-time analysis, and intuitive presentation hampers the prompt detection and response to cybersecurity threats. This inadequacy compromises network security and data integrity, highlighting the critical need for advanced, real-time, and user-friendly visualization solutions for cybersecurity professionals.</a:t>
            </a:r>
            <a:endParaRPr/>
          </a:p>
          <a:p>
            <a:pPr indent="0" lvl="0" marL="0" marR="0" rtl="0" algn="just">
              <a:lnSpc>
                <a:spcPct val="100000"/>
              </a:lnSpc>
              <a:spcBef>
                <a:spcPts val="480"/>
              </a:spcBef>
              <a:spcAft>
                <a:spcPts val="0"/>
              </a:spcAft>
              <a:buClr>
                <a:srgbClr val="CC0000"/>
              </a:buClr>
              <a:buSzPts val="2400"/>
              <a:buNone/>
            </a:pPr>
            <a:br>
              <a:rPr b="0" i="0" lang="en-IN" sz="2400" u="none" cap="none" strike="noStrike">
                <a:solidFill>
                  <a:srgbClr val="000000"/>
                </a:solidFill>
                <a:latin typeface="Times New Roman"/>
                <a:ea typeface="Times New Roman"/>
                <a:cs typeface="Times New Roman"/>
                <a:sym typeface="Times New Roman"/>
              </a:rPr>
            </a:br>
            <a:endParaRPr b="0" i="0" sz="2400" u="none" cap="none" strike="noStrike">
              <a:solidFill>
                <a:srgbClr val="000000"/>
              </a:solidFill>
              <a:latin typeface="Times New Roman"/>
              <a:ea typeface="Times New Roman"/>
              <a:cs typeface="Times New Roman"/>
              <a:sym typeface="Times New Roman"/>
            </a:endParaRPr>
          </a:p>
          <a:p>
            <a:pPr indent="0" lvl="0" marL="0" rtl="0" algn="just">
              <a:spcBef>
                <a:spcPts val="480"/>
              </a:spcBef>
              <a:spcAft>
                <a:spcPts val="0"/>
              </a:spcAft>
              <a:buSzPts val="2400"/>
              <a:buNone/>
            </a:pPr>
            <a:r>
              <a:t/>
            </a:r>
            <a:endParaRPr sz="2400">
              <a:latin typeface="Times New Roman"/>
              <a:ea typeface="Times New Roman"/>
              <a:cs typeface="Times New Roman"/>
              <a:sym typeface="Times New Roman"/>
            </a:endParaRPr>
          </a:p>
        </p:txBody>
      </p:sp>
      <p:sp>
        <p:nvSpPr>
          <p:cNvPr id="122" name="Google Shape;12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23" name="Google Shape;12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4" name="Google Shape;12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28" name="Shape 128"/>
        <p:cNvGrpSpPr/>
        <p:nvPr/>
      </p:nvGrpSpPr>
      <p:grpSpPr>
        <a:xfrm>
          <a:off x="0" y="0"/>
          <a:ext cx="0" cy="0"/>
          <a:chOff x="0" y="0"/>
          <a:chExt cx="0" cy="0"/>
        </a:xfrm>
      </p:grpSpPr>
      <p:sp>
        <p:nvSpPr>
          <p:cNvPr id="129" name="Google Shape;129;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Motivation</a:t>
            </a:r>
            <a:endParaRPr sz="2800"/>
          </a:p>
        </p:txBody>
      </p:sp>
      <p:sp>
        <p:nvSpPr>
          <p:cNvPr id="130" name="Google Shape;130;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100000"/>
              </a:lnSpc>
              <a:spcBef>
                <a:spcPts val="0"/>
              </a:spcBef>
              <a:spcAft>
                <a:spcPts val="0"/>
              </a:spcAft>
              <a:buClr>
                <a:srgbClr val="CC0000"/>
              </a:buClr>
              <a:buSzPts val="2400"/>
              <a:buFont typeface="Verdana"/>
              <a:buAutoNum type="romanLcPeriod"/>
            </a:pPr>
            <a:r>
              <a:rPr lang="en-IN" sz="2400">
                <a:latin typeface="Times New Roman"/>
                <a:ea typeface="Times New Roman"/>
                <a:cs typeface="Times New Roman"/>
                <a:sym typeface="Times New Roman"/>
              </a:rPr>
              <a:t>Increasing Complexity of Cyber Threats</a:t>
            </a:r>
            <a:endParaRPr/>
          </a:p>
          <a:p>
            <a:pPr indent="-514350" lvl="0" marL="514350" marR="0" rtl="0" algn="just">
              <a:lnSpc>
                <a:spcPct val="100000"/>
              </a:lnSpc>
              <a:spcBef>
                <a:spcPts val="480"/>
              </a:spcBef>
              <a:spcAft>
                <a:spcPts val="0"/>
              </a:spcAft>
              <a:buClr>
                <a:srgbClr val="CC0000"/>
              </a:buClr>
              <a:buSzPts val="2400"/>
              <a:buFont typeface="Verdana"/>
              <a:buAutoNum type="romanLcPeriod"/>
            </a:pPr>
            <a:r>
              <a:rPr lang="en-IN" sz="2400">
                <a:latin typeface="Times New Roman"/>
                <a:ea typeface="Times New Roman"/>
                <a:cs typeface="Times New Roman"/>
                <a:sym typeface="Times New Roman"/>
              </a:rPr>
              <a:t>Growing Volume of Network Traffic</a:t>
            </a:r>
            <a:endParaRPr/>
          </a:p>
          <a:p>
            <a:pPr indent="-514350" lvl="0" marL="514350" marR="0" rtl="0" algn="just">
              <a:lnSpc>
                <a:spcPct val="100000"/>
              </a:lnSpc>
              <a:spcBef>
                <a:spcPts val="480"/>
              </a:spcBef>
              <a:spcAft>
                <a:spcPts val="0"/>
              </a:spcAft>
              <a:buClr>
                <a:srgbClr val="CC0000"/>
              </a:buClr>
              <a:buSzPts val="2400"/>
              <a:buFont typeface="Verdana"/>
              <a:buAutoNum type="romanLcPeriod"/>
            </a:pPr>
            <a:r>
              <a:rPr lang="en-IN" sz="2400">
                <a:latin typeface="Times New Roman"/>
                <a:ea typeface="Times New Roman"/>
                <a:cs typeface="Times New Roman"/>
                <a:sym typeface="Times New Roman"/>
              </a:rPr>
              <a:t>Limitations of Traditional Monitoring Tools</a:t>
            </a:r>
            <a:endParaRPr/>
          </a:p>
          <a:p>
            <a:pPr indent="-514350" lvl="0" marL="514350" marR="0" rtl="0" algn="just">
              <a:lnSpc>
                <a:spcPct val="100000"/>
              </a:lnSpc>
              <a:spcBef>
                <a:spcPts val="480"/>
              </a:spcBef>
              <a:spcAft>
                <a:spcPts val="0"/>
              </a:spcAft>
              <a:buClr>
                <a:srgbClr val="CC0000"/>
              </a:buClr>
              <a:buSzPts val="2400"/>
              <a:buFont typeface="Verdana"/>
              <a:buAutoNum type="romanLcPeriod"/>
            </a:pPr>
            <a:r>
              <a:rPr lang="en-IN" sz="2400">
                <a:latin typeface="Times New Roman"/>
                <a:ea typeface="Times New Roman"/>
                <a:cs typeface="Times New Roman"/>
                <a:sym typeface="Times New Roman"/>
              </a:rPr>
              <a:t>Benefits of Visualization</a:t>
            </a:r>
            <a:endParaRPr/>
          </a:p>
          <a:p>
            <a:pPr indent="-514350" lvl="0" marL="514350" marR="0" rtl="0" algn="just">
              <a:lnSpc>
                <a:spcPct val="100000"/>
              </a:lnSpc>
              <a:spcBef>
                <a:spcPts val="480"/>
              </a:spcBef>
              <a:spcAft>
                <a:spcPts val="0"/>
              </a:spcAft>
              <a:buClr>
                <a:srgbClr val="CC0000"/>
              </a:buClr>
              <a:buSzPts val="2400"/>
              <a:buFont typeface="Verdana"/>
              <a:buAutoNum type="romanLcPeriod"/>
            </a:pPr>
            <a:r>
              <a:rPr lang="en-IN" sz="2400">
                <a:latin typeface="Times New Roman"/>
                <a:ea typeface="Times New Roman"/>
                <a:cs typeface="Times New Roman"/>
                <a:sym typeface="Times New Roman"/>
              </a:rPr>
              <a:t>Innovation and Research</a:t>
            </a:r>
            <a:endParaRPr/>
          </a:p>
        </p:txBody>
      </p:sp>
      <p:sp>
        <p:nvSpPr>
          <p:cNvPr id="131" name="Google Shape;131;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32" name="Google Shape;132;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3" name="Google Shape;133;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7" name="Shape 137"/>
        <p:cNvGrpSpPr/>
        <p:nvPr/>
      </p:nvGrpSpPr>
      <p:grpSpPr>
        <a:xfrm>
          <a:off x="0" y="0"/>
          <a:ext cx="0" cy="0"/>
          <a:chOff x="0" y="0"/>
          <a:chExt cx="0" cy="0"/>
        </a:xfrm>
      </p:grpSpPr>
      <p:sp>
        <p:nvSpPr>
          <p:cNvPr id="138" name="Google Shape;138;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Existing System</a:t>
            </a:r>
            <a:endParaRPr sz="2800"/>
          </a:p>
        </p:txBody>
      </p:sp>
      <p:sp>
        <p:nvSpPr>
          <p:cNvPr id="139" name="Google Shape;139;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Traditional Network Monitoring Tools</a:t>
            </a:r>
            <a:endParaRPr/>
          </a:p>
          <a:p>
            <a:pPr indent="-469900" lvl="0" marL="469900" marR="0" rtl="0" algn="l">
              <a:lnSpc>
                <a:spcPct val="100000"/>
              </a:lnSpc>
              <a:spcBef>
                <a:spcPts val="48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Security Information and Event Management (</a:t>
            </a:r>
            <a:r>
              <a:rPr b="1" i="0" lang="en-IN" sz="2400" u="none" cap="none" strike="noStrike">
                <a:solidFill>
                  <a:srgbClr val="000000"/>
                </a:solidFill>
                <a:latin typeface="Times New Roman"/>
                <a:ea typeface="Times New Roman"/>
                <a:cs typeface="Times New Roman"/>
                <a:sym typeface="Times New Roman"/>
              </a:rPr>
              <a:t>SIEM</a:t>
            </a:r>
            <a:r>
              <a:rPr b="0" i="0" lang="en-IN" sz="2400" u="none" cap="none" strike="noStrike">
                <a:solidFill>
                  <a:srgbClr val="000000"/>
                </a:solidFill>
                <a:latin typeface="Times New Roman"/>
                <a:ea typeface="Times New Roman"/>
                <a:cs typeface="Times New Roman"/>
                <a:sym typeface="Times New Roman"/>
              </a:rPr>
              <a:t>) Systems</a:t>
            </a:r>
            <a:endParaRPr sz="2400">
              <a:solidFill>
                <a:srgbClr val="000000"/>
              </a:solidFill>
              <a:latin typeface="Times New Roman"/>
              <a:ea typeface="Times New Roman"/>
              <a:cs typeface="Times New Roman"/>
              <a:sym typeface="Times New Roman"/>
            </a:endParaRPr>
          </a:p>
          <a:p>
            <a:pPr indent="-469900" lvl="0" marL="469900" marR="0" rtl="0" algn="l">
              <a:lnSpc>
                <a:spcPct val="100000"/>
              </a:lnSpc>
              <a:spcBef>
                <a:spcPts val="48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Intrusion Detection Systems (</a:t>
            </a:r>
            <a:r>
              <a:rPr b="1" i="0" lang="en-IN" sz="2400" u="none" cap="none" strike="noStrike">
                <a:solidFill>
                  <a:srgbClr val="000000"/>
                </a:solidFill>
                <a:latin typeface="Times New Roman"/>
                <a:ea typeface="Times New Roman"/>
                <a:cs typeface="Times New Roman"/>
                <a:sym typeface="Times New Roman"/>
              </a:rPr>
              <a:t>IDS</a:t>
            </a:r>
            <a:r>
              <a:rPr b="0" i="0" lang="en-IN" sz="2400" u="none" cap="none" strike="noStrike">
                <a:solidFill>
                  <a:srgbClr val="000000"/>
                </a:solidFill>
                <a:latin typeface="Times New Roman"/>
                <a:ea typeface="Times New Roman"/>
                <a:cs typeface="Times New Roman"/>
                <a:sym typeface="Times New Roman"/>
              </a:rPr>
              <a:t>) and Intrusion Prevention Systems (</a:t>
            </a:r>
            <a:r>
              <a:rPr b="1" i="0" lang="en-IN" sz="2400" u="none" cap="none" strike="noStrike">
                <a:solidFill>
                  <a:srgbClr val="000000"/>
                </a:solidFill>
                <a:latin typeface="Times New Roman"/>
                <a:ea typeface="Times New Roman"/>
                <a:cs typeface="Times New Roman"/>
                <a:sym typeface="Times New Roman"/>
              </a:rPr>
              <a:t>IPS</a:t>
            </a:r>
            <a:r>
              <a:rPr b="0" i="0" lang="en-IN" sz="2400" u="none" cap="none" strike="noStrike">
                <a:solidFill>
                  <a:srgbClr val="000000"/>
                </a:solidFill>
                <a:latin typeface="Times New Roman"/>
                <a:ea typeface="Times New Roman"/>
                <a:cs typeface="Times New Roman"/>
                <a:sym typeface="Times New Roman"/>
              </a:rPr>
              <a:t>)</a:t>
            </a:r>
            <a:endParaRPr/>
          </a:p>
          <a:p>
            <a:pPr indent="-469900" lvl="0" marL="469900" marR="0" rtl="0" algn="l">
              <a:lnSpc>
                <a:spcPct val="100000"/>
              </a:lnSpc>
              <a:spcBef>
                <a:spcPts val="48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 Network Traffic Analysis Tools</a:t>
            </a:r>
            <a:endParaRPr sz="2400">
              <a:solidFill>
                <a:srgbClr val="000000"/>
              </a:solidFill>
              <a:latin typeface="Times New Roman"/>
              <a:ea typeface="Times New Roman"/>
              <a:cs typeface="Times New Roman"/>
              <a:sym typeface="Times New Roman"/>
            </a:endParaRPr>
          </a:p>
          <a:p>
            <a:pPr indent="-469900" lvl="0" marL="469900" marR="0" rtl="0" algn="l">
              <a:lnSpc>
                <a:spcPct val="100000"/>
              </a:lnSpc>
              <a:spcBef>
                <a:spcPts val="48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Basic Visualization Tools</a:t>
            </a:r>
            <a:endParaRPr/>
          </a:p>
          <a:p>
            <a:pPr indent="-469900" lvl="0" marL="469900" rtl="0" algn="l">
              <a:spcBef>
                <a:spcPts val="480"/>
              </a:spcBef>
              <a:spcAft>
                <a:spcPts val="0"/>
              </a:spcAft>
              <a:buClr>
                <a:srgbClr val="CC0000"/>
              </a:buClr>
              <a:buSzPts val="2400"/>
              <a:buChar char="□"/>
            </a:pPr>
            <a:r>
              <a:rPr b="1" i="0" lang="en-IN" sz="2400" u="none" cap="none" strike="noStrike">
                <a:solidFill>
                  <a:srgbClr val="000000"/>
                </a:solidFill>
                <a:latin typeface="Times New Roman"/>
                <a:ea typeface="Times New Roman"/>
                <a:cs typeface="Times New Roman"/>
                <a:sym typeface="Times New Roman"/>
              </a:rPr>
              <a:t>Limitations:</a:t>
            </a:r>
            <a:endParaRPr b="1" sz="2400">
              <a:solidFill>
                <a:srgbClr val="000000"/>
              </a:solidFill>
              <a:latin typeface="Times New Roman"/>
              <a:ea typeface="Times New Roman"/>
              <a:cs typeface="Times New Roman"/>
              <a:sym typeface="Times New Roman"/>
            </a:endParaRPr>
          </a:p>
          <a:p>
            <a:pPr indent="-395288" lvl="2" marL="1304925" rtl="0" algn="l">
              <a:spcBef>
                <a:spcPts val="48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Scalability Issues</a:t>
            </a:r>
            <a:endParaRPr/>
          </a:p>
          <a:p>
            <a:pPr indent="-395288" lvl="2" marL="1304925" rtl="0" algn="l">
              <a:spcBef>
                <a:spcPts val="48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Integration Issues </a:t>
            </a:r>
            <a:endParaRPr/>
          </a:p>
          <a:p>
            <a:pPr indent="-395288" lvl="2" marL="1304925" rtl="0" algn="l">
              <a:spcBef>
                <a:spcPts val="48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Lack of </a:t>
            </a:r>
            <a:r>
              <a:rPr lang="en-IN" sz="2400">
                <a:solidFill>
                  <a:srgbClr val="000000"/>
                </a:solidFill>
                <a:latin typeface="Times New Roman"/>
                <a:ea typeface="Times New Roman"/>
                <a:cs typeface="Times New Roman"/>
                <a:sym typeface="Times New Roman"/>
              </a:rPr>
              <a:t>Real Time Capabilities</a:t>
            </a:r>
            <a:endParaRPr/>
          </a:p>
          <a:p>
            <a:pPr indent="-395288" lvl="2" marL="1304925" rtl="0" algn="l">
              <a:spcBef>
                <a:spcPts val="48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Usability Challenges</a:t>
            </a:r>
            <a:br>
              <a:rPr b="0" i="0" lang="en-IN" sz="2400" u="none" cap="none" strike="noStrike">
                <a:solidFill>
                  <a:srgbClr val="000000"/>
                </a:solidFill>
                <a:latin typeface="Times New Roman"/>
                <a:ea typeface="Times New Roman"/>
                <a:cs typeface="Times New Roman"/>
                <a:sym typeface="Times New Roman"/>
              </a:rPr>
            </a:br>
            <a:endParaRPr b="0" i="0" sz="2400" u="none" cap="none" strike="noStrike">
              <a:solidFill>
                <a:srgbClr val="000000"/>
              </a:solidFill>
              <a:latin typeface="Times New Roman"/>
              <a:ea typeface="Times New Roman"/>
              <a:cs typeface="Times New Roman"/>
              <a:sym typeface="Times New Roman"/>
            </a:endParaRPr>
          </a:p>
          <a:p>
            <a:pPr indent="0" lvl="0" marL="0" rtl="0" algn="l">
              <a:spcBef>
                <a:spcPts val="480"/>
              </a:spcBef>
              <a:spcAft>
                <a:spcPts val="0"/>
              </a:spcAft>
              <a:buSzPts val="2400"/>
              <a:buNone/>
            </a:pPr>
            <a:r>
              <a:t/>
            </a:r>
            <a:endParaRPr sz="2400">
              <a:latin typeface="Times New Roman"/>
              <a:ea typeface="Times New Roman"/>
              <a:cs typeface="Times New Roman"/>
              <a:sym typeface="Times New Roman"/>
            </a:endParaRPr>
          </a:p>
        </p:txBody>
      </p:sp>
      <p:sp>
        <p:nvSpPr>
          <p:cNvPr id="140" name="Google Shape;140;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41" name="Google Shape;141;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2" name="Google Shape;142;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6" name="Shape 146"/>
        <p:cNvGrpSpPr/>
        <p:nvPr/>
      </p:nvGrpSpPr>
      <p:grpSpPr>
        <a:xfrm>
          <a:off x="0" y="0"/>
          <a:ext cx="0" cy="0"/>
          <a:chOff x="0" y="0"/>
          <a:chExt cx="0" cy="0"/>
        </a:xfrm>
      </p:grpSpPr>
      <p:sp>
        <p:nvSpPr>
          <p:cNvPr id="147" name="Google Shape;147;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148" name="Google Shape;148;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100000"/>
              </a:lnSpc>
              <a:spcBef>
                <a:spcPts val="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Develop Advanced Visualization Tools</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Implement Real-Time Data Processing</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Enhance Anomaly Detection</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Improve Usability for Cybersecurity Professionals</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Support Scalability and Performance</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Enhance Communication and Reporting</a:t>
            </a:r>
            <a:endParaRPr/>
          </a:p>
          <a:p>
            <a:pPr indent="0" lvl="0" marL="0" rtl="0" algn="just">
              <a:spcBef>
                <a:spcPts val="480"/>
              </a:spcBef>
              <a:spcAft>
                <a:spcPts val="0"/>
              </a:spcAft>
              <a:buClr>
                <a:srgbClr val="CC0000"/>
              </a:buClr>
              <a:buSzPts val="2400"/>
              <a:buNone/>
            </a:pPr>
            <a:r>
              <a:t/>
            </a:r>
            <a:endParaRPr sz="2400">
              <a:latin typeface="Times New Roman"/>
              <a:ea typeface="Times New Roman"/>
              <a:cs typeface="Times New Roman"/>
              <a:sym typeface="Times New Roman"/>
            </a:endParaRPr>
          </a:p>
          <a:p>
            <a:pPr indent="-361950" lvl="0" marL="514350" rtl="0" algn="just">
              <a:spcBef>
                <a:spcPts val="480"/>
              </a:spcBef>
              <a:spcAft>
                <a:spcPts val="0"/>
              </a:spcAft>
              <a:buClr>
                <a:srgbClr val="CC0000"/>
              </a:buClr>
              <a:buSzPts val="2400"/>
              <a:buFont typeface="Verdana"/>
              <a:buNone/>
            </a:pPr>
            <a:r>
              <a:t/>
            </a:r>
            <a:endParaRPr sz="2400">
              <a:latin typeface="Times New Roman"/>
              <a:ea typeface="Times New Roman"/>
              <a:cs typeface="Times New Roman"/>
              <a:sym typeface="Times New Roman"/>
            </a:endParaRPr>
          </a:p>
        </p:txBody>
      </p:sp>
      <p:sp>
        <p:nvSpPr>
          <p:cNvPr id="149" name="Google Shape;149;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50" name="Google Shape;150;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1" name="Google Shape;151;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55" name="Shape 155"/>
        <p:cNvGrpSpPr/>
        <p:nvPr/>
      </p:nvGrpSpPr>
      <p:grpSpPr>
        <a:xfrm>
          <a:off x="0" y="0"/>
          <a:ext cx="0" cy="0"/>
          <a:chOff x="0" y="0"/>
          <a:chExt cx="0" cy="0"/>
        </a:xfrm>
      </p:grpSpPr>
      <p:sp>
        <p:nvSpPr>
          <p:cNvPr id="156" name="Google Shape;156;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57" name="Google Shape;157;p8"/>
          <p:cNvSpPr txBox="1"/>
          <p:nvPr>
            <p:ph idx="1" type="body"/>
          </p:nvPr>
        </p:nvSpPr>
        <p:spPr>
          <a:xfrm>
            <a:off x="711200" y="1677186"/>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rgbClr val="CC0000"/>
              </a:buClr>
              <a:buSzPts val="2400"/>
              <a:buFont typeface="Noto Sans Symbols"/>
              <a:buChar char="□"/>
            </a:pPr>
            <a:r>
              <a:rPr lang="en-IN" sz="2400">
                <a:latin typeface="Times New Roman"/>
                <a:ea typeface="Times New Roman"/>
                <a:cs typeface="Times New Roman"/>
                <a:sym typeface="Times New Roman"/>
              </a:rPr>
              <a:t>Traditional network monitoring tools, which rely heavily on manual log reviews and basic visualizations, are inadequate for handling the massive volume and complexity of modern network traffic. These tools often fail to provide real-time, actionable insights, resulting in delayed detection and response to security threats. This project aims to address these limitations by developing advanced visualization tools specifically designed for effective network traffic analysis in cybersecurity.</a:t>
            </a:r>
            <a:endParaRPr/>
          </a:p>
          <a:p>
            <a:pPr indent="-469900" lvl="0" marL="469900" marR="0" rtl="0" algn="just">
              <a:lnSpc>
                <a:spcPct val="100000"/>
              </a:lnSpc>
              <a:spcBef>
                <a:spcPts val="480"/>
              </a:spcBef>
              <a:spcAft>
                <a:spcPts val="0"/>
              </a:spcAft>
              <a:buClr>
                <a:srgbClr val="CC0000"/>
              </a:buClr>
              <a:buSzPts val="2400"/>
              <a:buFont typeface="Noto Sans Symbols"/>
              <a:buChar char="□"/>
            </a:pPr>
            <a:r>
              <a:rPr lang="en-IN" sz="2400">
                <a:latin typeface="Times New Roman"/>
                <a:ea typeface="Times New Roman"/>
                <a:cs typeface="Times New Roman"/>
                <a:sym typeface="Times New Roman"/>
              </a:rPr>
              <a:t>The primary objective of this project is to create robust, intuitive, and scalable visualization solutions that can process and display large volumes of network traffic data in real-time. The project will focus on optimizing performance to handle high data throughput and ensure seamless integration with existing Security Information and Event Management (SIEM) systems.</a:t>
            </a:r>
            <a:endParaRPr/>
          </a:p>
        </p:txBody>
      </p:sp>
      <p:sp>
        <p:nvSpPr>
          <p:cNvPr id="158" name="Google Shape;1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59" name="Google Shape;1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0" name="Google Shape;1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64" name="Shape 164"/>
        <p:cNvGrpSpPr/>
        <p:nvPr/>
      </p:nvGrpSpPr>
      <p:grpSpPr>
        <a:xfrm>
          <a:off x="0" y="0"/>
          <a:ext cx="0" cy="0"/>
          <a:chOff x="0" y="0"/>
          <a:chExt cx="0" cy="0"/>
        </a:xfrm>
      </p:grpSpPr>
      <p:sp>
        <p:nvSpPr>
          <p:cNvPr id="165" name="Google Shape;165;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66" name="Google Shape;166;p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2400"/>
              <a:buChar char="□"/>
            </a:pPr>
            <a:r>
              <a:rPr lang="en-IN" sz="2400">
                <a:latin typeface="Times New Roman"/>
                <a:ea typeface="Times New Roman"/>
                <a:cs typeface="Times New Roman"/>
                <a:sym typeface="Times New Roman"/>
              </a:rPr>
              <a:t>Ultimately, this project seeks to advance the field of network traffic visualization by providing comprehensive solutions that improve situational awareness, decision-making, and communication within cybersecurity teams.By offering real-time, actionable insights and facilitating swift identification and mitigation of security threats, the project aims to enhance overall network security and data integrity.</a:t>
            </a:r>
            <a:endParaRPr/>
          </a:p>
        </p:txBody>
      </p:sp>
      <p:sp>
        <p:nvSpPr>
          <p:cNvPr id="167" name="Google Shape;167;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68" name="Google Shape;168;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9" name="Google Shape;169;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