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9" r:id="rId5"/>
    <p:sldId id="267" r:id="rId6"/>
    <p:sldId id="259" r:id="rId7"/>
    <p:sldId id="262" r:id="rId8"/>
    <p:sldId id="263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6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01C5-8231-4654-921B-2012BB60C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24959-C337-4E6C-82F9-BBC6B95EE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A908-9DD1-47C4-943B-CC95185B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D9C1-C1A5-456A-9F42-C09DAB19A92A}" type="datetimeFigureOut">
              <a:rPr lang="en-CA" smtClean="0"/>
              <a:t>2022-05-17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5CA99-820B-4977-9182-879059C6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4FE3-36B4-491C-B28E-D00BA748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876-1792-4C5E-95EA-F20EA624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01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10D7-C5F6-4E11-9D3A-CFD05400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46639-864B-4B0A-9592-40E76FB8B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D6F7B-1EF6-42D3-A14D-4DC4A040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D9C1-C1A5-456A-9F42-C09DAB19A92A}" type="datetimeFigureOut">
              <a:rPr lang="en-CA" smtClean="0"/>
              <a:t>2022-05-17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82590-03C5-4E9C-BAA8-09FD2BEC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2F949-4259-4F56-99AE-123F519E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876-1792-4C5E-95EA-F20EA624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31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237E4-8FC1-4280-8BEC-6FEE74330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03C82-EE2A-47C3-8AE1-223A5EFD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C1B8-3783-44E6-9EFB-A9F79D4B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D9C1-C1A5-456A-9F42-C09DAB19A92A}" type="datetimeFigureOut">
              <a:rPr lang="en-CA" smtClean="0"/>
              <a:t>2022-05-17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3A01-2DF6-4724-B345-2D63AAC6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5521-F889-4BC0-BC3E-B97DEFE1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876-1792-4C5E-95EA-F20EA624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08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35DE-95BD-4F23-A838-AA0890EC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DDA5-1BF5-49E4-AB13-C59C55A4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3E39-74ED-4B24-8930-5032507A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D9C1-C1A5-456A-9F42-C09DAB19A92A}" type="datetimeFigureOut">
              <a:rPr lang="en-CA" smtClean="0"/>
              <a:t>2022-05-17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F3BA-DA9E-4B32-AB25-12B31C2B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4A48B-8AE3-4FF5-B43F-5BF0CA1F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876-1792-4C5E-95EA-F20EA624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7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5AA9-6651-4281-866B-E9F9980C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03991-ACB6-4427-9B60-2CB42DE90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9B40-4FB8-403A-8446-566F9643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D9C1-C1A5-456A-9F42-C09DAB19A92A}" type="datetimeFigureOut">
              <a:rPr lang="en-CA" smtClean="0"/>
              <a:t>2022-05-17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7337-6967-4E3C-9F4E-EB00E595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3F17-9A4B-4697-B10D-5F308C6D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876-1792-4C5E-95EA-F20EA624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37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451E-D8F6-4F8B-892D-A53C8344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3707-B566-414D-83AD-262A5856E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DD234-1509-4E30-89D1-18972C770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8AE35-0F19-44D0-9149-EB2D1BDA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D9C1-C1A5-456A-9F42-C09DAB19A92A}" type="datetimeFigureOut">
              <a:rPr lang="en-CA" smtClean="0"/>
              <a:t>2022-05-17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4EA2C-9B06-47DC-B31F-BF21E21C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95D79-41DD-49B6-806E-B83B0B03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876-1792-4C5E-95EA-F20EA624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81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1638-3CC8-4977-8D6A-48D5E240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65866-ECEA-4534-A905-6E1DF1E2E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1EF9E-2FBE-474F-87B0-1C42564F0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CE8A3-95A1-4F09-902A-39E3E1C7B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1CF6A-4A59-42D3-B27C-3F5B9EDB1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B137C-E812-4957-BA8F-7369C853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D9C1-C1A5-456A-9F42-C09DAB19A92A}" type="datetimeFigureOut">
              <a:rPr lang="en-CA" smtClean="0"/>
              <a:t>2022-05-17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5518A-22C4-4132-B45E-AA5812AC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62BE3-42A6-418C-93C0-C55DA391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876-1792-4C5E-95EA-F20EA624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93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F49F-9D0C-4471-A2EA-84E7CC0D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A1984-E9BC-48FA-9515-B6D6FD81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D9C1-C1A5-456A-9F42-C09DAB19A92A}" type="datetimeFigureOut">
              <a:rPr lang="en-CA" smtClean="0"/>
              <a:t>2022-05-17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EB300-2B76-424F-A7C5-6A4A1E3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EFFF1-91C9-4687-A55F-7C543B00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876-1792-4C5E-95EA-F20EA624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3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ED1A0-674F-4A46-970D-E0620479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D9C1-C1A5-456A-9F42-C09DAB19A92A}" type="datetimeFigureOut">
              <a:rPr lang="en-CA" smtClean="0"/>
              <a:t>2022-05-17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D62FE-1E2C-463E-A965-E15D567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43F9B-D1C0-4298-B05F-A94AFE7A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876-1792-4C5E-95EA-F20EA624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47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F20E-6C1A-4E00-BD55-45389AC9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77A2-BFBC-42BA-B3D5-26CCAF35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BA50A-AFFF-4113-ACFB-A50DE535D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26B6B-3B36-4187-A01C-74249D8A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D9C1-C1A5-456A-9F42-C09DAB19A92A}" type="datetimeFigureOut">
              <a:rPr lang="en-CA" smtClean="0"/>
              <a:t>2022-05-17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4ECBA-830C-405D-85AB-48ECE6C6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781C2-DB96-476E-885B-EC00AED2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876-1792-4C5E-95EA-F20EA624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90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937D-DA9D-467A-977E-994EEFE5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11F1F-BE89-4E0E-A25C-3695D7DAA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66D6F-648F-443C-8011-9FF4D77F3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69E87-F45C-43C1-BE3F-DEFB9F6E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D9C1-C1A5-456A-9F42-C09DAB19A92A}" type="datetimeFigureOut">
              <a:rPr lang="en-CA" smtClean="0"/>
              <a:t>2022-05-17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A918D-E9E9-4851-93B6-D21DFC6C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5C659-D6F4-4399-8A3A-8C234885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876-1792-4C5E-95EA-F20EA624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63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3E1DB-568F-4D85-B527-EABBB9CA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83862-7CFB-4F54-8461-6F34129E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58E8-00CF-4697-AA65-482D7A453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D9C1-C1A5-456A-9F42-C09DAB19A92A}" type="datetimeFigureOut">
              <a:rPr lang="en-CA" smtClean="0"/>
              <a:t>2022-05-17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81BB-7A80-486F-A53B-9F6B9264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192A-8F6B-486A-8B08-14C76824C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D876-1792-4C5E-95EA-F20EA624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72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D101E-3364-4217-AF4E-4E1911B4A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CA" sz="7200" dirty="0"/>
              <a:t>Sajjad Dehnoei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C1262-723F-40E5-9495-F58C0E9F8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CA" sz="2800"/>
              <a:t>B. Eng., M.Sc.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94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FBC43-3D4F-430D-9CDA-F7BD389D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Sales trends and Forecast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0A3EEED2-AF4B-4F5B-BBF2-CE5D1D18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59139"/>
            <a:ext cx="5455917" cy="3732995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589A78A-F58F-410C-B3FB-51818726B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559139"/>
            <a:ext cx="5455917" cy="37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9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E4EC3-6956-411C-8D85-3F5DA43D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Forecast (30 days)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22F2B28-434F-41E8-880E-C182096BF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558126"/>
            <a:ext cx="11496821" cy="373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5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9F4A-5919-4D5B-BA61-10CC8871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51" y="175985"/>
            <a:ext cx="10515600" cy="625475"/>
          </a:xfrm>
        </p:spPr>
        <p:txBody>
          <a:bodyPr>
            <a:normAutofit/>
          </a:bodyPr>
          <a:lstStyle/>
          <a:p>
            <a:r>
              <a:rPr lang="en-CA" sz="28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59B5D-EA5C-4433-8120-9653F4A6518B}"/>
              </a:ext>
            </a:extLst>
          </p:cNvPr>
          <p:cNvSpPr txBox="1"/>
          <p:nvPr/>
        </p:nvSpPr>
        <p:spPr>
          <a:xfrm>
            <a:off x="4581426" y="780391"/>
            <a:ext cx="30291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~ 1’000’000 records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97B570-5A5C-4AB2-9360-BACFFDF5E6C2}"/>
              </a:ext>
            </a:extLst>
          </p:cNvPr>
          <p:cNvGrpSpPr/>
          <p:nvPr/>
        </p:nvGrpSpPr>
        <p:grpSpPr>
          <a:xfrm>
            <a:off x="2492562" y="3806586"/>
            <a:ext cx="6967281" cy="1161854"/>
            <a:chOff x="2698261" y="4103987"/>
            <a:chExt cx="6967281" cy="1161854"/>
          </a:xfrm>
        </p:grpSpPr>
        <p:pic>
          <p:nvPicPr>
            <p:cNvPr id="1028" name="Picture 4" descr="Three More Ways to Make your RMarkdown Better | by Eugene Olkhov |  CompassRed Data Blog | Medium">
              <a:extLst>
                <a:ext uri="{FF2B5EF4-FFF2-40B4-BE49-F238E27FC236}">
                  <a16:creationId xmlns:a16="http://schemas.microsoft.com/office/drawing/2014/main" id="{A24BEDAC-12D2-4A2A-B65E-D6600B3946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276"/>
            <a:stretch/>
          </p:blipFill>
          <p:spPr bwMode="auto">
            <a:xfrm>
              <a:off x="2698261" y="4103987"/>
              <a:ext cx="992945" cy="116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50ADCE-3411-418F-AD7D-9B00DAD96306}"/>
                </a:ext>
              </a:extLst>
            </p:cNvPr>
            <p:cNvGrpSpPr/>
            <p:nvPr/>
          </p:nvGrpSpPr>
          <p:grpSpPr>
            <a:xfrm>
              <a:off x="3795981" y="4288719"/>
              <a:ext cx="5869561" cy="977122"/>
              <a:chOff x="3795981" y="4288719"/>
              <a:chExt cx="5869561" cy="977122"/>
            </a:xfrm>
          </p:grpSpPr>
          <p:pic>
            <p:nvPicPr>
              <p:cNvPr id="1032" name="Picture 8" descr="json-logo - dbaonTap">
                <a:extLst>
                  <a:ext uri="{FF2B5EF4-FFF2-40B4-BE49-F238E27FC236}">
                    <a16:creationId xmlns:a16="http://schemas.microsoft.com/office/drawing/2014/main" id="{71E9520C-53CF-404C-89EB-96239E439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5981" y="4368995"/>
                <a:ext cx="1321115" cy="631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HTML - Wikipedia">
                <a:extLst>
                  <a:ext uri="{FF2B5EF4-FFF2-40B4-BE49-F238E27FC236}">
                    <a16:creationId xmlns:a16="http://schemas.microsoft.com/office/drawing/2014/main" id="{B7A9A415-1B2F-4615-A21D-67E8F0E449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8420" y="4288719"/>
                <a:ext cx="977122" cy="9771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A Guide to Machine Learning in R for Beginners: Logistic Regression | by  Parul Pandey | Analytics Vidhya | Medium">
                <a:extLst>
                  <a:ext uri="{FF2B5EF4-FFF2-40B4-BE49-F238E27FC236}">
                    <a16:creationId xmlns:a16="http://schemas.microsoft.com/office/drawing/2014/main" id="{B70E57FC-FE0C-4179-853F-4F8252C787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8452" y="4307329"/>
                <a:ext cx="1386072" cy="7824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Google Analytics Developer Branding Guidelines &amp; Policies | Google Analytics  related Terms and Policies | Google Developers">
                <a:extLst>
                  <a:ext uri="{FF2B5EF4-FFF2-40B4-BE49-F238E27FC236}">
                    <a16:creationId xmlns:a16="http://schemas.microsoft.com/office/drawing/2014/main" id="{92551E45-1A92-49FB-9E8B-E133828AF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1871" y="4307329"/>
                <a:ext cx="1801988" cy="755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4" name="Picture 2" descr="Subset Your Google Analytics Data With R | Bounteous">
            <a:extLst>
              <a:ext uri="{FF2B5EF4-FFF2-40B4-BE49-F238E27FC236}">
                <a16:creationId xmlns:a16="http://schemas.microsoft.com/office/drawing/2014/main" id="{8636E244-DC6C-42CC-93C9-96A301B36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3"/>
          <a:stretch/>
        </p:blipFill>
        <p:spPr bwMode="auto">
          <a:xfrm>
            <a:off x="2492562" y="1251190"/>
            <a:ext cx="69627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E794E4C-36B8-48AA-AA6A-91D16AD93DC9}"/>
              </a:ext>
            </a:extLst>
          </p:cNvPr>
          <p:cNvSpPr/>
          <p:nvPr/>
        </p:nvSpPr>
        <p:spPr>
          <a:xfrm>
            <a:off x="5470899" y="3152882"/>
            <a:ext cx="625099" cy="755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D988FCC-88CC-43A3-8613-6043DE21A83E}"/>
              </a:ext>
            </a:extLst>
          </p:cNvPr>
          <p:cNvSpPr/>
          <p:nvPr/>
        </p:nvSpPr>
        <p:spPr>
          <a:xfrm>
            <a:off x="5470900" y="4851641"/>
            <a:ext cx="625099" cy="755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94CAD-443F-40B7-A29E-1FF86CB63B2B}"/>
              </a:ext>
            </a:extLst>
          </p:cNvPr>
          <p:cNvSpPr txBox="1"/>
          <p:nvPr/>
        </p:nvSpPr>
        <p:spPr>
          <a:xfrm>
            <a:off x="1856161" y="5723677"/>
            <a:ext cx="79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Understanding customers --- Creating customer profiles ---  Sales trend &amp; prediction</a:t>
            </a:r>
          </a:p>
        </p:txBody>
      </p:sp>
    </p:spTree>
    <p:extLst>
      <p:ext uri="{BB962C8B-B14F-4D97-AF65-F5344CB8AC3E}">
        <p14:creationId xmlns:p14="http://schemas.microsoft.com/office/powerpoint/2010/main" val="400812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B14E8-2BC6-4726-9CA1-9CBECDBD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Who are our Customers? (Revenue)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E220FAF-3AE1-439F-9B7A-D458B47F9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4" b="7"/>
          <a:stretch/>
        </p:blipFill>
        <p:spPr>
          <a:xfrm>
            <a:off x="1090831" y="2426818"/>
            <a:ext cx="3937388" cy="399763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21EDB754-1637-48AF-9CA9-B3498288B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559139"/>
            <a:ext cx="5455917" cy="37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9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B14E8-2BC6-4726-9CA1-9CBECDBD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>
                <a:solidFill>
                  <a:srgbClr val="FFFFFF"/>
                </a:solidFill>
              </a:rPr>
              <a:t>Who are our Customers? (Demographics)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790D44A-113E-4288-909D-413C2785A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59139"/>
            <a:ext cx="5455917" cy="373299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51473805-0C27-4344-8495-51ED8CB74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559139"/>
            <a:ext cx="5455917" cy="37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6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B14E8-2BC6-4726-9CA1-9CBECDBD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Who are our Customers? (Date and time of Visit)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EA844A1-8732-4D77-8CF3-8CE6E7A7D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59139"/>
            <a:ext cx="5455917" cy="373299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1A3CB9A1-ADFB-46AC-9BBC-2240CF18D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559139"/>
            <a:ext cx="5455917" cy="37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9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29C2-DEF5-45D9-B296-45F2BE73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Customer </a:t>
            </a:r>
            <a:r>
              <a:rPr lang="en-US" sz="3200" dirty="0">
                <a:solidFill>
                  <a:schemeClr val="bg1"/>
                </a:solidFill>
              </a:rPr>
              <a:t>groups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3B9596D5-3C6F-4738-9CF1-CDF41F324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51" y="1630463"/>
            <a:ext cx="6892547" cy="471595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B2402A-8FA7-40F8-A53D-0431983360E3}"/>
              </a:ext>
            </a:extLst>
          </p:cNvPr>
          <p:cNvSpPr txBox="1"/>
          <p:nvPr/>
        </p:nvSpPr>
        <p:spPr>
          <a:xfrm>
            <a:off x="409576" y="2219325"/>
            <a:ext cx="2247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Window Shoppers</a:t>
            </a:r>
          </a:p>
          <a:p>
            <a:endParaRPr lang="en-CA" dirty="0"/>
          </a:p>
          <a:p>
            <a:endParaRPr lang="en-CA" dirty="0"/>
          </a:p>
          <a:p>
            <a:br>
              <a:rPr lang="en-CA" dirty="0"/>
            </a:br>
            <a:r>
              <a:rPr lang="en-CA" dirty="0"/>
              <a:t>Potential Buyers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Buyers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2050" name="Picture 2" descr="Buyer with shopping bags line icon customer sign Vector Image">
            <a:extLst>
              <a:ext uri="{FF2B5EF4-FFF2-40B4-BE49-F238E27FC236}">
                <a16:creationId xmlns:a16="http://schemas.microsoft.com/office/drawing/2014/main" id="{F96580B1-776A-416B-BEC1-1AD7C5C81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8"/>
          <a:stretch/>
        </p:blipFill>
        <p:spPr bwMode="auto">
          <a:xfrm>
            <a:off x="238298" y="5052298"/>
            <a:ext cx="1295227" cy="97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ild Thinking Icon - Download Child Thinking Icon 1578740 | Noun Project">
            <a:extLst>
              <a:ext uri="{FF2B5EF4-FFF2-40B4-BE49-F238E27FC236}">
                <a16:creationId xmlns:a16="http://schemas.microsoft.com/office/drawing/2014/main" id="{D7D5359A-D495-4A9B-BDF5-B3B4677AF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37" y="3659760"/>
            <a:ext cx="977027" cy="97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window shopping Icon - Download window shopping Icon 4051941 | Noun Project">
            <a:extLst>
              <a:ext uri="{FF2B5EF4-FFF2-40B4-BE49-F238E27FC236}">
                <a16:creationId xmlns:a16="http://schemas.microsoft.com/office/drawing/2014/main" id="{24291872-758D-4120-B62E-E5424EC8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2" y="2545514"/>
            <a:ext cx="698735" cy="6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7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C65A-63BA-4D6D-BCC3-30AB01B4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CA" b="0" i="0">
                <a:effectLst/>
                <a:latin typeface="inherit"/>
              </a:rPr>
              <a:t>Group 1 - Buyers: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D864-33EA-4856-AC99-DE8241FF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CA" sz="1300" b="0" i="0">
                <a:effectLst/>
                <a:latin typeface="Helvetica Neue"/>
              </a:rPr>
              <a:t>more likely to be </a:t>
            </a:r>
            <a:r>
              <a:rPr lang="en-CA" sz="1300" b="0" i="1" u="sng">
                <a:effectLst/>
                <a:latin typeface="Helvetica Neue"/>
              </a:rPr>
              <a:t>directed to the website</a:t>
            </a:r>
            <a:r>
              <a:rPr lang="en-CA" sz="1300" b="0" i="0">
                <a:effectLst/>
                <a:latin typeface="Helvetica Neue"/>
              </a:rPr>
              <a:t>.  </a:t>
            </a:r>
          </a:p>
          <a:p>
            <a:r>
              <a:rPr lang="en-CA" sz="1300" b="0" i="0">
                <a:effectLst/>
                <a:latin typeface="Helvetica Neue"/>
              </a:rPr>
              <a:t>more likely to use a </a:t>
            </a:r>
            <a:r>
              <a:rPr lang="en-CA" sz="1300" b="0" i="1" u="sng">
                <a:effectLst/>
                <a:latin typeface="Helvetica Neue"/>
              </a:rPr>
              <a:t>desktop</a:t>
            </a:r>
            <a:r>
              <a:rPr lang="en-CA" sz="1300" b="0" i="0" u="sng">
                <a:effectLst/>
                <a:latin typeface="Helvetica Neue"/>
              </a:rPr>
              <a:t> </a:t>
            </a:r>
            <a:r>
              <a:rPr lang="en-CA" sz="1300" b="0" i="0">
                <a:effectLst/>
                <a:latin typeface="Helvetica Neue"/>
              </a:rPr>
              <a:t>computer instead of a mobile phone. </a:t>
            </a:r>
            <a:endParaRPr lang="en-CA" sz="1300">
              <a:latin typeface="Helvetica Neue"/>
            </a:endParaRPr>
          </a:p>
          <a:p>
            <a:r>
              <a:rPr lang="en-CA" sz="1300" b="0" i="0">
                <a:effectLst/>
                <a:latin typeface="Helvetica Neue"/>
              </a:rPr>
              <a:t>more likely to have had </a:t>
            </a:r>
            <a:r>
              <a:rPr lang="en-CA" sz="1300" b="0" i="1" u="sng">
                <a:effectLst/>
                <a:latin typeface="Helvetica Neue"/>
              </a:rPr>
              <a:t>previous visits</a:t>
            </a:r>
            <a:r>
              <a:rPr lang="en-CA" sz="1300" b="0" i="0" u="sng">
                <a:effectLst/>
                <a:latin typeface="Helvetica Neue"/>
              </a:rPr>
              <a:t> </a:t>
            </a:r>
            <a:r>
              <a:rPr lang="en-CA" sz="1300" b="0" i="0">
                <a:effectLst/>
                <a:latin typeface="Helvetica Neue"/>
              </a:rPr>
              <a:t>to the store. </a:t>
            </a:r>
            <a:endParaRPr lang="en-CA" sz="1300">
              <a:latin typeface="Helvetica Neue"/>
            </a:endParaRPr>
          </a:p>
          <a:p>
            <a:r>
              <a:rPr lang="en-CA" sz="1300" b="0" i="0">
                <a:effectLst/>
                <a:latin typeface="Helvetica Neue"/>
              </a:rPr>
              <a:t>have </a:t>
            </a:r>
            <a:r>
              <a:rPr lang="en-CA" sz="1300" b="0" i="1" u="sng">
                <a:effectLst/>
                <a:latin typeface="Helvetica Neue"/>
              </a:rPr>
              <a:t>more hits</a:t>
            </a:r>
            <a:r>
              <a:rPr lang="en-CA" sz="1300" b="0" i="0" u="sng">
                <a:effectLst/>
                <a:latin typeface="Helvetica Neue"/>
              </a:rPr>
              <a:t> </a:t>
            </a:r>
            <a:r>
              <a:rPr lang="en-CA" sz="1300" b="0" i="0">
                <a:effectLst/>
                <a:latin typeface="Helvetica Neue"/>
              </a:rPr>
              <a:t>than the average. </a:t>
            </a:r>
          </a:p>
          <a:p>
            <a:r>
              <a:rPr lang="en-CA" sz="1300" b="0" i="0">
                <a:effectLst/>
                <a:latin typeface="Helvetica Neue"/>
              </a:rPr>
              <a:t>more likely to come from a </a:t>
            </a:r>
            <a:r>
              <a:rPr lang="en-CA" sz="1300" b="0" i="1" u="sng">
                <a:effectLst/>
                <a:latin typeface="Helvetica Neue"/>
              </a:rPr>
              <a:t>referral</a:t>
            </a:r>
            <a:r>
              <a:rPr lang="en-CA" sz="1300" b="0" i="0">
                <a:effectLst/>
                <a:latin typeface="Helvetica Neue"/>
              </a:rPr>
              <a:t> medium. </a:t>
            </a:r>
          </a:p>
          <a:p>
            <a:r>
              <a:rPr lang="en-CA" sz="1300" b="0" i="1" u="sng">
                <a:effectLst/>
                <a:latin typeface="Helvetica Neue"/>
              </a:rPr>
              <a:t>slightly</a:t>
            </a:r>
            <a:r>
              <a:rPr lang="en-CA" sz="1300" b="0" i="0">
                <a:effectLst/>
                <a:latin typeface="Helvetica Neue"/>
              </a:rPr>
              <a:t> more likely to come from </a:t>
            </a:r>
            <a:r>
              <a:rPr lang="en-CA" sz="1300" b="0" i="1" u="sng">
                <a:effectLst/>
                <a:latin typeface="Helvetica Neue"/>
              </a:rPr>
              <a:t>cost per click</a:t>
            </a:r>
            <a:r>
              <a:rPr lang="en-CA" sz="1300" b="0" i="0" u="sng">
                <a:effectLst/>
                <a:latin typeface="Helvetica Neue"/>
              </a:rPr>
              <a:t> </a:t>
            </a:r>
            <a:r>
              <a:rPr lang="en-CA" sz="1300" b="0" i="0">
                <a:effectLst/>
                <a:latin typeface="Helvetica Neue"/>
              </a:rPr>
              <a:t>or </a:t>
            </a:r>
            <a:r>
              <a:rPr lang="en-CA" sz="1300" b="0" i="1" u="sng">
                <a:effectLst/>
                <a:latin typeface="Helvetica Neue"/>
              </a:rPr>
              <a:t>cost per impression</a:t>
            </a:r>
            <a:r>
              <a:rPr lang="en-CA" sz="1300" b="0" i="0">
                <a:effectLst/>
                <a:latin typeface="Helvetica Neue"/>
              </a:rPr>
              <a:t> channels. </a:t>
            </a:r>
          </a:p>
          <a:p>
            <a:r>
              <a:rPr lang="en-CA" sz="1300" b="0" i="0">
                <a:effectLst/>
                <a:latin typeface="Helvetica Neue"/>
              </a:rPr>
              <a:t>more likely to shop in the </a:t>
            </a:r>
            <a:r>
              <a:rPr lang="en-CA" sz="1300" b="0" i="1" u="sng">
                <a:effectLst/>
                <a:latin typeface="Helvetica Neue"/>
              </a:rPr>
              <a:t>morning or evening</a:t>
            </a:r>
            <a:r>
              <a:rPr lang="en-CA" sz="1300" b="0" i="0" u="sng">
                <a:effectLst/>
                <a:latin typeface="Helvetica Neue"/>
              </a:rPr>
              <a:t> </a:t>
            </a:r>
            <a:r>
              <a:rPr lang="en-CA" sz="1300" b="0" i="0">
                <a:effectLst/>
                <a:latin typeface="Helvetica Neue"/>
              </a:rPr>
              <a:t>and less likely to shop at night.</a:t>
            </a:r>
          </a:p>
          <a:p>
            <a:endParaRPr lang="en-CA" sz="130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2" descr="Buyer with shopping bags line icon customer sign Vector Image">
            <a:extLst>
              <a:ext uri="{FF2B5EF4-FFF2-40B4-BE49-F238E27FC236}">
                <a16:creationId xmlns:a16="http://schemas.microsoft.com/office/drawing/2014/main" id="{5B76FA6C-C9A7-4B5D-810E-B3575EB99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8"/>
          <a:stretch/>
        </p:blipFill>
        <p:spPr bwMode="auto">
          <a:xfrm>
            <a:off x="8151962" y="3325523"/>
            <a:ext cx="2542433" cy="192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9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45DB-E85F-49C3-B180-87AF9595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CA" b="0" i="0">
                <a:effectLst/>
                <a:latin typeface="inherit"/>
              </a:rPr>
              <a:t>Group 2 - Potential Buyers: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4C4-ABDD-44B9-A17D-90CF6803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CA" sz="1500" b="0" i="1" u="sng">
                <a:effectLst/>
              </a:rPr>
              <a:t>slightly</a:t>
            </a:r>
            <a:r>
              <a:rPr lang="en-CA" sz="1500" b="0" i="0">
                <a:effectLst/>
              </a:rPr>
              <a:t> more likely to be </a:t>
            </a:r>
            <a:r>
              <a:rPr lang="en-CA" sz="1500" b="0" i="1" u="sng">
                <a:effectLst/>
              </a:rPr>
              <a:t>directed</a:t>
            </a:r>
            <a:r>
              <a:rPr lang="en-CA" sz="1500" b="0" i="1">
                <a:effectLst/>
              </a:rPr>
              <a:t> to the website</a:t>
            </a:r>
            <a:r>
              <a:rPr lang="en-CA" sz="1500" b="0" i="0">
                <a:effectLst/>
              </a:rPr>
              <a:t>. </a:t>
            </a:r>
          </a:p>
          <a:p>
            <a:r>
              <a:rPr lang="en-CA" sz="1500" b="0" i="1" u="sng">
                <a:effectLst/>
              </a:rPr>
              <a:t>slightly</a:t>
            </a:r>
            <a:r>
              <a:rPr lang="en-CA" sz="1500" b="0" i="0">
                <a:effectLst/>
              </a:rPr>
              <a:t> more likely to use a </a:t>
            </a:r>
            <a:r>
              <a:rPr lang="en-CA" sz="1500" b="0" i="1" u="sng">
                <a:effectLst/>
              </a:rPr>
              <a:t>desktop</a:t>
            </a:r>
            <a:r>
              <a:rPr lang="en-CA" sz="1500" b="0" i="0">
                <a:effectLst/>
              </a:rPr>
              <a:t> computer instead of a mobile phone. </a:t>
            </a:r>
          </a:p>
          <a:p>
            <a:r>
              <a:rPr lang="en-CA" sz="1500" b="0" i="1" u="sng">
                <a:effectLst/>
              </a:rPr>
              <a:t>slightly</a:t>
            </a:r>
            <a:r>
              <a:rPr lang="en-CA" sz="1500" b="0" i="0">
                <a:effectLst/>
              </a:rPr>
              <a:t> more likely to have had </a:t>
            </a:r>
            <a:r>
              <a:rPr lang="en-CA" sz="1500" b="0" i="1" u="sng">
                <a:effectLst/>
              </a:rPr>
              <a:t>previous visits</a:t>
            </a:r>
            <a:r>
              <a:rPr lang="en-CA" sz="1500" b="0" i="0" u="sng">
                <a:effectLst/>
              </a:rPr>
              <a:t> </a:t>
            </a:r>
            <a:r>
              <a:rPr lang="en-CA" sz="1500" b="0" i="0">
                <a:effectLst/>
              </a:rPr>
              <a:t>to the store. </a:t>
            </a:r>
          </a:p>
          <a:p>
            <a:r>
              <a:rPr lang="en-CA" sz="1500" b="0" i="0">
                <a:effectLst/>
              </a:rPr>
              <a:t> had </a:t>
            </a:r>
            <a:r>
              <a:rPr lang="en-CA" sz="1500" b="0" i="1" u="sng">
                <a:effectLst/>
              </a:rPr>
              <a:t>fewer</a:t>
            </a:r>
            <a:r>
              <a:rPr lang="en-CA" sz="1500" b="0" i="1">
                <a:effectLst/>
              </a:rPr>
              <a:t> hits</a:t>
            </a:r>
            <a:r>
              <a:rPr lang="en-CA" sz="1500" b="0" i="0">
                <a:effectLst/>
              </a:rPr>
              <a:t> than the average. </a:t>
            </a:r>
          </a:p>
          <a:p>
            <a:r>
              <a:rPr lang="en-CA" sz="1500" b="0" i="0">
                <a:effectLst/>
              </a:rPr>
              <a:t> </a:t>
            </a:r>
            <a:r>
              <a:rPr lang="en-CA" sz="1500" b="0" i="1" u="sng">
                <a:effectLst/>
              </a:rPr>
              <a:t>less</a:t>
            </a:r>
            <a:r>
              <a:rPr lang="en-CA" sz="1500" b="0" i="0">
                <a:effectLst/>
              </a:rPr>
              <a:t> likely to come from a </a:t>
            </a:r>
            <a:r>
              <a:rPr lang="en-CA" sz="1500" b="0" i="1" u="sng">
                <a:effectLst/>
              </a:rPr>
              <a:t>referral</a:t>
            </a:r>
            <a:r>
              <a:rPr lang="en-CA" sz="1500" b="0" i="0">
                <a:effectLst/>
              </a:rPr>
              <a:t> but </a:t>
            </a:r>
          </a:p>
          <a:p>
            <a:r>
              <a:rPr lang="en-CA" sz="1500" b="0" i="0">
                <a:effectLst/>
              </a:rPr>
              <a:t> </a:t>
            </a:r>
            <a:r>
              <a:rPr lang="en-CA" sz="1500" b="0" i="1" u="sng">
                <a:effectLst/>
              </a:rPr>
              <a:t>slightly</a:t>
            </a:r>
            <a:r>
              <a:rPr lang="en-CA" sz="1500" b="0" i="0">
                <a:effectLst/>
              </a:rPr>
              <a:t> more likely to come from an </a:t>
            </a:r>
            <a:r>
              <a:rPr lang="en-CA" sz="1500" b="0" i="1" u="sng">
                <a:effectLst/>
              </a:rPr>
              <a:t>organic</a:t>
            </a:r>
            <a:r>
              <a:rPr lang="en-CA" sz="1500" b="0" i="0">
                <a:effectLst/>
              </a:rPr>
              <a:t> or </a:t>
            </a:r>
            <a:r>
              <a:rPr lang="en-CA" sz="1500" b="0" i="1" u="sng">
                <a:effectLst/>
              </a:rPr>
              <a:t>direct</a:t>
            </a:r>
            <a:r>
              <a:rPr lang="en-CA" sz="1500" b="0" i="0" u="sng">
                <a:effectLst/>
              </a:rPr>
              <a:t> </a:t>
            </a:r>
            <a:r>
              <a:rPr lang="en-CA" sz="1500" b="0" i="0">
                <a:effectLst/>
              </a:rPr>
              <a:t>source. </a:t>
            </a:r>
          </a:p>
          <a:p>
            <a:r>
              <a:rPr lang="en-CA" sz="1500" b="0" i="0">
                <a:effectLst/>
              </a:rPr>
              <a:t> </a:t>
            </a:r>
            <a:r>
              <a:rPr lang="en-CA" sz="1500" b="0" i="1" u="sng">
                <a:effectLst/>
              </a:rPr>
              <a:t>slightly</a:t>
            </a:r>
            <a:r>
              <a:rPr lang="en-CA" sz="1500" b="0" i="0">
                <a:effectLst/>
              </a:rPr>
              <a:t> more likely to shop in the </a:t>
            </a:r>
            <a:r>
              <a:rPr lang="en-CA" sz="1500" b="0" i="1" u="sng">
                <a:effectLst/>
              </a:rPr>
              <a:t>morning</a:t>
            </a:r>
            <a:r>
              <a:rPr lang="en-CA" sz="1500" b="0" i="0" u="sng">
                <a:effectLst/>
              </a:rPr>
              <a:t> or </a:t>
            </a:r>
            <a:r>
              <a:rPr lang="en-CA" sz="1500" b="0" i="1" u="sng">
                <a:effectLst/>
              </a:rPr>
              <a:t>evening</a:t>
            </a:r>
            <a:r>
              <a:rPr lang="en-CA" sz="1500" b="0" i="0" u="sng">
                <a:effectLst/>
              </a:rPr>
              <a:t> </a:t>
            </a:r>
            <a:r>
              <a:rPr lang="en-CA" sz="1500" b="0" i="0">
                <a:effectLst/>
              </a:rPr>
              <a:t>.</a:t>
            </a: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4" descr="Child Thinking Icon - Download Child Thinking Icon 1578740 | Noun Project">
            <a:extLst>
              <a:ext uri="{FF2B5EF4-FFF2-40B4-BE49-F238E27FC236}">
                <a16:creationId xmlns:a16="http://schemas.microsoft.com/office/drawing/2014/main" id="{1464A620-D411-43BF-9CAB-644FEA3F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5899" y="3191551"/>
            <a:ext cx="2194559" cy="219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7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DD62-3064-4FFE-ACC3-3A2A736B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CA" b="0" i="0">
                <a:effectLst/>
                <a:latin typeface="inherit"/>
              </a:rPr>
              <a:t>Group 3 - Window Shoppers: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233C-D1C3-4FF4-82A3-E2494C380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CA" sz="2200" b="0" i="1" u="sng">
                <a:effectLst/>
              </a:rPr>
              <a:t>less</a:t>
            </a:r>
            <a:r>
              <a:rPr lang="en-CA" sz="2200" b="0" i="1">
                <a:effectLst/>
              </a:rPr>
              <a:t> likely to be </a:t>
            </a:r>
            <a:r>
              <a:rPr lang="en-CA" sz="2200" b="0" i="1" u="sng">
                <a:effectLst/>
              </a:rPr>
              <a:t>directed</a:t>
            </a:r>
            <a:r>
              <a:rPr lang="en-CA" sz="2200" b="0" i="0">
                <a:effectLst/>
              </a:rPr>
              <a:t> to the website. </a:t>
            </a:r>
          </a:p>
          <a:p>
            <a:r>
              <a:rPr lang="en-CA" sz="2200" b="0" i="1" u="sng">
                <a:effectLst/>
              </a:rPr>
              <a:t>less</a:t>
            </a:r>
            <a:r>
              <a:rPr lang="en-CA" sz="2200" b="0" i="0">
                <a:effectLst/>
              </a:rPr>
              <a:t> likely to use a </a:t>
            </a:r>
            <a:r>
              <a:rPr lang="en-CA" sz="2200" b="0" i="1" u="sng">
                <a:effectLst/>
              </a:rPr>
              <a:t>desktop</a:t>
            </a:r>
            <a:r>
              <a:rPr lang="en-CA" sz="2200" b="0" i="0">
                <a:effectLst/>
              </a:rPr>
              <a:t> computer and more likely to use a mobile phone.</a:t>
            </a:r>
          </a:p>
          <a:p>
            <a:r>
              <a:rPr lang="en-CA" sz="2200" b="0" i="1" u="sng">
                <a:effectLst/>
              </a:rPr>
              <a:t>less</a:t>
            </a:r>
            <a:r>
              <a:rPr lang="en-CA" sz="2200" b="0" i="0">
                <a:effectLst/>
              </a:rPr>
              <a:t> likely to have had </a:t>
            </a:r>
            <a:r>
              <a:rPr lang="en-CA" sz="2200" b="0" i="1" u="sng">
                <a:effectLst/>
              </a:rPr>
              <a:t>previous visits</a:t>
            </a:r>
            <a:r>
              <a:rPr lang="en-CA" sz="2200" b="0" i="0" u="sng">
                <a:effectLst/>
              </a:rPr>
              <a:t> </a:t>
            </a:r>
            <a:r>
              <a:rPr lang="en-CA" sz="2200" b="0" i="0">
                <a:effectLst/>
              </a:rPr>
              <a:t>to the store. </a:t>
            </a:r>
          </a:p>
          <a:p>
            <a:r>
              <a:rPr lang="en-CA" sz="2200" b="0" i="0">
                <a:effectLst/>
              </a:rPr>
              <a:t>had</a:t>
            </a:r>
            <a:r>
              <a:rPr lang="en-CA" sz="2200" b="0" i="0" u="sng">
                <a:effectLst/>
              </a:rPr>
              <a:t> </a:t>
            </a:r>
            <a:r>
              <a:rPr lang="en-CA" sz="2200" b="0" i="1" u="sng">
                <a:effectLst/>
              </a:rPr>
              <a:t>fewer </a:t>
            </a:r>
            <a:r>
              <a:rPr lang="en-CA" sz="2200" b="0" i="1">
                <a:effectLst/>
              </a:rPr>
              <a:t>hits</a:t>
            </a:r>
            <a:r>
              <a:rPr lang="en-CA" sz="2200" b="0" i="0">
                <a:effectLst/>
              </a:rPr>
              <a:t> than the average. </a:t>
            </a:r>
          </a:p>
          <a:p>
            <a:r>
              <a:rPr lang="en-CA" sz="2200" b="0" i="1">
                <a:effectLst/>
              </a:rPr>
              <a:t>more</a:t>
            </a:r>
            <a:r>
              <a:rPr lang="en-CA" sz="2200" b="0" i="0">
                <a:effectLst/>
              </a:rPr>
              <a:t> likely to shop in the </a:t>
            </a:r>
            <a:r>
              <a:rPr lang="en-CA" sz="2200" b="0" i="1" u="sng">
                <a:effectLst/>
              </a:rPr>
              <a:t>evening</a:t>
            </a:r>
            <a:r>
              <a:rPr lang="en-CA" sz="2200" b="0" i="0" u="sng">
                <a:effectLst/>
              </a:rPr>
              <a:t> or </a:t>
            </a:r>
            <a:r>
              <a:rPr lang="en-CA" sz="2200" b="0" i="1" u="sng">
                <a:effectLst/>
              </a:rPr>
              <a:t>night</a:t>
            </a:r>
            <a:r>
              <a:rPr lang="en-CA" sz="2200" b="0" i="0">
                <a:effectLst/>
              </a:rPr>
              <a:t>.</a:t>
            </a:r>
          </a:p>
          <a:p>
            <a:endParaRPr lang="en-CA" sz="220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2" descr="window shopping Icon - Download window shopping Icon 4051941 | Noun Project">
            <a:extLst>
              <a:ext uri="{FF2B5EF4-FFF2-40B4-BE49-F238E27FC236}">
                <a16:creationId xmlns:a16="http://schemas.microsoft.com/office/drawing/2014/main" id="{564D82F5-1A06-4C86-9377-E05ACDF16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5899" y="3191551"/>
            <a:ext cx="2194559" cy="219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67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300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inherit</vt:lpstr>
      <vt:lpstr>Office Theme</vt:lpstr>
      <vt:lpstr>Sajjad Dehnoei</vt:lpstr>
      <vt:lpstr>Data</vt:lpstr>
      <vt:lpstr>Who are our Customers? (Revenue)</vt:lpstr>
      <vt:lpstr>Who are our Customers? (Demographics) </vt:lpstr>
      <vt:lpstr>Who are our Customers? (Date and time of Visit)</vt:lpstr>
      <vt:lpstr>Customer groups</vt:lpstr>
      <vt:lpstr>Group 1 - Buyers:</vt:lpstr>
      <vt:lpstr>Group 2 - Potential Buyers:</vt:lpstr>
      <vt:lpstr>Group 3 - Window Shoppers:</vt:lpstr>
      <vt:lpstr>Sales trends and Forecast</vt:lpstr>
      <vt:lpstr>Sales Forecast (30 days)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Sajjad Dehnoei</dc:title>
  <dc:creator>Dehnoei, Sajjad</dc:creator>
  <cp:lastModifiedBy>Dehnoei, Sajjad</cp:lastModifiedBy>
  <cp:revision>8</cp:revision>
  <dcterms:created xsi:type="dcterms:W3CDTF">2022-05-17T01:08:07Z</dcterms:created>
  <dcterms:modified xsi:type="dcterms:W3CDTF">2022-05-17T14:05:45Z</dcterms:modified>
</cp:coreProperties>
</file>