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report presents the findings of my research and comparative analysis, aiming to inform technology decisions for my high-frequency trading systems.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3d00d787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3d00d787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Both aiohttp and FastAPI are designed for high performance, but FastAPI often has the edge due to its automatic request validation and auto-generated API documentation, which can save development time1.</a:t>
            </a:r>
            <a:endParaRPr/>
          </a:p>
          <a:p>
            <a:pPr indent="0" lvl="0" marL="0" rtl="0" algn="l">
              <a:spcBef>
                <a:spcPts val="0"/>
              </a:spcBef>
              <a:spcAft>
                <a:spcPts val="0"/>
              </a:spcAft>
              <a:buNone/>
            </a:pPr>
            <a:r>
              <a:rPr lang="en"/>
              <a:t>Ease of Use: FastAPI is known for its ease of implementation and conciseness, which can be beneficial for rapid development and for those who prefer a more straightforward coding approach2.</a:t>
            </a:r>
            <a:endParaRPr/>
          </a:p>
          <a:p>
            <a:pPr indent="0" lvl="0" marL="0" rtl="0" algn="l">
              <a:spcBef>
                <a:spcPts val="0"/>
              </a:spcBef>
              <a:spcAft>
                <a:spcPts val="0"/>
              </a:spcAft>
              <a:buNone/>
            </a:pPr>
            <a:r>
              <a:rPr lang="en"/>
              <a:t>Asynchronous Support: aiohttp is a good choice if you need a framework that can handle asynchronous requests efficiently. However, it’s worth noting that in aiohttp, if the requester disconnects prematurely, the task handling the request is cancelled, whereas in FastAPI, the request is finished before an exception is raised2.</a:t>
            </a:r>
            <a:endParaRPr/>
          </a:p>
          <a:p>
            <a:pPr indent="0" lvl="0" marL="0" rtl="0" algn="l">
              <a:spcBef>
                <a:spcPts val="0"/>
              </a:spcBef>
              <a:spcAft>
                <a:spcPts val="0"/>
              </a:spcAft>
              <a:buNone/>
            </a:pPr>
            <a:r>
              <a:rPr lang="en"/>
              <a:t>Documentation: FastAPI provides automatic Swagger documentation, which can be a significant advantage if you want to maintain clear and up-to-date API documentation2.</a:t>
            </a:r>
            <a:endParaRPr/>
          </a:p>
          <a:p>
            <a:pPr indent="0" lvl="0" marL="0" rtl="0" algn="l">
              <a:spcBef>
                <a:spcPts val="0"/>
              </a:spcBef>
              <a:spcAft>
                <a:spcPts val="0"/>
              </a:spcAft>
              <a:buNone/>
            </a:pPr>
            <a:r>
              <a:rPr lang="en"/>
              <a:t>Community and Ecosystem: Consider the community support and the ecosystem around the framework. A larger community can provide more resources, plugins, and third-party tools that can help during development.</a:t>
            </a:r>
            <a:endParaRPr/>
          </a:p>
          <a:p>
            <a:pPr indent="0" lvl="0" marL="0" rtl="0" algn="l">
              <a:spcBef>
                <a:spcPts val="0"/>
              </a:spcBef>
              <a:spcAft>
                <a:spcPts val="0"/>
              </a:spcAft>
              <a:buNone/>
            </a:pPr>
            <a:r>
              <a:rPr lang="en"/>
              <a:t>Learning Curve: Your team’s familiarity with the framework and the learning curve associated with it can also be a deciding factor. If your team is already comfortable with aiohttp, the transition to FastAPI might require additional training.</a:t>
            </a:r>
            <a:endParaRPr/>
          </a:p>
          <a:p>
            <a:pPr indent="0" lvl="0" marL="0" rtl="0" algn="l">
              <a:spcBef>
                <a:spcPts val="0"/>
              </a:spcBef>
              <a:spcAft>
                <a:spcPts val="0"/>
              </a:spcAft>
              <a:buNone/>
            </a:pPr>
            <a:r>
              <a:rPr lang="en"/>
              <a:t>Project Requirements: The specific requirements of your project, such as the need for WebSocket support or the integration with other services and databases, can influence your choice.</a:t>
            </a:r>
            <a:endParaRPr/>
          </a:p>
          <a:p>
            <a:pPr indent="0" lvl="0" marL="0" rtl="0" algn="l">
              <a:spcBef>
                <a:spcPts val="0"/>
              </a:spcBef>
              <a:spcAft>
                <a:spcPts val="0"/>
              </a:spcAft>
              <a:buNone/>
            </a:pPr>
            <a:r>
              <a:rPr lang="en"/>
              <a:t>Long-term Maintenance: Think about the long-term maintenance of the project. A framework with a more active development community may offer better long-term support and updates.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3d00d787b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3d00d787b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3d00d78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3d00d78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of this study was to assess the performance and limitations of two distinct Python WebSocket libraries/frameworks. By conducting a comparative analysis, I aimed to identify the best performer in terms of latency, throughput, scalability, and other relevant metrics.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3d00d78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3d00d78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aiohttp is built on top of Python's asyncio library and is designed specifically for asynchronous operations. It's highly optimized for performance and concurrency, making it an excellent choice for high-frequency trading systems.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3d00d78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3d00d78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FastAPI leverages Starlette for the underlying asynchronous functionality. Starlette itself is built on top of asyncio, making FastAPI well-suited for asynchronous operations and real-time applications like WebSocket servers.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3d00d78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3d00d78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simulated financial data streams of varying sizes, including JSON-formatted market updates and binary-encoded tick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3d00d787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3d00d787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run at least on both servers, and connect and test that servers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3d00d787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3d00d787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latency, both aiohttp and FastAPI demonstrated comparable performance across all data sizes. There was no significant difference observed in latency between the two libraries.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3d00d787b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3d00d787b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aiohttp and FastAPI exhibited high throughput capabilities, effectively handling large volumes of incoming data. The performance in terms of throughput was similar for both libraries.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3d00d787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3d00d787b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resource utilization, both aiohttp and FastAPI consumed similar system resources, indicating comparable efficiency in handling WebSocket connections.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WebSocket Performance Comparison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Clr>
                <a:schemeClr val="dk1"/>
              </a:buClr>
              <a:buSzPct val="39285"/>
              <a:buFont typeface="Arial"/>
              <a:buNone/>
            </a:pPr>
            <a:r>
              <a:rPr lang="en"/>
              <a:t>Sajjad gozalzadeh</a:t>
            </a:r>
            <a:endParaRPr/>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endParaRPr/>
          </a:p>
        </p:txBody>
      </p:sp>
      <p:pic>
        <p:nvPicPr>
          <p:cNvPr id="111" name="Google Shape;111;p22"/>
          <p:cNvPicPr preferRelativeResize="0"/>
          <p:nvPr/>
        </p:nvPicPr>
        <p:blipFill>
          <a:blip r:embed="rId3">
            <a:alphaModFix/>
          </a:blip>
          <a:stretch>
            <a:fillRect/>
          </a:stretch>
        </p:blipFill>
        <p:spPr>
          <a:xfrm>
            <a:off x="2431800" y="1017725"/>
            <a:ext cx="3860500" cy="386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37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Choosing FastAPI: A Step Towards Modern and Efficient Web Development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17" name="Google Shape;117;p23"/>
          <p:cNvPicPr preferRelativeResize="0"/>
          <p:nvPr/>
        </p:nvPicPr>
        <p:blipFill>
          <a:blip r:embed="rId3">
            <a:alphaModFix/>
          </a:blip>
          <a:stretch>
            <a:fillRect/>
          </a:stretch>
        </p:blipFill>
        <p:spPr>
          <a:xfrm>
            <a:off x="5936425" y="1294450"/>
            <a:ext cx="1942550" cy="971275"/>
          </a:xfrm>
          <a:prstGeom prst="rect">
            <a:avLst/>
          </a:prstGeom>
          <a:noFill/>
          <a:ln>
            <a:noFill/>
          </a:ln>
        </p:spPr>
      </p:pic>
      <p:sp>
        <p:nvSpPr>
          <p:cNvPr id="118" name="Google Shape;118;p23"/>
          <p:cNvSpPr txBox="1"/>
          <p:nvPr/>
        </p:nvSpPr>
        <p:spPr>
          <a:xfrm>
            <a:off x="830075" y="1603225"/>
            <a:ext cx="7602300" cy="272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 sz="1200">
                <a:solidFill>
                  <a:srgbClr val="111111"/>
                </a:solidFill>
                <a:highlight>
                  <a:srgbClr val="FFFFFF"/>
                </a:highlight>
                <a:latin typeface="Roboto"/>
                <a:ea typeface="Roboto"/>
                <a:cs typeface="Roboto"/>
                <a:sym typeface="Roboto"/>
              </a:rPr>
              <a:t>In summary, FastAPI stands out for its:</a:t>
            </a:r>
            <a:endParaRPr sz="1200">
              <a:solidFill>
                <a:srgbClr val="111111"/>
              </a:solidFill>
              <a:highlight>
                <a:srgbClr val="FFFFFF"/>
              </a:highlight>
              <a:latin typeface="Roboto"/>
              <a:ea typeface="Roboto"/>
              <a:cs typeface="Roboto"/>
              <a:sym typeface="Roboto"/>
            </a:endParaRPr>
          </a:p>
          <a:p>
            <a:pPr indent="-304800" lvl="0" marL="457200" rtl="0" algn="l">
              <a:lnSpc>
                <a:spcPct val="115000"/>
              </a:lnSpc>
              <a:spcBef>
                <a:spcPts val="90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Exceptional performance and speed</a:t>
            </a:r>
            <a:endParaRPr sz="1200">
              <a:solidFill>
                <a:srgbClr val="11111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Simplified codebase</a:t>
            </a:r>
            <a:endParaRPr sz="1200">
              <a:solidFill>
                <a:srgbClr val="11111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Comprehensive and interactive API documentation</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 sz="1200">
                <a:solidFill>
                  <a:srgbClr val="111111"/>
                </a:solidFill>
                <a:highlight>
                  <a:srgbClr val="FFFFFF"/>
                </a:highlight>
                <a:latin typeface="Roboto"/>
                <a:ea typeface="Roboto"/>
                <a:cs typeface="Roboto"/>
                <a:sym typeface="Roboto"/>
              </a:rPr>
              <a:t>Based on these compelling advantages and our project requirements, FastAPI is our framework of choice. It promises to streamline our development process, enabling us to deliver robust and scalable web applications swiftly.</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b="1" lang="en" sz="1200">
                <a:solidFill>
                  <a:srgbClr val="111111"/>
                </a:solidFill>
                <a:highlight>
                  <a:srgbClr val="FFFFFF"/>
                </a:highlight>
                <a:latin typeface="Roboto"/>
                <a:ea typeface="Roboto"/>
                <a:cs typeface="Roboto"/>
                <a:sym typeface="Roboto"/>
              </a:rPr>
              <a:t>Thank you for your attention. I welcome any questions or further discussion.</a:t>
            </a:r>
            <a:endParaRPr b="1" sz="1200">
              <a:solidFill>
                <a:srgbClr val="11111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14492" l="0" r="0" t="7716"/>
          <a:stretch/>
        </p:blipFill>
        <p:spPr>
          <a:xfrm>
            <a:off x="1608750" y="483387"/>
            <a:ext cx="6283526" cy="417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322663" y="3694325"/>
            <a:ext cx="3881146" cy="1276350"/>
          </a:xfrm>
          <a:prstGeom prst="rect">
            <a:avLst/>
          </a:prstGeom>
          <a:noFill/>
          <a:ln>
            <a:noFill/>
          </a:ln>
        </p:spPr>
      </p:pic>
      <p:pic>
        <p:nvPicPr>
          <p:cNvPr id="66" name="Google Shape;66;p15"/>
          <p:cNvPicPr preferRelativeResize="0"/>
          <p:nvPr/>
        </p:nvPicPr>
        <p:blipFill>
          <a:blip r:embed="rId4">
            <a:alphaModFix/>
          </a:blip>
          <a:stretch>
            <a:fillRect/>
          </a:stretch>
        </p:blipFill>
        <p:spPr>
          <a:xfrm>
            <a:off x="3380388" y="2666575"/>
            <a:ext cx="1765679" cy="876300"/>
          </a:xfrm>
          <a:prstGeom prst="rect">
            <a:avLst/>
          </a:prstGeom>
          <a:noFill/>
          <a:ln>
            <a:noFill/>
          </a:ln>
        </p:spPr>
      </p:pic>
      <p:pic>
        <p:nvPicPr>
          <p:cNvPr id="67" name="Google Shape;67;p15"/>
          <p:cNvPicPr preferRelativeResize="0"/>
          <p:nvPr/>
        </p:nvPicPr>
        <p:blipFill>
          <a:blip r:embed="rId5">
            <a:alphaModFix/>
          </a:blip>
          <a:stretch>
            <a:fillRect/>
          </a:stretch>
        </p:blipFill>
        <p:spPr>
          <a:xfrm>
            <a:off x="1980175" y="1835087"/>
            <a:ext cx="4566100" cy="517275"/>
          </a:xfrm>
          <a:prstGeom prst="rect">
            <a:avLst/>
          </a:prstGeom>
          <a:noFill/>
          <a:ln>
            <a:noFill/>
          </a:ln>
        </p:spPr>
      </p:pic>
      <p:pic>
        <p:nvPicPr>
          <p:cNvPr id="68" name="Google Shape;68;p15"/>
          <p:cNvPicPr preferRelativeResize="0"/>
          <p:nvPr/>
        </p:nvPicPr>
        <p:blipFill>
          <a:blip r:embed="rId6">
            <a:alphaModFix/>
          </a:blip>
          <a:stretch>
            <a:fillRect/>
          </a:stretch>
        </p:blipFill>
        <p:spPr>
          <a:xfrm>
            <a:off x="1449325" y="317499"/>
            <a:ext cx="5257151" cy="1203350"/>
          </a:xfrm>
          <a:prstGeom prst="rect">
            <a:avLst/>
          </a:prstGeom>
          <a:noFill/>
          <a:ln>
            <a:noFill/>
          </a:ln>
        </p:spPr>
      </p:pic>
      <p:sp>
        <p:nvSpPr>
          <p:cNvPr id="69" name="Google Shape;69;p15"/>
          <p:cNvSpPr txBox="1"/>
          <p:nvPr/>
        </p:nvSpPr>
        <p:spPr>
          <a:xfrm>
            <a:off x="765750" y="3857100"/>
            <a:ext cx="3000000" cy="9021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 sz="2100">
                <a:solidFill>
                  <a:srgbClr val="222222"/>
                </a:solidFill>
                <a:highlight>
                  <a:srgbClr val="FFFFFF"/>
                </a:highlight>
              </a:rPr>
              <a:t>PyPI Stats:</a:t>
            </a:r>
            <a:endParaRPr b="1" sz="2100">
              <a:solidFill>
                <a:srgbClr val="222222"/>
              </a:solidFill>
              <a:highlight>
                <a:srgbClr val="FFFFFF"/>
              </a:highlight>
            </a:endParaRPr>
          </a:p>
          <a:p>
            <a:pPr indent="0" lvl="0" marL="0" rtl="0" algn="l">
              <a:lnSpc>
                <a:spcPct val="115000"/>
              </a:lnSpc>
              <a:spcBef>
                <a:spcPts val="1500"/>
              </a:spcBef>
              <a:spcAft>
                <a:spcPts val="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2689400" y="115050"/>
            <a:ext cx="4034123" cy="1495176"/>
          </a:xfrm>
          <a:prstGeom prst="rect">
            <a:avLst/>
          </a:prstGeom>
          <a:noFill/>
          <a:ln>
            <a:noFill/>
          </a:ln>
        </p:spPr>
      </p:pic>
      <p:pic>
        <p:nvPicPr>
          <p:cNvPr id="75" name="Google Shape;75;p16"/>
          <p:cNvPicPr preferRelativeResize="0"/>
          <p:nvPr/>
        </p:nvPicPr>
        <p:blipFill>
          <a:blip r:embed="rId4">
            <a:alphaModFix/>
          </a:blip>
          <a:stretch>
            <a:fillRect/>
          </a:stretch>
        </p:blipFill>
        <p:spPr>
          <a:xfrm>
            <a:off x="1833275" y="1789600"/>
            <a:ext cx="6122899" cy="594450"/>
          </a:xfrm>
          <a:prstGeom prst="rect">
            <a:avLst/>
          </a:prstGeom>
          <a:noFill/>
          <a:ln>
            <a:noFill/>
          </a:ln>
        </p:spPr>
      </p:pic>
      <p:pic>
        <p:nvPicPr>
          <p:cNvPr id="76" name="Google Shape;76;p16"/>
          <p:cNvPicPr preferRelativeResize="0"/>
          <p:nvPr/>
        </p:nvPicPr>
        <p:blipFill>
          <a:blip r:embed="rId5">
            <a:alphaModFix/>
          </a:blip>
          <a:stretch>
            <a:fillRect/>
          </a:stretch>
        </p:blipFill>
        <p:spPr>
          <a:xfrm>
            <a:off x="3312825" y="2563425"/>
            <a:ext cx="2518325" cy="1259150"/>
          </a:xfrm>
          <a:prstGeom prst="rect">
            <a:avLst/>
          </a:prstGeom>
          <a:noFill/>
          <a:ln>
            <a:noFill/>
          </a:ln>
        </p:spPr>
      </p:pic>
      <p:pic>
        <p:nvPicPr>
          <p:cNvPr id="77" name="Google Shape;77;p16"/>
          <p:cNvPicPr preferRelativeResize="0"/>
          <p:nvPr/>
        </p:nvPicPr>
        <p:blipFill>
          <a:blip r:embed="rId6">
            <a:alphaModFix/>
          </a:blip>
          <a:stretch>
            <a:fillRect/>
          </a:stretch>
        </p:blipFill>
        <p:spPr>
          <a:xfrm>
            <a:off x="2554938" y="3822579"/>
            <a:ext cx="4034125" cy="1282371"/>
          </a:xfrm>
          <a:prstGeom prst="rect">
            <a:avLst/>
          </a:prstGeom>
          <a:noFill/>
          <a:ln>
            <a:noFill/>
          </a:ln>
        </p:spPr>
      </p:pic>
      <p:sp>
        <p:nvSpPr>
          <p:cNvPr id="78" name="Google Shape;78;p16"/>
          <p:cNvSpPr txBox="1"/>
          <p:nvPr/>
        </p:nvSpPr>
        <p:spPr>
          <a:xfrm>
            <a:off x="765750" y="4001950"/>
            <a:ext cx="3000000" cy="9021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 sz="2100">
                <a:solidFill>
                  <a:srgbClr val="222222"/>
                </a:solidFill>
                <a:highlight>
                  <a:srgbClr val="FFFFFF"/>
                </a:highlight>
              </a:rPr>
              <a:t>PyPI Stats:</a:t>
            </a:r>
            <a:endParaRPr b="1" sz="2100">
              <a:solidFill>
                <a:srgbClr val="222222"/>
              </a:solidFill>
              <a:highlight>
                <a:srgbClr val="FFFFFF"/>
              </a:highlight>
            </a:endParaRPr>
          </a:p>
          <a:p>
            <a:pPr indent="0" lvl="0" marL="0" rtl="0" algn="l">
              <a:lnSpc>
                <a:spcPct val="115000"/>
              </a:lnSpc>
              <a:spcBef>
                <a:spcPts val="1500"/>
              </a:spcBef>
              <a:spcAft>
                <a:spcPts val="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Test Environment:</a:t>
            </a:r>
            <a:endParaRPr/>
          </a:p>
          <a:p>
            <a:pPr indent="0" lvl="0" marL="0" rtl="0" algn="l">
              <a:spcBef>
                <a:spcPts val="0"/>
              </a:spcBef>
              <a:spcAft>
                <a:spcPts val="0"/>
              </a:spcAft>
              <a:buClr>
                <a:schemeClr val="dk1"/>
              </a:buClr>
              <a:buSzPct val="39285"/>
              <a:buFont typeface="Arial"/>
              <a:buNone/>
            </a:pPr>
            <a:r>
              <a:t/>
            </a:r>
            <a:endParaRPr/>
          </a:p>
          <a:p>
            <a:pPr indent="0" lvl="0" marL="0" rtl="0" algn="l">
              <a:lnSpc>
                <a:spcPct val="115000"/>
              </a:lnSpc>
              <a:spcBef>
                <a:spcPts val="900"/>
              </a:spcBef>
              <a:spcAft>
                <a:spcPts val="0"/>
              </a:spcAft>
              <a:buClr>
                <a:schemeClr val="dk1"/>
              </a:buClr>
              <a:buSzPct val="64705"/>
              <a:buFont typeface="Arial"/>
              <a:buNone/>
            </a:pPr>
            <a:r>
              <a:rPr b="1" lang="en" sz="1700">
                <a:solidFill>
                  <a:srgbClr val="111111"/>
                </a:solidFill>
                <a:highlight>
                  <a:srgbClr val="FFFFFF"/>
                </a:highlight>
                <a:latin typeface="Roboto"/>
                <a:ea typeface="Roboto"/>
                <a:cs typeface="Roboto"/>
                <a:sym typeface="Roboto"/>
              </a:rPr>
              <a:t>Data Type/Size Streamed:</a:t>
            </a:r>
            <a:endParaRPr b="1" sz="17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ct val="91666"/>
              <a:buFont typeface="Arial"/>
              <a:buNone/>
            </a:pPr>
            <a:r>
              <a:rPr lang="en" sz="1200">
                <a:solidFill>
                  <a:srgbClr val="111111"/>
                </a:solidFill>
                <a:highlight>
                  <a:srgbClr val="FFFFFF"/>
                </a:highlight>
                <a:latin typeface="Roboto"/>
                <a:ea typeface="Roboto"/>
                <a:cs typeface="Roboto"/>
                <a:sym typeface="Roboto"/>
              </a:rPr>
              <a:t>I simulated financial data streams of varying sizes, including JSON-formatted market updates and binary-encoded tick data.</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ct val="64705"/>
              <a:buFont typeface="Arial"/>
              <a:buNone/>
            </a:pPr>
            <a:r>
              <a:rPr b="1" lang="en" sz="1700">
                <a:solidFill>
                  <a:srgbClr val="111111"/>
                </a:solidFill>
                <a:highlight>
                  <a:srgbClr val="FFFFFF"/>
                </a:highlight>
                <a:latin typeface="Roboto"/>
                <a:ea typeface="Roboto"/>
                <a:cs typeface="Roboto"/>
                <a:sym typeface="Roboto"/>
              </a:rPr>
              <a:t>Hardware Details:</a:t>
            </a:r>
            <a:endParaRPr b="1" sz="1700">
              <a:solidFill>
                <a:srgbClr val="111111"/>
              </a:solidFill>
              <a:highlight>
                <a:srgbClr val="FFFFFF"/>
              </a:highlight>
              <a:latin typeface="Roboto"/>
              <a:ea typeface="Roboto"/>
              <a:cs typeface="Roboto"/>
              <a:sym typeface="Roboto"/>
            </a:endParaRPr>
          </a:p>
          <a:p>
            <a:pPr indent="-297180" lvl="0" marL="457200" rtl="0" algn="l">
              <a:lnSpc>
                <a:spcPct val="115000"/>
              </a:lnSpc>
              <a:spcBef>
                <a:spcPts val="900"/>
              </a:spcBef>
              <a:spcAft>
                <a:spcPts val="0"/>
              </a:spcAft>
              <a:buClr>
                <a:srgbClr val="111111"/>
              </a:buClr>
              <a:buSzPct val="100000"/>
              <a:buFont typeface="Roboto"/>
              <a:buChar char="●"/>
            </a:pPr>
            <a:r>
              <a:rPr b="1" lang="en" sz="1200">
                <a:solidFill>
                  <a:srgbClr val="111111"/>
                </a:solidFill>
                <a:highlight>
                  <a:srgbClr val="FFFFFF"/>
                </a:highlight>
                <a:latin typeface="Roboto"/>
                <a:ea typeface="Roboto"/>
                <a:cs typeface="Roboto"/>
                <a:sym typeface="Roboto"/>
              </a:rPr>
              <a:t>CPU</a:t>
            </a:r>
            <a:r>
              <a:rPr lang="en" sz="1200">
                <a:solidFill>
                  <a:srgbClr val="111111"/>
                </a:solidFill>
                <a:highlight>
                  <a:srgbClr val="FFFFFF"/>
                </a:highlight>
                <a:latin typeface="Roboto"/>
                <a:ea typeface="Roboto"/>
                <a:cs typeface="Roboto"/>
                <a:sym typeface="Roboto"/>
              </a:rPr>
              <a:t>: Apple M2</a:t>
            </a:r>
            <a:endParaRPr sz="1200">
              <a:solidFill>
                <a:srgbClr val="111111"/>
              </a:solidFill>
              <a:highlight>
                <a:srgbClr val="FFFFFF"/>
              </a:highlight>
              <a:latin typeface="Roboto"/>
              <a:ea typeface="Roboto"/>
              <a:cs typeface="Roboto"/>
              <a:sym typeface="Roboto"/>
            </a:endParaRPr>
          </a:p>
          <a:p>
            <a:pPr indent="-297180" lvl="0" marL="457200" rtl="0" algn="l">
              <a:lnSpc>
                <a:spcPct val="115000"/>
              </a:lnSpc>
              <a:spcBef>
                <a:spcPts val="0"/>
              </a:spcBef>
              <a:spcAft>
                <a:spcPts val="0"/>
              </a:spcAft>
              <a:buClr>
                <a:srgbClr val="111111"/>
              </a:buClr>
              <a:buSzPct val="100000"/>
              <a:buFont typeface="Roboto"/>
              <a:buChar char="●"/>
            </a:pPr>
            <a:r>
              <a:rPr b="1" lang="en" sz="1200">
                <a:solidFill>
                  <a:srgbClr val="111111"/>
                </a:solidFill>
                <a:highlight>
                  <a:srgbClr val="FFFFFF"/>
                </a:highlight>
                <a:latin typeface="Roboto"/>
                <a:ea typeface="Roboto"/>
                <a:cs typeface="Roboto"/>
                <a:sym typeface="Roboto"/>
              </a:rPr>
              <a:t>RAM</a:t>
            </a:r>
            <a:r>
              <a:rPr lang="en" sz="1200">
                <a:solidFill>
                  <a:srgbClr val="111111"/>
                </a:solidFill>
                <a:highlight>
                  <a:srgbClr val="FFFFFF"/>
                </a:highlight>
                <a:latin typeface="Roboto"/>
                <a:ea typeface="Roboto"/>
                <a:cs typeface="Roboto"/>
                <a:sym typeface="Roboto"/>
              </a:rPr>
              <a:t>: 16 GB DDR4</a:t>
            </a:r>
            <a:endParaRPr sz="1200">
              <a:solidFill>
                <a:srgbClr val="111111"/>
              </a:solidFill>
              <a:highlight>
                <a:srgbClr val="FFFFFF"/>
              </a:highlight>
              <a:latin typeface="Roboto"/>
              <a:ea typeface="Roboto"/>
              <a:cs typeface="Roboto"/>
              <a:sym typeface="Roboto"/>
            </a:endParaRPr>
          </a:p>
          <a:p>
            <a:pPr indent="-297180" lvl="0" marL="457200" rtl="0" algn="l">
              <a:lnSpc>
                <a:spcPct val="115000"/>
              </a:lnSpc>
              <a:spcBef>
                <a:spcPts val="0"/>
              </a:spcBef>
              <a:spcAft>
                <a:spcPts val="0"/>
              </a:spcAft>
              <a:buClr>
                <a:srgbClr val="111111"/>
              </a:buClr>
              <a:buSzPct val="100000"/>
              <a:buFont typeface="Roboto"/>
              <a:buChar char="●"/>
            </a:pPr>
            <a:r>
              <a:rPr b="1" lang="en" sz="1200">
                <a:solidFill>
                  <a:srgbClr val="111111"/>
                </a:solidFill>
                <a:highlight>
                  <a:srgbClr val="FFFFFF"/>
                </a:highlight>
                <a:latin typeface="Roboto"/>
                <a:ea typeface="Roboto"/>
                <a:cs typeface="Roboto"/>
                <a:sym typeface="Roboto"/>
              </a:rPr>
              <a:t>Operating System</a:t>
            </a:r>
            <a:r>
              <a:rPr lang="en" sz="1200">
                <a:solidFill>
                  <a:srgbClr val="111111"/>
                </a:solidFill>
                <a:highlight>
                  <a:srgbClr val="FFFFFF"/>
                </a:highlight>
                <a:latin typeface="Roboto"/>
                <a:ea typeface="Roboto"/>
                <a:cs typeface="Roboto"/>
                <a:sym typeface="Roboto"/>
              </a:rPr>
              <a:t>: Macintosh HD 14.3.1</a:t>
            </a:r>
            <a:endParaRPr sz="1200">
              <a:solidFill>
                <a:srgbClr val="111111"/>
              </a:solidFill>
              <a:highlight>
                <a:srgbClr val="FFFFFF"/>
              </a:highlight>
              <a:latin typeface="Roboto"/>
              <a:ea typeface="Roboto"/>
              <a:cs typeface="Roboto"/>
              <a:sym typeface="Roboto"/>
            </a:endParaRPr>
          </a:p>
          <a:p>
            <a:pPr indent="-297180" lvl="0" marL="457200" rtl="0" algn="l">
              <a:lnSpc>
                <a:spcPct val="115000"/>
              </a:lnSpc>
              <a:spcBef>
                <a:spcPts val="0"/>
              </a:spcBef>
              <a:spcAft>
                <a:spcPts val="0"/>
              </a:spcAft>
              <a:buClr>
                <a:srgbClr val="111111"/>
              </a:buClr>
              <a:buSzPct val="100000"/>
              <a:buFont typeface="Roboto"/>
              <a:buChar char="●"/>
            </a:pPr>
            <a:r>
              <a:rPr b="1" lang="en" sz="1200">
                <a:solidFill>
                  <a:srgbClr val="111111"/>
                </a:solidFill>
                <a:highlight>
                  <a:srgbClr val="FFFFFF"/>
                </a:highlight>
                <a:latin typeface="Roboto"/>
                <a:ea typeface="Roboto"/>
                <a:cs typeface="Roboto"/>
                <a:sym typeface="Roboto"/>
              </a:rPr>
              <a:t>Cores and Threads</a:t>
            </a:r>
            <a:r>
              <a:rPr lang="en" sz="1200">
                <a:solidFill>
                  <a:srgbClr val="111111"/>
                </a:solidFill>
                <a:highlight>
                  <a:srgbClr val="FFFFFF"/>
                </a:highlight>
                <a:latin typeface="Roboto"/>
                <a:ea typeface="Roboto"/>
                <a:cs typeface="Roboto"/>
                <a:sym typeface="Roboto"/>
              </a:rPr>
              <a:t>: 8 cores, 16 threads</a:t>
            </a:r>
            <a:endParaRPr sz="1200">
              <a:solidFill>
                <a:srgbClr val="111111"/>
              </a:solidFill>
              <a:highlight>
                <a:srgbClr val="FFFFFF"/>
              </a:highlight>
              <a:latin typeface="Roboto"/>
              <a:ea typeface="Roboto"/>
              <a:cs typeface="Roboto"/>
              <a:sym typeface="Roboto"/>
            </a:endParaRPr>
          </a:p>
          <a:p>
            <a:pPr indent="-297180" lvl="0" marL="457200" rtl="0" algn="l">
              <a:lnSpc>
                <a:spcPct val="115000"/>
              </a:lnSpc>
              <a:spcBef>
                <a:spcPts val="0"/>
              </a:spcBef>
              <a:spcAft>
                <a:spcPts val="0"/>
              </a:spcAft>
              <a:buClr>
                <a:srgbClr val="111111"/>
              </a:buClr>
              <a:buSzPct val="100000"/>
              <a:buFont typeface="Roboto"/>
              <a:buChar char="●"/>
            </a:pPr>
            <a:r>
              <a:rPr b="1" lang="en" sz="1200">
                <a:solidFill>
                  <a:srgbClr val="111111"/>
                </a:solidFill>
                <a:highlight>
                  <a:srgbClr val="FFFFFF"/>
                </a:highlight>
                <a:latin typeface="Roboto"/>
                <a:ea typeface="Roboto"/>
                <a:cs typeface="Roboto"/>
                <a:sym typeface="Roboto"/>
              </a:rPr>
              <a:t>Utilization</a:t>
            </a:r>
            <a:r>
              <a:rPr lang="en" sz="1200">
                <a:solidFill>
                  <a:srgbClr val="111111"/>
                </a:solidFill>
                <a:highlight>
                  <a:srgbClr val="FFFFFF"/>
                </a:highlight>
                <a:latin typeface="Roboto"/>
                <a:ea typeface="Roboto"/>
                <a:cs typeface="Roboto"/>
                <a:sym typeface="Roboto"/>
              </a:rPr>
              <a:t>: The test was restricted to a single core and thread to isolate performance factors.</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ct val="64705"/>
              <a:buFont typeface="Arial"/>
              <a:buNone/>
            </a:pPr>
            <a:r>
              <a:rPr b="1" lang="en" sz="1700">
                <a:solidFill>
                  <a:srgbClr val="111111"/>
                </a:solidFill>
                <a:highlight>
                  <a:srgbClr val="FFFFFF"/>
                </a:highlight>
                <a:latin typeface="Roboto"/>
                <a:ea typeface="Roboto"/>
                <a:cs typeface="Roboto"/>
                <a:sym typeface="Roboto"/>
              </a:rPr>
              <a:t>Number of Test Iterations:</a:t>
            </a:r>
            <a:endParaRPr b="1" sz="17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ct val="91666"/>
              <a:buFont typeface="Arial"/>
              <a:buNone/>
            </a:pPr>
            <a:r>
              <a:rPr lang="en" sz="1200">
                <a:solidFill>
                  <a:srgbClr val="111111"/>
                </a:solidFill>
                <a:highlight>
                  <a:srgbClr val="FFFFFF"/>
                </a:highlight>
                <a:latin typeface="Roboto"/>
                <a:ea typeface="Roboto"/>
                <a:cs typeface="Roboto"/>
                <a:sym typeface="Roboto"/>
              </a:rPr>
              <a:t>100</a:t>
            </a:r>
            <a:endParaRPr sz="120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Latency</a:t>
            </a:r>
            <a:endParaRPr/>
          </a:p>
        </p:txBody>
      </p:sp>
      <p:pic>
        <p:nvPicPr>
          <p:cNvPr id="93" name="Google Shape;93;p19"/>
          <p:cNvPicPr preferRelativeResize="0"/>
          <p:nvPr/>
        </p:nvPicPr>
        <p:blipFill>
          <a:blip r:embed="rId3">
            <a:alphaModFix/>
          </a:blip>
          <a:stretch>
            <a:fillRect/>
          </a:stretch>
        </p:blipFill>
        <p:spPr>
          <a:xfrm>
            <a:off x="1870650" y="661263"/>
            <a:ext cx="5094634"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Throughput</a:t>
            </a:r>
            <a:endParaRPr/>
          </a:p>
        </p:txBody>
      </p:sp>
      <p:pic>
        <p:nvPicPr>
          <p:cNvPr id="99" name="Google Shape;99;p20"/>
          <p:cNvPicPr preferRelativeResize="0"/>
          <p:nvPr/>
        </p:nvPicPr>
        <p:blipFill>
          <a:blip r:embed="rId3">
            <a:alphaModFix/>
          </a:blip>
          <a:stretch>
            <a:fillRect/>
          </a:stretch>
        </p:blipFill>
        <p:spPr>
          <a:xfrm>
            <a:off x="1889300" y="908650"/>
            <a:ext cx="509463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Utilization</a:t>
            </a:r>
            <a:endParaRPr/>
          </a:p>
        </p:txBody>
      </p:sp>
      <p:pic>
        <p:nvPicPr>
          <p:cNvPr id="105" name="Google Shape;105;p21"/>
          <p:cNvPicPr preferRelativeResize="0"/>
          <p:nvPr/>
        </p:nvPicPr>
        <p:blipFill>
          <a:blip r:embed="rId3">
            <a:alphaModFix/>
          </a:blip>
          <a:stretch>
            <a:fillRect/>
          </a:stretch>
        </p:blipFill>
        <p:spPr>
          <a:xfrm>
            <a:off x="1889325" y="871300"/>
            <a:ext cx="5094634"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